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0"/>
  </p:notesMasterIdLst>
  <p:sldIdLst>
    <p:sldId id="256" r:id="rId2"/>
    <p:sldId id="257" r:id="rId3"/>
    <p:sldId id="258" r:id="rId4"/>
    <p:sldId id="259" r:id="rId5"/>
    <p:sldId id="260" r:id="rId6"/>
    <p:sldId id="261" r:id="rId7"/>
    <p:sldId id="262" r:id="rId8"/>
    <p:sldId id="263" r:id="rId9"/>
  </p:sldIdLst>
  <p:sldSz cx="14630400" cy="8229600"/>
  <p:notesSz cx="8229600" cy="14630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10"/>
  </p:normalViewPr>
  <p:slideViewPr>
    <p:cSldViewPr snapToGrid="0" snapToObjects="1">
      <p:cViewPr varScale="1">
        <p:scale>
          <a:sx n="95" d="100"/>
          <a:sy n="95" d="100"/>
        </p:scale>
        <p:origin x="408"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3604440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hyperlink" Target="https://gamma.app/?utm_source=made-with-gamma" TargetMode="External"/><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2.png"/></Relationships>
</file>

<file path=ppt/slideLayouts/_rels/slideLayout3.xml.rels><?xml version="1.0" encoding="UTF-8" standalone="yes"?>
<Relationships xmlns="http://schemas.openxmlformats.org/package/2006/relationships"><Relationship Id="rId3" Type="http://schemas.openxmlformats.org/officeDocument/2006/relationships/hyperlink" Target="https://gamma.app/?utm_source=made-with-gamma" TargetMode="External"/><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2.png"/></Relationships>
</file>

<file path=ppt/slideLayouts/_rels/slideLayout4.xml.rels><?xml version="1.0" encoding="UTF-8" standalone="yes"?>
<Relationships xmlns="http://schemas.openxmlformats.org/package/2006/relationships"><Relationship Id="rId3" Type="http://schemas.openxmlformats.org/officeDocument/2006/relationships/hyperlink" Target="https://gamma.app/?utm_source=made-with-gamma" TargetMode="External"/><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2.png"/></Relationships>
</file>

<file path=ppt/slideLayouts/_rels/slideLayout5.xml.rels><?xml version="1.0" encoding="UTF-8" standalone="yes"?>
<Relationships xmlns="http://schemas.openxmlformats.org/package/2006/relationships"><Relationship Id="rId3" Type="http://schemas.openxmlformats.org/officeDocument/2006/relationships/hyperlink" Target="https://gamma.app/?utm_source=made-with-gamma" TargetMode="External"/><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2.png"/></Relationships>
</file>

<file path=ppt/slideLayouts/_rels/slideLayout6.xml.rels><?xml version="1.0" encoding="UTF-8" standalone="yes"?>
<Relationships xmlns="http://schemas.openxmlformats.org/package/2006/relationships"><Relationship Id="rId3" Type="http://schemas.openxmlformats.org/officeDocument/2006/relationships/hyperlink" Target="https://gamma.app/?utm_source=made-with-gamma" TargetMode="External"/><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2.png"/></Relationships>
</file>

<file path=ppt/slideLayouts/_rels/slideLayout7.xml.rels><?xml version="1.0" encoding="UTF-8" standalone="yes"?>
<Relationships xmlns="http://schemas.openxmlformats.org/package/2006/relationships"><Relationship Id="rId3" Type="http://schemas.openxmlformats.org/officeDocument/2006/relationships/hyperlink" Target="https://gamma.app/?utm_source=made-with-gamma" TargetMode="External"/><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2.png"/></Relationships>
</file>

<file path=ppt/slideLayouts/_rels/slideLayout8.xml.rels><?xml version="1.0" encoding="UTF-8" standalone="yes"?>
<Relationships xmlns="http://schemas.openxmlformats.org/package/2006/relationships"><Relationship Id="rId3" Type="http://schemas.openxmlformats.org/officeDocument/2006/relationships/hyperlink" Target="https://gamma.app/?utm_source=made-with-gamma" TargetMode="External"/><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2.png"/></Relationships>
</file>

<file path=ppt/slideLayouts/_rels/slideLayout9.xml.rels><?xml version="1.0" encoding="UTF-8" standalone="yes"?>
<Relationships xmlns="http://schemas.openxmlformats.org/package/2006/relationships"><Relationship Id="rId3" Type="http://schemas.openxmlformats.org/officeDocument/2006/relationships/hyperlink" Target="https://gamma.app/?utm_source=made-with-gamma" TargetMode="External"/><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2.png"/></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Slide 1 master">
    <p:spTree>
      <p:nvGrpSpPr>
        <p:cNvPr id="1" name=""/>
        <p:cNvGrpSpPr/>
        <p:nvPr/>
      </p:nvGrpSpPr>
      <p:grpSpPr>
        <a:xfrm>
          <a:off x="0" y="0"/>
          <a:ext cx="0" cy="0"/>
          <a:chOff x="0" y="0"/>
          <a:chExt cx="0" cy="0"/>
        </a:xfrm>
      </p:grpSpPr>
      <p:pic>
        <p:nvPicPr>
          <p:cNvPr id="2" name="Image 0" descr="preencoded.png"/>
          <p:cNvPicPr>
            <a:picLocks noChangeAspect="1"/>
          </p:cNvPicPr>
          <p:nvPr/>
        </p:nvPicPr>
        <p:blipFill>
          <a:blip r:embed="rId2"/>
          <a:stretch>
            <a:fillRect/>
          </a:stretch>
        </p:blipFill>
        <p:spPr>
          <a:xfrm>
            <a:off x="0" y="0"/>
            <a:ext cx="14630400" cy="8229600"/>
          </a:xfrm>
          <a:prstGeom prst="rect">
            <a:avLst/>
          </a:prstGeom>
        </p:spPr>
      </p:pic>
      <p:sp>
        <p:nvSpPr>
          <p:cNvPr id="3" name="Shape 0"/>
          <p:cNvSpPr/>
          <p:nvPr/>
        </p:nvSpPr>
        <p:spPr>
          <a:xfrm>
            <a:off x="0" y="0"/>
            <a:ext cx="14630400" cy="8229600"/>
          </a:xfrm>
          <a:prstGeom prst="rect">
            <a:avLst/>
          </a:prstGeom>
          <a:solidFill>
            <a:srgbClr val="0B0C23">
              <a:alpha val="95000"/>
            </a:srgbClr>
          </a:solidFill>
          <a:ln/>
        </p:spPr>
      </p:sp>
      <p:pic>
        <p:nvPicPr>
          <p:cNvPr id="4" name="Image 1" descr="preencoded.png">
            <a:hlinkClick r:id="rId3"/>
          </p:cNvPr>
          <p:cNvPicPr>
            <a:picLocks noChangeAspect="1"/>
          </p:cNvPicPr>
          <p:nvPr/>
        </p:nvPicPr>
        <p:blipFill>
          <a:blip r:embed="rId4"/>
          <a:stretch>
            <a:fillRect/>
          </a:stretch>
        </p:blipFill>
        <p:spPr>
          <a:xfrm>
            <a:off x="12839215" y="7749540"/>
            <a:ext cx="1722605" cy="411480"/>
          </a:xfrm>
          <a:prstGeom prst="rect">
            <a:avLst/>
          </a:prstGeom>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Slide 2 master">
    <p:spTree>
      <p:nvGrpSpPr>
        <p:cNvPr id="1" name=""/>
        <p:cNvGrpSpPr/>
        <p:nvPr/>
      </p:nvGrpSpPr>
      <p:grpSpPr>
        <a:xfrm>
          <a:off x="0" y="0"/>
          <a:ext cx="0" cy="0"/>
          <a:chOff x="0" y="0"/>
          <a:chExt cx="0" cy="0"/>
        </a:xfrm>
      </p:grpSpPr>
      <p:pic>
        <p:nvPicPr>
          <p:cNvPr id="2" name="Image 0" descr="preencoded.png"/>
          <p:cNvPicPr>
            <a:picLocks noChangeAspect="1"/>
          </p:cNvPicPr>
          <p:nvPr/>
        </p:nvPicPr>
        <p:blipFill>
          <a:blip r:embed="rId2"/>
          <a:stretch>
            <a:fillRect/>
          </a:stretch>
        </p:blipFill>
        <p:spPr>
          <a:xfrm>
            <a:off x="0" y="0"/>
            <a:ext cx="14630400" cy="8229600"/>
          </a:xfrm>
          <a:prstGeom prst="rect">
            <a:avLst/>
          </a:prstGeom>
        </p:spPr>
      </p:pic>
      <p:sp>
        <p:nvSpPr>
          <p:cNvPr id="3" name="Shape 0"/>
          <p:cNvSpPr/>
          <p:nvPr/>
        </p:nvSpPr>
        <p:spPr>
          <a:xfrm>
            <a:off x="0" y="0"/>
            <a:ext cx="14630400" cy="8229600"/>
          </a:xfrm>
          <a:prstGeom prst="rect">
            <a:avLst/>
          </a:prstGeom>
          <a:solidFill>
            <a:srgbClr val="0B0C23">
              <a:alpha val="95000"/>
            </a:srgbClr>
          </a:solidFill>
          <a:ln/>
        </p:spPr>
      </p:sp>
      <p:pic>
        <p:nvPicPr>
          <p:cNvPr id="4" name="Image 1" descr="preencoded.png">
            <a:hlinkClick r:id="rId3"/>
          </p:cNvPr>
          <p:cNvPicPr>
            <a:picLocks noChangeAspect="1"/>
          </p:cNvPicPr>
          <p:nvPr/>
        </p:nvPicPr>
        <p:blipFill>
          <a:blip r:embed="rId4"/>
          <a:stretch>
            <a:fillRect/>
          </a:stretch>
        </p:blipFill>
        <p:spPr>
          <a:xfrm>
            <a:off x="12839215" y="7749540"/>
            <a:ext cx="1722605" cy="411480"/>
          </a:xfrm>
          <a:prstGeom prst="rect">
            <a:avLst/>
          </a:prstGeom>
        </p:spPr>
      </p:pic>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Slide 3 master">
    <p:spTree>
      <p:nvGrpSpPr>
        <p:cNvPr id="1" name=""/>
        <p:cNvGrpSpPr/>
        <p:nvPr/>
      </p:nvGrpSpPr>
      <p:grpSpPr>
        <a:xfrm>
          <a:off x="0" y="0"/>
          <a:ext cx="0" cy="0"/>
          <a:chOff x="0" y="0"/>
          <a:chExt cx="0" cy="0"/>
        </a:xfrm>
      </p:grpSpPr>
      <p:pic>
        <p:nvPicPr>
          <p:cNvPr id="2" name="Image 0" descr="preencoded.png"/>
          <p:cNvPicPr>
            <a:picLocks noChangeAspect="1"/>
          </p:cNvPicPr>
          <p:nvPr/>
        </p:nvPicPr>
        <p:blipFill>
          <a:blip r:embed="rId2"/>
          <a:stretch>
            <a:fillRect/>
          </a:stretch>
        </p:blipFill>
        <p:spPr>
          <a:xfrm>
            <a:off x="0" y="0"/>
            <a:ext cx="14630400" cy="8229600"/>
          </a:xfrm>
          <a:prstGeom prst="rect">
            <a:avLst/>
          </a:prstGeom>
        </p:spPr>
      </p:pic>
      <p:sp>
        <p:nvSpPr>
          <p:cNvPr id="3" name="Shape 0"/>
          <p:cNvSpPr/>
          <p:nvPr/>
        </p:nvSpPr>
        <p:spPr>
          <a:xfrm>
            <a:off x="0" y="0"/>
            <a:ext cx="14630400" cy="8229600"/>
          </a:xfrm>
          <a:prstGeom prst="rect">
            <a:avLst/>
          </a:prstGeom>
          <a:solidFill>
            <a:srgbClr val="0B0C23">
              <a:alpha val="95000"/>
            </a:srgbClr>
          </a:solidFill>
          <a:ln/>
        </p:spPr>
      </p:sp>
      <p:pic>
        <p:nvPicPr>
          <p:cNvPr id="4" name="Image 1" descr="preencoded.png">
            <a:hlinkClick r:id="rId3"/>
          </p:cNvPr>
          <p:cNvPicPr>
            <a:picLocks noChangeAspect="1"/>
          </p:cNvPicPr>
          <p:nvPr/>
        </p:nvPicPr>
        <p:blipFill>
          <a:blip r:embed="rId4"/>
          <a:stretch>
            <a:fillRect/>
          </a:stretch>
        </p:blipFill>
        <p:spPr>
          <a:xfrm>
            <a:off x="12839215" y="7749540"/>
            <a:ext cx="1722605" cy="411480"/>
          </a:xfrm>
          <a:prstGeom prst="rect">
            <a:avLst/>
          </a:prstGeom>
        </p:spPr>
      </p:pic>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Slide 4 master">
    <p:spTree>
      <p:nvGrpSpPr>
        <p:cNvPr id="1" name=""/>
        <p:cNvGrpSpPr/>
        <p:nvPr/>
      </p:nvGrpSpPr>
      <p:grpSpPr>
        <a:xfrm>
          <a:off x="0" y="0"/>
          <a:ext cx="0" cy="0"/>
          <a:chOff x="0" y="0"/>
          <a:chExt cx="0" cy="0"/>
        </a:xfrm>
      </p:grpSpPr>
      <p:pic>
        <p:nvPicPr>
          <p:cNvPr id="2" name="Image 0" descr="preencoded.png"/>
          <p:cNvPicPr>
            <a:picLocks noChangeAspect="1"/>
          </p:cNvPicPr>
          <p:nvPr/>
        </p:nvPicPr>
        <p:blipFill>
          <a:blip r:embed="rId2"/>
          <a:stretch>
            <a:fillRect/>
          </a:stretch>
        </p:blipFill>
        <p:spPr>
          <a:xfrm>
            <a:off x="0" y="0"/>
            <a:ext cx="14630400" cy="8229600"/>
          </a:xfrm>
          <a:prstGeom prst="rect">
            <a:avLst/>
          </a:prstGeom>
        </p:spPr>
      </p:pic>
      <p:sp>
        <p:nvSpPr>
          <p:cNvPr id="3" name="Shape 0"/>
          <p:cNvSpPr/>
          <p:nvPr/>
        </p:nvSpPr>
        <p:spPr>
          <a:xfrm>
            <a:off x="0" y="0"/>
            <a:ext cx="14630400" cy="8229600"/>
          </a:xfrm>
          <a:prstGeom prst="rect">
            <a:avLst/>
          </a:prstGeom>
          <a:solidFill>
            <a:srgbClr val="0B0C23">
              <a:alpha val="95000"/>
            </a:srgbClr>
          </a:solidFill>
          <a:ln/>
        </p:spPr>
      </p:sp>
      <p:pic>
        <p:nvPicPr>
          <p:cNvPr id="4" name="Image 1" descr="preencoded.png">
            <a:hlinkClick r:id="rId3"/>
          </p:cNvPr>
          <p:cNvPicPr>
            <a:picLocks noChangeAspect="1"/>
          </p:cNvPicPr>
          <p:nvPr/>
        </p:nvPicPr>
        <p:blipFill>
          <a:blip r:embed="rId4"/>
          <a:stretch>
            <a:fillRect/>
          </a:stretch>
        </p:blipFill>
        <p:spPr>
          <a:xfrm>
            <a:off x="12839215" y="7749540"/>
            <a:ext cx="1722605" cy="411480"/>
          </a:xfrm>
          <a:prstGeom prst="rect">
            <a:avLst/>
          </a:prstGeom>
        </p:spPr>
      </p:pic>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Slide 5 master">
    <p:spTree>
      <p:nvGrpSpPr>
        <p:cNvPr id="1" name=""/>
        <p:cNvGrpSpPr/>
        <p:nvPr/>
      </p:nvGrpSpPr>
      <p:grpSpPr>
        <a:xfrm>
          <a:off x="0" y="0"/>
          <a:ext cx="0" cy="0"/>
          <a:chOff x="0" y="0"/>
          <a:chExt cx="0" cy="0"/>
        </a:xfrm>
      </p:grpSpPr>
      <p:pic>
        <p:nvPicPr>
          <p:cNvPr id="2" name="Image 0" descr="preencoded.png"/>
          <p:cNvPicPr>
            <a:picLocks noChangeAspect="1"/>
          </p:cNvPicPr>
          <p:nvPr/>
        </p:nvPicPr>
        <p:blipFill>
          <a:blip r:embed="rId2"/>
          <a:stretch>
            <a:fillRect/>
          </a:stretch>
        </p:blipFill>
        <p:spPr>
          <a:xfrm>
            <a:off x="0" y="0"/>
            <a:ext cx="14630400" cy="8229600"/>
          </a:xfrm>
          <a:prstGeom prst="rect">
            <a:avLst/>
          </a:prstGeom>
        </p:spPr>
      </p:pic>
      <p:sp>
        <p:nvSpPr>
          <p:cNvPr id="3" name="Shape 0"/>
          <p:cNvSpPr/>
          <p:nvPr/>
        </p:nvSpPr>
        <p:spPr>
          <a:xfrm>
            <a:off x="0" y="0"/>
            <a:ext cx="14630400" cy="8229600"/>
          </a:xfrm>
          <a:prstGeom prst="rect">
            <a:avLst/>
          </a:prstGeom>
          <a:solidFill>
            <a:srgbClr val="0B0C23">
              <a:alpha val="95000"/>
            </a:srgbClr>
          </a:solidFill>
          <a:ln/>
        </p:spPr>
      </p:sp>
      <p:pic>
        <p:nvPicPr>
          <p:cNvPr id="4" name="Image 1" descr="preencoded.png">
            <a:hlinkClick r:id="rId3"/>
          </p:cNvPr>
          <p:cNvPicPr>
            <a:picLocks noChangeAspect="1"/>
          </p:cNvPicPr>
          <p:nvPr/>
        </p:nvPicPr>
        <p:blipFill>
          <a:blip r:embed="rId4"/>
          <a:stretch>
            <a:fillRect/>
          </a:stretch>
        </p:blipFill>
        <p:spPr>
          <a:xfrm>
            <a:off x="12839215" y="7749540"/>
            <a:ext cx="1722605" cy="411480"/>
          </a:xfrm>
          <a:prstGeom prst="rect">
            <a:avLst/>
          </a:prstGeom>
        </p:spPr>
      </p:pic>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Slide 6 master">
    <p:spTree>
      <p:nvGrpSpPr>
        <p:cNvPr id="1" name=""/>
        <p:cNvGrpSpPr/>
        <p:nvPr/>
      </p:nvGrpSpPr>
      <p:grpSpPr>
        <a:xfrm>
          <a:off x="0" y="0"/>
          <a:ext cx="0" cy="0"/>
          <a:chOff x="0" y="0"/>
          <a:chExt cx="0" cy="0"/>
        </a:xfrm>
      </p:grpSpPr>
      <p:pic>
        <p:nvPicPr>
          <p:cNvPr id="2" name="Image 0" descr="preencoded.png"/>
          <p:cNvPicPr>
            <a:picLocks noChangeAspect="1"/>
          </p:cNvPicPr>
          <p:nvPr/>
        </p:nvPicPr>
        <p:blipFill>
          <a:blip r:embed="rId2"/>
          <a:stretch>
            <a:fillRect/>
          </a:stretch>
        </p:blipFill>
        <p:spPr>
          <a:xfrm>
            <a:off x="0" y="0"/>
            <a:ext cx="14630400" cy="8229600"/>
          </a:xfrm>
          <a:prstGeom prst="rect">
            <a:avLst/>
          </a:prstGeom>
        </p:spPr>
      </p:pic>
      <p:sp>
        <p:nvSpPr>
          <p:cNvPr id="3" name="Shape 0"/>
          <p:cNvSpPr/>
          <p:nvPr/>
        </p:nvSpPr>
        <p:spPr>
          <a:xfrm>
            <a:off x="0" y="0"/>
            <a:ext cx="14630400" cy="8229600"/>
          </a:xfrm>
          <a:prstGeom prst="rect">
            <a:avLst/>
          </a:prstGeom>
          <a:solidFill>
            <a:srgbClr val="0B0C23">
              <a:alpha val="95000"/>
            </a:srgbClr>
          </a:solidFill>
          <a:ln/>
        </p:spPr>
      </p:sp>
      <p:pic>
        <p:nvPicPr>
          <p:cNvPr id="4" name="Image 1" descr="preencoded.png">
            <a:hlinkClick r:id="rId3"/>
          </p:cNvPr>
          <p:cNvPicPr>
            <a:picLocks noChangeAspect="1"/>
          </p:cNvPicPr>
          <p:nvPr/>
        </p:nvPicPr>
        <p:blipFill>
          <a:blip r:embed="rId4"/>
          <a:stretch>
            <a:fillRect/>
          </a:stretch>
        </p:blipFill>
        <p:spPr>
          <a:xfrm>
            <a:off x="12839215" y="7749540"/>
            <a:ext cx="1722605" cy="411480"/>
          </a:xfrm>
          <a:prstGeom prst="rect">
            <a:avLst/>
          </a:prstGeom>
        </p:spPr>
      </p:pic>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Slide 7 master">
    <p:spTree>
      <p:nvGrpSpPr>
        <p:cNvPr id="1" name=""/>
        <p:cNvGrpSpPr/>
        <p:nvPr/>
      </p:nvGrpSpPr>
      <p:grpSpPr>
        <a:xfrm>
          <a:off x="0" y="0"/>
          <a:ext cx="0" cy="0"/>
          <a:chOff x="0" y="0"/>
          <a:chExt cx="0" cy="0"/>
        </a:xfrm>
      </p:grpSpPr>
      <p:pic>
        <p:nvPicPr>
          <p:cNvPr id="2" name="Image 0" descr="preencoded.png"/>
          <p:cNvPicPr>
            <a:picLocks noChangeAspect="1"/>
          </p:cNvPicPr>
          <p:nvPr/>
        </p:nvPicPr>
        <p:blipFill>
          <a:blip r:embed="rId2"/>
          <a:stretch>
            <a:fillRect/>
          </a:stretch>
        </p:blipFill>
        <p:spPr>
          <a:xfrm>
            <a:off x="0" y="0"/>
            <a:ext cx="14630400" cy="8229600"/>
          </a:xfrm>
          <a:prstGeom prst="rect">
            <a:avLst/>
          </a:prstGeom>
        </p:spPr>
      </p:pic>
      <p:sp>
        <p:nvSpPr>
          <p:cNvPr id="3" name="Shape 0"/>
          <p:cNvSpPr/>
          <p:nvPr/>
        </p:nvSpPr>
        <p:spPr>
          <a:xfrm>
            <a:off x="0" y="0"/>
            <a:ext cx="14630400" cy="8229600"/>
          </a:xfrm>
          <a:prstGeom prst="rect">
            <a:avLst/>
          </a:prstGeom>
          <a:solidFill>
            <a:srgbClr val="0B0C23">
              <a:alpha val="95000"/>
            </a:srgbClr>
          </a:solidFill>
          <a:ln/>
        </p:spPr>
      </p:sp>
      <p:pic>
        <p:nvPicPr>
          <p:cNvPr id="4" name="Image 1" descr="preencoded.png">
            <a:hlinkClick r:id="rId3"/>
          </p:cNvPr>
          <p:cNvPicPr>
            <a:picLocks noChangeAspect="1"/>
          </p:cNvPicPr>
          <p:nvPr/>
        </p:nvPicPr>
        <p:blipFill>
          <a:blip r:embed="rId4"/>
          <a:stretch>
            <a:fillRect/>
          </a:stretch>
        </p:blipFill>
        <p:spPr>
          <a:xfrm>
            <a:off x="12839215" y="7749540"/>
            <a:ext cx="1722605" cy="411480"/>
          </a:xfrm>
          <a:prstGeom prst="rect">
            <a:avLst/>
          </a:prstGeom>
        </p:spPr>
      </p:pic>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Slide 8 master">
    <p:spTree>
      <p:nvGrpSpPr>
        <p:cNvPr id="1" name=""/>
        <p:cNvGrpSpPr/>
        <p:nvPr/>
      </p:nvGrpSpPr>
      <p:grpSpPr>
        <a:xfrm>
          <a:off x="0" y="0"/>
          <a:ext cx="0" cy="0"/>
          <a:chOff x="0" y="0"/>
          <a:chExt cx="0" cy="0"/>
        </a:xfrm>
      </p:grpSpPr>
      <p:pic>
        <p:nvPicPr>
          <p:cNvPr id="2" name="Image 0" descr="preencoded.png"/>
          <p:cNvPicPr>
            <a:picLocks noChangeAspect="1"/>
          </p:cNvPicPr>
          <p:nvPr/>
        </p:nvPicPr>
        <p:blipFill>
          <a:blip r:embed="rId2"/>
          <a:stretch>
            <a:fillRect/>
          </a:stretch>
        </p:blipFill>
        <p:spPr>
          <a:xfrm>
            <a:off x="0" y="0"/>
            <a:ext cx="14630400" cy="8229600"/>
          </a:xfrm>
          <a:prstGeom prst="rect">
            <a:avLst/>
          </a:prstGeom>
        </p:spPr>
      </p:pic>
      <p:sp>
        <p:nvSpPr>
          <p:cNvPr id="3" name="Shape 0"/>
          <p:cNvSpPr/>
          <p:nvPr/>
        </p:nvSpPr>
        <p:spPr>
          <a:xfrm>
            <a:off x="0" y="0"/>
            <a:ext cx="14630400" cy="8229600"/>
          </a:xfrm>
          <a:prstGeom prst="rect">
            <a:avLst/>
          </a:prstGeom>
          <a:solidFill>
            <a:srgbClr val="0B0C23">
              <a:alpha val="95000"/>
            </a:srgbClr>
          </a:solidFill>
          <a:ln/>
        </p:spPr>
      </p:sp>
      <p:pic>
        <p:nvPicPr>
          <p:cNvPr id="4" name="Image 1" descr="preencoded.png">
            <a:hlinkClick r:id="rId3"/>
          </p:cNvPr>
          <p:cNvPicPr>
            <a:picLocks noChangeAspect="1"/>
          </p:cNvPicPr>
          <p:nvPr/>
        </p:nvPicPr>
        <p:blipFill>
          <a:blip r:embed="rId4"/>
          <a:stretch>
            <a:fillRect/>
          </a:stretch>
        </p:blipFill>
        <p:spPr>
          <a:xfrm>
            <a:off x="12839215" y="7749540"/>
            <a:ext cx="1722605" cy="411480"/>
          </a:xfrm>
          <a:prstGeom prst="rect">
            <a:avLst/>
          </a:prstGeom>
        </p:spPr>
      </p:pic>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3.xml"/><Relationship Id="rId1" Type="http://schemas.openxmlformats.org/officeDocument/2006/relationships/slideLayout" Target="../slideLayouts/slideLayout4.xml"/><Relationship Id="rId4" Type="http://schemas.openxmlformats.org/officeDocument/2006/relationships/image" Target="../media/image5.png"/></Relationships>
</file>

<file path=ppt/slides/_rels/slide4.xml.rels><?xml version="1.0" encoding="UTF-8" standalone="yes"?>
<Relationships xmlns="http://schemas.openxmlformats.org/package/2006/relationships"><Relationship Id="rId3" Type="http://schemas.openxmlformats.org/officeDocument/2006/relationships/image" Target="../media/image7.png"/><Relationship Id="rId7" Type="http://schemas.openxmlformats.org/officeDocument/2006/relationships/image" Target="../media/image5.png"/><Relationship Id="rId2" Type="http://schemas.openxmlformats.org/officeDocument/2006/relationships/notesSlide" Target="../notesSlides/notesSlide4.xml"/><Relationship Id="rId1" Type="http://schemas.openxmlformats.org/officeDocument/2006/relationships/slideLayout" Target="../slideLayouts/slideLayout5.xml"/><Relationship Id="rId6" Type="http://schemas.openxmlformats.org/officeDocument/2006/relationships/image" Target="../media/image10.png"/><Relationship Id="rId5" Type="http://schemas.openxmlformats.org/officeDocument/2006/relationships/image" Target="../media/image9.png"/><Relationship Id="rId4" Type="http://schemas.openxmlformats.org/officeDocument/2006/relationships/image" Target="../media/image8.png"/></Relationships>
</file>

<file path=ppt/slides/_rels/slide5.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5.xml"/><Relationship Id="rId1" Type="http://schemas.openxmlformats.org/officeDocument/2006/relationships/slideLayout" Target="../slideLayouts/slideLayout6.xml"/><Relationship Id="rId6" Type="http://schemas.openxmlformats.org/officeDocument/2006/relationships/image" Target="../media/image5.png"/><Relationship Id="rId5" Type="http://schemas.openxmlformats.org/officeDocument/2006/relationships/image" Target="../media/image13.png"/><Relationship Id="rId4" Type="http://schemas.openxmlformats.org/officeDocument/2006/relationships/image" Target="../media/image12.png"/></Relationships>
</file>

<file path=ppt/slides/_rels/slide6.xml.rels><?xml version="1.0" encoding="UTF-8" standalone="yes"?>
<Relationships xmlns="http://schemas.openxmlformats.org/package/2006/relationships"><Relationship Id="rId3" Type="http://schemas.openxmlformats.org/officeDocument/2006/relationships/image" Target="../media/image14.png"/><Relationship Id="rId7" Type="http://schemas.openxmlformats.org/officeDocument/2006/relationships/image" Target="../media/image5.png"/><Relationship Id="rId2" Type="http://schemas.openxmlformats.org/officeDocument/2006/relationships/notesSlide" Target="../notesSlides/notesSlide6.xml"/><Relationship Id="rId1" Type="http://schemas.openxmlformats.org/officeDocument/2006/relationships/slideLayout" Target="../slideLayouts/slideLayout7.xml"/><Relationship Id="rId6" Type="http://schemas.openxmlformats.org/officeDocument/2006/relationships/image" Target="../media/image17.png"/><Relationship Id="rId5" Type="http://schemas.openxmlformats.org/officeDocument/2006/relationships/image" Target="../media/image16.png"/><Relationship Id="rId4" Type="http://schemas.openxmlformats.org/officeDocument/2006/relationships/image" Target="../media/image15.png"/></Relationships>
</file>

<file path=ppt/slides/_rels/slide7.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notesSlide" Target="../notesSlides/notesSlide7.xml"/><Relationship Id="rId1" Type="http://schemas.openxmlformats.org/officeDocument/2006/relationships/slideLayout" Target="../slideLayouts/slideLayout8.xml"/></Relationships>
</file>

<file path=ppt/slides/_rels/slide8.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notesSlide" Target="../notesSlides/notesSlide8.xml"/><Relationship Id="rId1" Type="http://schemas.openxmlformats.org/officeDocument/2006/relationships/slideLayout" Target="../slideLayouts/slideLayout9.xml"/><Relationship Id="rId4" Type="http://schemas.openxmlformats.org/officeDocument/2006/relationships/image" Target="../media/image5.png"/></Relationships>
</file>

<file path=ppt/slides/slide1.xml><?xml version="1.0" encoding="utf-8"?>
<p:sld xmlns:a="http://schemas.openxmlformats.org/drawingml/2006/main" xmlns:r="http://schemas.openxmlformats.org/officeDocument/2006/relationships" xmlns:p="http://schemas.openxmlformats.org/presentationml/2006/main">
  <p:cSld name="Slide 1">
    <p:spTree>
      <p:nvGrpSpPr>
        <p:cNvPr id="1" name=""/>
        <p:cNvGrpSpPr/>
        <p:nvPr/>
      </p:nvGrpSpPr>
      <p:grpSpPr>
        <a:xfrm>
          <a:off x="0" y="0"/>
          <a:ext cx="0" cy="0"/>
          <a:chOff x="0" y="0"/>
          <a:chExt cx="0" cy="0"/>
        </a:xfrm>
      </p:grpSpPr>
      <p:pic>
        <p:nvPicPr>
          <p:cNvPr id="2" name="Image 0" descr="preencoded.png"/>
          <p:cNvPicPr>
            <a:picLocks noChangeAspect="1"/>
          </p:cNvPicPr>
          <p:nvPr/>
        </p:nvPicPr>
        <p:blipFill>
          <a:blip r:embed="rId3"/>
          <a:stretch>
            <a:fillRect/>
          </a:stretch>
        </p:blipFill>
        <p:spPr>
          <a:xfrm>
            <a:off x="9144000" y="0"/>
            <a:ext cx="5486400" cy="8229600"/>
          </a:xfrm>
          <a:prstGeom prst="rect">
            <a:avLst/>
          </a:prstGeom>
        </p:spPr>
      </p:pic>
      <p:sp>
        <p:nvSpPr>
          <p:cNvPr id="3" name="Text 0"/>
          <p:cNvSpPr/>
          <p:nvPr/>
        </p:nvSpPr>
        <p:spPr>
          <a:xfrm>
            <a:off x="864037" y="1703903"/>
            <a:ext cx="7415927" cy="1371600"/>
          </a:xfrm>
          <a:prstGeom prst="rect">
            <a:avLst/>
          </a:prstGeom>
          <a:noFill/>
          <a:ln/>
        </p:spPr>
        <p:txBody>
          <a:bodyPr wrap="square" lIns="0" tIns="0" rIns="0" bIns="0" rtlCol="0" anchor="t"/>
          <a:lstStyle/>
          <a:p>
            <a:pPr marL="0" indent="0">
              <a:lnSpc>
                <a:spcPts val="5400"/>
              </a:lnSpc>
              <a:buNone/>
            </a:pPr>
            <a:r>
              <a:rPr lang="en-US" sz="4300" dirty="0">
                <a:solidFill>
                  <a:srgbClr val="C6BFEE"/>
                </a:solidFill>
                <a:latin typeface="Prompt Medium" pitchFamily="34" charset="0"/>
                <a:ea typeface="Prompt Medium" pitchFamily="34" charset="-122"/>
                <a:cs typeface="Prompt Medium" pitchFamily="34" charset="-120"/>
              </a:rPr>
              <a:t>Mastering Linear Inequalities</a:t>
            </a:r>
            <a:endParaRPr lang="en-US" sz="4300" dirty="0"/>
          </a:p>
        </p:txBody>
      </p:sp>
      <p:sp>
        <p:nvSpPr>
          <p:cNvPr id="4" name="Text 1"/>
          <p:cNvSpPr/>
          <p:nvPr/>
        </p:nvSpPr>
        <p:spPr>
          <a:xfrm>
            <a:off x="864037" y="3445788"/>
            <a:ext cx="7415927" cy="2370296"/>
          </a:xfrm>
          <a:prstGeom prst="rect">
            <a:avLst/>
          </a:prstGeom>
          <a:noFill/>
          <a:ln/>
        </p:spPr>
        <p:txBody>
          <a:bodyPr wrap="square" lIns="0" tIns="0" rIns="0" bIns="0" rtlCol="0" anchor="t"/>
          <a:lstStyle/>
          <a:p>
            <a:pPr marL="0" indent="0">
              <a:lnSpc>
                <a:spcPts val="3100"/>
              </a:lnSpc>
              <a:buNone/>
            </a:pPr>
            <a:r>
              <a:rPr lang="en-US" sz="1900" dirty="0">
                <a:solidFill>
                  <a:srgbClr val="DAD8E9"/>
                </a:solidFill>
                <a:latin typeface="Mukta Light" pitchFamily="34" charset="0"/>
                <a:ea typeface="Mukta Light" pitchFamily="34" charset="-122"/>
                <a:cs typeface="Mukta Light" pitchFamily="34" charset="-120"/>
              </a:rPr>
              <a:t>Welcome to the world of linear inequalities, a fascinating branch of mathematics that involves exploring relationships between variables through the lens of inequalities. We'll delve into graphing, identifying feasible regions, and solving systems of linear inequalities, culminating in practical applications and real-world scenarios. Join us as we uncover the power of these essential mathematical tools.</a:t>
            </a:r>
            <a:endParaRPr lang="en-US" sz="1900" dirty="0"/>
          </a:p>
        </p:txBody>
      </p:sp>
      <p:sp>
        <p:nvSpPr>
          <p:cNvPr id="5" name="Shape 2"/>
          <p:cNvSpPr/>
          <p:nvPr/>
        </p:nvSpPr>
        <p:spPr>
          <a:xfrm>
            <a:off x="864037" y="6112193"/>
            <a:ext cx="394930" cy="394930"/>
          </a:xfrm>
          <a:prstGeom prst="roundRect">
            <a:avLst>
              <a:gd name="adj" fmla="val 23151155"/>
            </a:avLst>
          </a:prstGeom>
          <a:noFill/>
          <a:ln w="7620">
            <a:solidFill>
              <a:srgbClr val="FFFFFF"/>
            </a:solidFill>
            <a:prstDash val="solid"/>
          </a:ln>
        </p:spPr>
      </p:sp>
      <p:pic>
        <p:nvPicPr>
          <p:cNvPr id="6" name="Image 1" descr="preencoded.png"/>
          <p:cNvPicPr>
            <a:picLocks noChangeAspect="1"/>
          </p:cNvPicPr>
          <p:nvPr/>
        </p:nvPicPr>
        <p:blipFill>
          <a:blip r:embed="rId4"/>
          <a:stretch>
            <a:fillRect/>
          </a:stretch>
        </p:blipFill>
        <p:spPr>
          <a:xfrm>
            <a:off x="871657" y="6119812"/>
            <a:ext cx="379690" cy="379690"/>
          </a:xfrm>
          <a:prstGeom prst="rect">
            <a:avLst/>
          </a:prstGeom>
        </p:spPr>
      </p:pic>
      <p:sp>
        <p:nvSpPr>
          <p:cNvPr id="7" name="Text 3"/>
          <p:cNvSpPr/>
          <p:nvPr/>
        </p:nvSpPr>
        <p:spPr>
          <a:xfrm>
            <a:off x="1382316" y="6093738"/>
            <a:ext cx="4389358" cy="431959"/>
          </a:xfrm>
          <a:prstGeom prst="rect">
            <a:avLst/>
          </a:prstGeom>
          <a:noFill/>
          <a:ln/>
        </p:spPr>
        <p:txBody>
          <a:bodyPr wrap="none" lIns="0" tIns="0" rIns="0" bIns="0" rtlCol="0" anchor="t"/>
          <a:lstStyle/>
          <a:p>
            <a:pPr marL="0" indent="0" algn="l">
              <a:lnSpc>
                <a:spcPts val="3400"/>
              </a:lnSpc>
              <a:buNone/>
            </a:pPr>
            <a:r>
              <a:rPr lang="en-US" sz="2400" b="1" dirty="0">
                <a:solidFill>
                  <a:srgbClr val="DAD8E9"/>
                </a:solidFill>
                <a:latin typeface="Mukta Bold" pitchFamily="34" charset="0"/>
                <a:ea typeface="Mukta Bold" pitchFamily="34" charset="-122"/>
                <a:cs typeface="Mukta Bold" pitchFamily="34" charset="-120"/>
              </a:rPr>
              <a:t>by Onyedikachi Ikenna Onwurah</a:t>
            </a:r>
            <a:endParaRPr lang="en-US" sz="24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spTree>
      <p:nvGrpSpPr>
        <p:cNvPr id="1" name=""/>
        <p:cNvGrpSpPr/>
        <p:nvPr/>
      </p:nvGrpSpPr>
      <p:grpSpPr>
        <a:xfrm>
          <a:off x="0" y="0"/>
          <a:ext cx="0" cy="0"/>
          <a:chOff x="0" y="0"/>
          <a:chExt cx="0" cy="0"/>
        </a:xfrm>
      </p:grpSpPr>
      <p:sp>
        <p:nvSpPr>
          <p:cNvPr id="2" name="Text 0"/>
          <p:cNvSpPr/>
          <p:nvPr/>
        </p:nvSpPr>
        <p:spPr>
          <a:xfrm>
            <a:off x="864037" y="1872258"/>
            <a:ext cx="7552134" cy="685800"/>
          </a:xfrm>
          <a:prstGeom prst="rect">
            <a:avLst/>
          </a:prstGeom>
          <a:noFill/>
          <a:ln/>
        </p:spPr>
        <p:txBody>
          <a:bodyPr wrap="none" lIns="0" tIns="0" rIns="0" bIns="0" rtlCol="0" anchor="t"/>
          <a:lstStyle/>
          <a:p>
            <a:pPr marL="0" indent="0">
              <a:lnSpc>
                <a:spcPts val="5400"/>
              </a:lnSpc>
              <a:buNone/>
            </a:pPr>
            <a:r>
              <a:rPr lang="en-US" sz="4300" dirty="0">
                <a:solidFill>
                  <a:srgbClr val="C6BFEE"/>
                </a:solidFill>
                <a:latin typeface="Prompt Medium" pitchFamily="34" charset="0"/>
                <a:ea typeface="Prompt Medium" pitchFamily="34" charset="-122"/>
                <a:cs typeface="Prompt Medium" pitchFamily="34" charset="-120"/>
              </a:rPr>
              <a:t>Graphing Linear Inequalities</a:t>
            </a:r>
            <a:endParaRPr lang="en-US" sz="4300" dirty="0"/>
          </a:p>
        </p:txBody>
      </p:sp>
      <p:sp>
        <p:nvSpPr>
          <p:cNvPr id="3" name="Text 1"/>
          <p:cNvSpPr/>
          <p:nvPr/>
        </p:nvSpPr>
        <p:spPr>
          <a:xfrm>
            <a:off x="864037" y="3175159"/>
            <a:ext cx="2743200" cy="342900"/>
          </a:xfrm>
          <a:prstGeom prst="rect">
            <a:avLst/>
          </a:prstGeom>
          <a:noFill/>
          <a:ln/>
        </p:spPr>
        <p:txBody>
          <a:bodyPr wrap="none" lIns="0" tIns="0" rIns="0" bIns="0" rtlCol="0" anchor="t"/>
          <a:lstStyle/>
          <a:p>
            <a:pPr marL="0" indent="0">
              <a:lnSpc>
                <a:spcPts val="2700"/>
              </a:lnSpc>
              <a:buNone/>
            </a:pPr>
            <a:r>
              <a:rPr lang="en-US" sz="2150" dirty="0">
                <a:solidFill>
                  <a:srgbClr val="C6BFEE"/>
                </a:solidFill>
                <a:latin typeface="Prompt Medium" pitchFamily="34" charset="0"/>
                <a:ea typeface="Prompt Medium" pitchFamily="34" charset="-122"/>
                <a:cs typeface="Prompt Medium" pitchFamily="34" charset="-120"/>
              </a:rPr>
              <a:t>Basic Concepts</a:t>
            </a:r>
            <a:endParaRPr lang="en-US" sz="2150" dirty="0"/>
          </a:p>
        </p:txBody>
      </p:sp>
      <p:sp>
        <p:nvSpPr>
          <p:cNvPr id="4" name="Text 2"/>
          <p:cNvSpPr/>
          <p:nvPr/>
        </p:nvSpPr>
        <p:spPr>
          <a:xfrm>
            <a:off x="864037" y="3764875"/>
            <a:ext cx="3898821" cy="2370296"/>
          </a:xfrm>
          <a:prstGeom prst="rect">
            <a:avLst/>
          </a:prstGeom>
          <a:noFill/>
          <a:ln/>
        </p:spPr>
        <p:txBody>
          <a:bodyPr wrap="square" lIns="0" tIns="0" rIns="0" bIns="0" rtlCol="0" anchor="t"/>
          <a:lstStyle/>
          <a:p>
            <a:pPr marL="0" indent="0">
              <a:lnSpc>
                <a:spcPts val="3100"/>
              </a:lnSpc>
              <a:buNone/>
            </a:pPr>
            <a:r>
              <a:rPr lang="en-US" sz="1900" dirty="0">
                <a:solidFill>
                  <a:srgbClr val="DAD8E9"/>
                </a:solidFill>
                <a:latin typeface="Mukta Light" pitchFamily="34" charset="0"/>
                <a:ea typeface="Mukta Light" pitchFamily="34" charset="-122"/>
                <a:cs typeface="Mukta Light" pitchFamily="34" charset="-120"/>
              </a:rPr>
              <a:t>Linear inequalities involve variables with coefficients, representing relationships where one side is greater than, less than, greater than or equal to, or less than or equal to the other side.</a:t>
            </a:r>
            <a:endParaRPr lang="en-US" sz="1900" dirty="0"/>
          </a:p>
        </p:txBody>
      </p:sp>
      <p:sp>
        <p:nvSpPr>
          <p:cNvPr id="5" name="Text 3"/>
          <p:cNvSpPr/>
          <p:nvPr/>
        </p:nvSpPr>
        <p:spPr>
          <a:xfrm>
            <a:off x="5372695" y="3175159"/>
            <a:ext cx="2831544" cy="342900"/>
          </a:xfrm>
          <a:prstGeom prst="rect">
            <a:avLst/>
          </a:prstGeom>
          <a:noFill/>
          <a:ln/>
        </p:spPr>
        <p:txBody>
          <a:bodyPr wrap="none" lIns="0" tIns="0" rIns="0" bIns="0" rtlCol="0" anchor="t"/>
          <a:lstStyle/>
          <a:p>
            <a:pPr marL="0" indent="0">
              <a:lnSpc>
                <a:spcPts val="2700"/>
              </a:lnSpc>
              <a:buNone/>
            </a:pPr>
            <a:r>
              <a:rPr lang="en-US" sz="2150" dirty="0">
                <a:solidFill>
                  <a:srgbClr val="C6BFEE"/>
                </a:solidFill>
                <a:latin typeface="Prompt Medium" pitchFamily="34" charset="0"/>
                <a:ea typeface="Prompt Medium" pitchFamily="34" charset="-122"/>
                <a:cs typeface="Prompt Medium" pitchFamily="34" charset="-120"/>
              </a:rPr>
              <a:t>Graphing Techniques</a:t>
            </a:r>
            <a:endParaRPr lang="en-US" sz="2150" dirty="0"/>
          </a:p>
        </p:txBody>
      </p:sp>
      <p:sp>
        <p:nvSpPr>
          <p:cNvPr id="6" name="Text 4"/>
          <p:cNvSpPr/>
          <p:nvPr/>
        </p:nvSpPr>
        <p:spPr>
          <a:xfrm>
            <a:off x="5372695" y="3764875"/>
            <a:ext cx="3898821" cy="1580198"/>
          </a:xfrm>
          <a:prstGeom prst="rect">
            <a:avLst/>
          </a:prstGeom>
          <a:noFill/>
          <a:ln/>
        </p:spPr>
        <p:txBody>
          <a:bodyPr wrap="square" lIns="0" tIns="0" rIns="0" bIns="0" rtlCol="0" anchor="t"/>
          <a:lstStyle/>
          <a:p>
            <a:pPr marL="0" indent="0">
              <a:lnSpc>
                <a:spcPts val="3100"/>
              </a:lnSpc>
              <a:buNone/>
            </a:pPr>
            <a:r>
              <a:rPr lang="en-US" sz="1900" dirty="0">
                <a:solidFill>
                  <a:srgbClr val="DAD8E9"/>
                </a:solidFill>
                <a:latin typeface="Mukta Light" pitchFamily="34" charset="0"/>
                <a:ea typeface="Mukta Light" pitchFamily="34" charset="-122"/>
                <a:cs typeface="Mukta Light" pitchFamily="34" charset="-120"/>
              </a:rPr>
              <a:t>To graph linear inequalities, we first graph the boundary line. The line is solid if the inequality includes "or equal to" and dashed if it doesn't.</a:t>
            </a:r>
            <a:endParaRPr lang="en-US" sz="1900" dirty="0"/>
          </a:p>
        </p:txBody>
      </p:sp>
      <p:sp>
        <p:nvSpPr>
          <p:cNvPr id="7" name="Text 5"/>
          <p:cNvSpPr/>
          <p:nvPr/>
        </p:nvSpPr>
        <p:spPr>
          <a:xfrm>
            <a:off x="9881354" y="3175159"/>
            <a:ext cx="2743200" cy="342900"/>
          </a:xfrm>
          <a:prstGeom prst="rect">
            <a:avLst/>
          </a:prstGeom>
          <a:noFill/>
          <a:ln/>
        </p:spPr>
        <p:txBody>
          <a:bodyPr wrap="none" lIns="0" tIns="0" rIns="0" bIns="0" rtlCol="0" anchor="t"/>
          <a:lstStyle/>
          <a:p>
            <a:pPr marL="0" indent="0">
              <a:lnSpc>
                <a:spcPts val="2700"/>
              </a:lnSpc>
              <a:buNone/>
            </a:pPr>
            <a:r>
              <a:rPr lang="en-US" sz="2150" dirty="0">
                <a:solidFill>
                  <a:srgbClr val="C6BFEE"/>
                </a:solidFill>
                <a:latin typeface="Prompt Medium" pitchFamily="34" charset="0"/>
                <a:ea typeface="Prompt Medium" pitchFamily="34" charset="-122"/>
                <a:cs typeface="Prompt Medium" pitchFamily="34" charset="-120"/>
              </a:rPr>
              <a:t>Shaded Regions</a:t>
            </a:r>
            <a:endParaRPr lang="en-US" sz="2150" dirty="0"/>
          </a:p>
        </p:txBody>
      </p:sp>
      <p:sp>
        <p:nvSpPr>
          <p:cNvPr id="8" name="Text 6"/>
          <p:cNvSpPr/>
          <p:nvPr/>
        </p:nvSpPr>
        <p:spPr>
          <a:xfrm>
            <a:off x="9881354" y="3764875"/>
            <a:ext cx="3898821" cy="1975247"/>
          </a:xfrm>
          <a:prstGeom prst="rect">
            <a:avLst/>
          </a:prstGeom>
          <a:noFill/>
          <a:ln/>
        </p:spPr>
        <p:txBody>
          <a:bodyPr wrap="square" lIns="0" tIns="0" rIns="0" bIns="0" rtlCol="0" anchor="t"/>
          <a:lstStyle/>
          <a:p>
            <a:pPr marL="0" indent="0">
              <a:lnSpc>
                <a:spcPts val="3100"/>
              </a:lnSpc>
              <a:buNone/>
            </a:pPr>
            <a:r>
              <a:rPr lang="en-US" sz="1900" dirty="0">
                <a:solidFill>
                  <a:srgbClr val="DAD8E9"/>
                </a:solidFill>
                <a:latin typeface="Mukta Light" pitchFamily="34" charset="0"/>
                <a:ea typeface="Mukta Light" pitchFamily="34" charset="-122"/>
                <a:cs typeface="Mukta Light" pitchFamily="34" charset="-120"/>
              </a:rPr>
              <a:t>We then shade the half-plane that represents the solution set of the inequality. This involves selecting a test point and determining whether it satisfies the inequality.</a:t>
            </a:r>
            <a:endParaRPr lang="en-US" sz="1900" dirty="0"/>
          </a:p>
        </p:txBody>
      </p:sp>
      <p:pic>
        <p:nvPicPr>
          <p:cNvPr id="12" name="Picture 11">
            <a:extLst>
              <a:ext uri="{FF2B5EF4-FFF2-40B4-BE49-F238E27FC236}">
                <a16:creationId xmlns:a16="http://schemas.microsoft.com/office/drawing/2014/main" id="{38DB1C84-0270-48E9-AB57-2310EB959625}"/>
              </a:ext>
            </a:extLst>
          </p:cNvPr>
          <p:cNvPicPr>
            <a:picLocks noChangeAspect="1"/>
          </p:cNvPicPr>
          <p:nvPr/>
        </p:nvPicPr>
        <p:blipFill>
          <a:blip r:embed="rId3"/>
          <a:stretch>
            <a:fillRect/>
          </a:stretch>
        </p:blipFill>
        <p:spPr>
          <a:xfrm>
            <a:off x="12134502" y="7667547"/>
            <a:ext cx="2495898" cy="562053"/>
          </a:xfrm>
          <a:prstGeom prst="rect">
            <a:avLst/>
          </a:prstGeo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spTree>
      <p:nvGrpSpPr>
        <p:cNvPr id="1" name=""/>
        <p:cNvGrpSpPr/>
        <p:nvPr/>
      </p:nvGrpSpPr>
      <p:grpSpPr>
        <a:xfrm>
          <a:off x="0" y="0"/>
          <a:ext cx="0" cy="0"/>
          <a:chOff x="0" y="0"/>
          <a:chExt cx="0" cy="0"/>
        </a:xfrm>
      </p:grpSpPr>
      <p:pic>
        <p:nvPicPr>
          <p:cNvPr id="2" name="Image 0" descr="preencoded.png"/>
          <p:cNvPicPr>
            <a:picLocks noChangeAspect="1"/>
          </p:cNvPicPr>
          <p:nvPr/>
        </p:nvPicPr>
        <p:blipFill>
          <a:blip r:embed="rId3"/>
          <a:stretch>
            <a:fillRect/>
          </a:stretch>
        </p:blipFill>
        <p:spPr>
          <a:xfrm>
            <a:off x="0" y="0"/>
            <a:ext cx="5486400" cy="8229600"/>
          </a:xfrm>
          <a:prstGeom prst="rect">
            <a:avLst/>
          </a:prstGeom>
        </p:spPr>
      </p:pic>
      <p:sp>
        <p:nvSpPr>
          <p:cNvPr id="3" name="Text 0"/>
          <p:cNvSpPr/>
          <p:nvPr/>
        </p:nvSpPr>
        <p:spPr>
          <a:xfrm>
            <a:off x="6282690" y="1136213"/>
            <a:ext cx="6964918" cy="631984"/>
          </a:xfrm>
          <a:prstGeom prst="rect">
            <a:avLst/>
          </a:prstGeom>
          <a:noFill/>
          <a:ln/>
        </p:spPr>
        <p:txBody>
          <a:bodyPr wrap="none" lIns="0" tIns="0" rIns="0" bIns="0" rtlCol="0" anchor="t"/>
          <a:lstStyle/>
          <a:p>
            <a:pPr marL="0" indent="0">
              <a:lnSpc>
                <a:spcPts val="4950"/>
              </a:lnSpc>
              <a:buNone/>
            </a:pPr>
            <a:r>
              <a:rPr lang="en-US" sz="3950" dirty="0">
                <a:solidFill>
                  <a:srgbClr val="C6BFEE"/>
                </a:solidFill>
                <a:latin typeface="Prompt Medium" pitchFamily="34" charset="0"/>
                <a:ea typeface="Prompt Medium" pitchFamily="34" charset="-122"/>
                <a:cs typeface="Prompt Medium" pitchFamily="34" charset="-120"/>
              </a:rPr>
              <a:t>Identifying Feasible Regions</a:t>
            </a:r>
            <a:endParaRPr lang="en-US" sz="3950" dirty="0"/>
          </a:p>
        </p:txBody>
      </p:sp>
      <p:sp>
        <p:nvSpPr>
          <p:cNvPr id="4" name="Shape 1"/>
          <p:cNvSpPr/>
          <p:nvPr/>
        </p:nvSpPr>
        <p:spPr>
          <a:xfrm>
            <a:off x="6282690" y="2109430"/>
            <a:ext cx="3662005" cy="3106222"/>
          </a:xfrm>
          <a:prstGeom prst="roundRect">
            <a:avLst>
              <a:gd name="adj" fmla="val 3076"/>
            </a:avLst>
          </a:prstGeom>
          <a:solidFill>
            <a:srgbClr val="542C49"/>
          </a:solidFill>
          <a:ln w="7620">
            <a:solidFill>
              <a:srgbClr val="6D4562"/>
            </a:solidFill>
            <a:prstDash val="solid"/>
          </a:ln>
        </p:spPr>
      </p:sp>
      <p:sp>
        <p:nvSpPr>
          <p:cNvPr id="5" name="Text 2"/>
          <p:cNvSpPr/>
          <p:nvPr/>
        </p:nvSpPr>
        <p:spPr>
          <a:xfrm>
            <a:off x="6517719" y="2344460"/>
            <a:ext cx="2527935" cy="315873"/>
          </a:xfrm>
          <a:prstGeom prst="rect">
            <a:avLst/>
          </a:prstGeom>
          <a:noFill/>
          <a:ln/>
        </p:spPr>
        <p:txBody>
          <a:bodyPr wrap="none" lIns="0" tIns="0" rIns="0" bIns="0" rtlCol="0" anchor="t"/>
          <a:lstStyle/>
          <a:p>
            <a:pPr marL="0" indent="0">
              <a:lnSpc>
                <a:spcPts val="2450"/>
              </a:lnSpc>
              <a:buNone/>
            </a:pPr>
            <a:r>
              <a:rPr lang="en-US" sz="1950" dirty="0">
                <a:solidFill>
                  <a:srgbClr val="DAD8E9"/>
                </a:solidFill>
                <a:latin typeface="Prompt Medium" pitchFamily="34" charset="0"/>
                <a:ea typeface="Prompt Medium" pitchFamily="34" charset="-122"/>
                <a:cs typeface="Prompt Medium" pitchFamily="34" charset="-120"/>
              </a:rPr>
              <a:t>Constraints</a:t>
            </a:r>
            <a:endParaRPr lang="en-US" sz="1950" dirty="0"/>
          </a:p>
        </p:txBody>
      </p:sp>
      <p:sp>
        <p:nvSpPr>
          <p:cNvPr id="6" name="Text 3"/>
          <p:cNvSpPr/>
          <p:nvPr/>
        </p:nvSpPr>
        <p:spPr>
          <a:xfrm>
            <a:off x="6517719" y="2796778"/>
            <a:ext cx="3191947" cy="1819870"/>
          </a:xfrm>
          <a:prstGeom prst="rect">
            <a:avLst/>
          </a:prstGeom>
          <a:noFill/>
          <a:ln/>
        </p:spPr>
        <p:txBody>
          <a:bodyPr wrap="square" lIns="0" tIns="0" rIns="0" bIns="0" rtlCol="0" anchor="t"/>
          <a:lstStyle/>
          <a:p>
            <a:pPr marL="0" indent="0">
              <a:lnSpc>
                <a:spcPts val="2850"/>
              </a:lnSpc>
              <a:buNone/>
            </a:pPr>
            <a:r>
              <a:rPr lang="en-US" sz="1750" dirty="0">
                <a:solidFill>
                  <a:srgbClr val="DAD8E9"/>
                </a:solidFill>
                <a:latin typeface="Mukta Light" pitchFamily="34" charset="0"/>
                <a:ea typeface="Mukta Light" pitchFamily="34" charset="-122"/>
                <a:cs typeface="Mukta Light" pitchFamily="34" charset="-120"/>
              </a:rPr>
              <a:t>Inequalities represent constraints in real-world problems. Constraints are limitations or restrictions on the values of variables.</a:t>
            </a:r>
            <a:endParaRPr lang="en-US" sz="1750" dirty="0"/>
          </a:p>
        </p:txBody>
      </p:sp>
      <p:sp>
        <p:nvSpPr>
          <p:cNvPr id="7" name="Shape 4"/>
          <p:cNvSpPr/>
          <p:nvPr/>
        </p:nvSpPr>
        <p:spPr>
          <a:xfrm>
            <a:off x="10172105" y="2109430"/>
            <a:ext cx="3662005" cy="3106222"/>
          </a:xfrm>
          <a:prstGeom prst="roundRect">
            <a:avLst>
              <a:gd name="adj" fmla="val 3076"/>
            </a:avLst>
          </a:prstGeom>
          <a:solidFill>
            <a:srgbClr val="542C49"/>
          </a:solidFill>
          <a:ln w="7620">
            <a:solidFill>
              <a:srgbClr val="6D4562"/>
            </a:solidFill>
            <a:prstDash val="solid"/>
          </a:ln>
        </p:spPr>
      </p:sp>
      <p:sp>
        <p:nvSpPr>
          <p:cNvPr id="8" name="Text 5"/>
          <p:cNvSpPr/>
          <p:nvPr/>
        </p:nvSpPr>
        <p:spPr>
          <a:xfrm>
            <a:off x="10407134" y="2344460"/>
            <a:ext cx="2527935" cy="315873"/>
          </a:xfrm>
          <a:prstGeom prst="rect">
            <a:avLst/>
          </a:prstGeom>
          <a:noFill/>
          <a:ln/>
        </p:spPr>
        <p:txBody>
          <a:bodyPr wrap="none" lIns="0" tIns="0" rIns="0" bIns="0" rtlCol="0" anchor="t"/>
          <a:lstStyle/>
          <a:p>
            <a:pPr marL="0" indent="0">
              <a:lnSpc>
                <a:spcPts val="2450"/>
              </a:lnSpc>
              <a:buNone/>
            </a:pPr>
            <a:r>
              <a:rPr lang="en-US" sz="1950" dirty="0">
                <a:solidFill>
                  <a:srgbClr val="DAD8E9"/>
                </a:solidFill>
                <a:latin typeface="Prompt Medium" pitchFamily="34" charset="0"/>
                <a:ea typeface="Prompt Medium" pitchFamily="34" charset="-122"/>
                <a:cs typeface="Prompt Medium" pitchFamily="34" charset="-120"/>
              </a:rPr>
              <a:t>Feasible Solutions</a:t>
            </a:r>
            <a:endParaRPr lang="en-US" sz="1950" dirty="0"/>
          </a:p>
        </p:txBody>
      </p:sp>
      <p:sp>
        <p:nvSpPr>
          <p:cNvPr id="9" name="Text 6"/>
          <p:cNvSpPr/>
          <p:nvPr/>
        </p:nvSpPr>
        <p:spPr>
          <a:xfrm>
            <a:off x="10407134" y="2796778"/>
            <a:ext cx="3191947" cy="2183844"/>
          </a:xfrm>
          <a:prstGeom prst="rect">
            <a:avLst/>
          </a:prstGeom>
          <a:noFill/>
          <a:ln/>
        </p:spPr>
        <p:txBody>
          <a:bodyPr wrap="square" lIns="0" tIns="0" rIns="0" bIns="0" rtlCol="0" anchor="t"/>
          <a:lstStyle/>
          <a:p>
            <a:pPr marL="0" indent="0">
              <a:lnSpc>
                <a:spcPts val="2850"/>
              </a:lnSpc>
              <a:buNone/>
            </a:pPr>
            <a:r>
              <a:rPr lang="en-US" sz="1750" dirty="0">
                <a:solidFill>
                  <a:srgbClr val="DAD8E9"/>
                </a:solidFill>
                <a:latin typeface="Mukta Light" pitchFamily="34" charset="0"/>
                <a:ea typeface="Mukta Light" pitchFamily="34" charset="-122"/>
                <a:cs typeface="Mukta Light" pitchFamily="34" charset="-120"/>
              </a:rPr>
              <a:t>The feasible region is the area on the graph where all constraints are satisfied. It represents all possible combinations of solutions that meet all the requirements.</a:t>
            </a:r>
            <a:endParaRPr lang="en-US" sz="1750" dirty="0"/>
          </a:p>
        </p:txBody>
      </p:sp>
      <p:sp>
        <p:nvSpPr>
          <p:cNvPr id="10" name="Shape 7"/>
          <p:cNvSpPr/>
          <p:nvPr/>
        </p:nvSpPr>
        <p:spPr>
          <a:xfrm>
            <a:off x="6282690" y="5443061"/>
            <a:ext cx="7551420" cy="1650325"/>
          </a:xfrm>
          <a:prstGeom prst="roundRect">
            <a:avLst>
              <a:gd name="adj" fmla="val 5790"/>
            </a:avLst>
          </a:prstGeom>
          <a:solidFill>
            <a:srgbClr val="542C49"/>
          </a:solidFill>
          <a:ln w="7620">
            <a:solidFill>
              <a:srgbClr val="6D4562"/>
            </a:solidFill>
            <a:prstDash val="solid"/>
          </a:ln>
        </p:spPr>
      </p:sp>
      <p:sp>
        <p:nvSpPr>
          <p:cNvPr id="11" name="Text 8"/>
          <p:cNvSpPr/>
          <p:nvPr/>
        </p:nvSpPr>
        <p:spPr>
          <a:xfrm>
            <a:off x="6517719" y="5678091"/>
            <a:ext cx="2527935" cy="315873"/>
          </a:xfrm>
          <a:prstGeom prst="rect">
            <a:avLst/>
          </a:prstGeom>
          <a:noFill/>
          <a:ln/>
        </p:spPr>
        <p:txBody>
          <a:bodyPr wrap="none" lIns="0" tIns="0" rIns="0" bIns="0" rtlCol="0" anchor="t"/>
          <a:lstStyle/>
          <a:p>
            <a:pPr marL="0" indent="0">
              <a:lnSpc>
                <a:spcPts val="2450"/>
              </a:lnSpc>
              <a:buNone/>
            </a:pPr>
            <a:r>
              <a:rPr lang="en-US" sz="1950" dirty="0">
                <a:solidFill>
                  <a:srgbClr val="DAD8E9"/>
                </a:solidFill>
                <a:latin typeface="Prompt Medium" pitchFamily="34" charset="0"/>
                <a:ea typeface="Prompt Medium" pitchFamily="34" charset="-122"/>
                <a:cs typeface="Prompt Medium" pitchFamily="34" charset="-120"/>
              </a:rPr>
              <a:t>Corner Points</a:t>
            </a:r>
            <a:endParaRPr lang="en-US" sz="1950" dirty="0"/>
          </a:p>
        </p:txBody>
      </p:sp>
      <p:sp>
        <p:nvSpPr>
          <p:cNvPr id="12" name="Text 9"/>
          <p:cNvSpPr/>
          <p:nvPr/>
        </p:nvSpPr>
        <p:spPr>
          <a:xfrm>
            <a:off x="6517719" y="6130409"/>
            <a:ext cx="7081361" cy="727948"/>
          </a:xfrm>
          <a:prstGeom prst="rect">
            <a:avLst/>
          </a:prstGeom>
          <a:noFill/>
          <a:ln/>
        </p:spPr>
        <p:txBody>
          <a:bodyPr wrap="square" lIns="0" tIns="0" rIns="0" bIns="0" rtlCol="0" anchor="t"/>
          <a:lstStyle/>
          <a:p>
            <a:pPr marL="0" indent="0">
              <a:lnSpc>
                <a:spcPts val="2850"/>
              </a:lnSpc>
              <a:buNone/>
            </a:pPr>
            <a:r>
              <a:rPr lang="en-US" sz="1750" dirty="0">
                <a:solidFill>
                  <a:srgbClr val="DAD8E9"/>
                </a:solidFill>
                <a:latin typeface="Mukta Light" pitchFamily="34" charset="0"/>
                <a:ea typeface="Mukta Light" pitchFamily="34" charset="-122"/>
                <a:cs typeface="Mukta Light" pitchFamily="34" charset="-120"/>
              </a:rPr>
              <a:t>The vertices of the feasible region, called corner points, are crucial because the optimal solution, if it exists, will occur at one of these points.</a:t>
            </a:r>
            <a:endParaRPr lang="en-US" sz="1750" dirty="0"/>
          </a:p>
        </p:txBody>
      </p:sp>
      <p:pic>
        <p:nvPicPr>
          <p:cNvPr id="14" name="Picture 13">
            <a:extLst>
              <a:ext uri="{FF2B5EF4-FFF2-40B4-BE49-F238E27FC236}">
                <a16:creationId xmlns:a16="http://schemas.microsoft.com/office/drawing/2014/main" id="{5FAFB44F-B37C-44DF-8528-50265F9BE3B1}"/>
              </a:ext>
            </a:extLst>
          </p:cNvPr>
          <p:cNvPicPr>
            <a:picLocks noChangeAspect="1"/>
          </p:cNvPicPr>
          <p:nvPr/>
        </p:nvPicPr>
        <p:blipFill>
          <a:blip r:embed="rId4"/>
          <a:stretch>
            <a:fillRect/>
          </a:stretch>
        </p:blipFill>
        <p:spPr>
          <a:xfrm>
            <a:off x="12003107" y="7667547"/>
            <a:ext cx="2495898" cy="562053"/>
          </a:xfrm>
          <a:prstGeom prst="rect">
            <a:avLst/>
          </a:prstGeom>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spTree>
      <p:nvGrpSpPr>
        <p:cNvPr id="1" name=""/>
        <p:cNvGrpSpPr/>
        <p:nvPr/>
      </p:nvGrpSpPr>
      <p:grpSpPr>
        <a:xfrm>
          <a:off x="0" y="0"/>
          <a:ext cx="0" cy="0"/>
          <a:chOff x="0" y="0"/>
          <a:chExt cx="0" cy="0"/>
        </a:xfrm>
      </p:grpSpPr>
      <p:pic>
        <p:nvPicPr>
          <p:cNvPr id="2" name="Image 0" descr="preencoded.png"/>
          <p:cNvPicPr>
            <a:picLocks noChangeAspect="1"/>
          </p:cNvPicPr>
          <p:nvPr/>
        </p:nvPicPr>
        <p:blipFill>
          <a:blip r:embed="rId3"/>
          <a:stretch>
            <a:fillRect/>
          </a:stretch>
        </p:blipFill>
        <p:spPr>
          <a:xfrm>
            <a:off x="0" y="0"/>
            <a:ext cx="5486400" cy="8230433"/>
          </a:xfrm>
          <a:prstGeom prst="rect">
            <a:avLst/>
          </a:prstGeom>
        </p:spPr>
      </p:pic>
      <p:sp>
        <p:nvSpPr>
          <p:cNvPr id="3" name="Text 0"/>
          <p:cNvSpPr/>
          <p:nvPr/>
        </p:nvSpPr>
        <p:spPr>
          <a:xfrm>
            <a:off x="6241852" y="593527"/>
            <a:ext cx="7633097" cy="1199198"/>
          </a:xfrm>
          <a:prstGeom prst="rect">
            <a:avLst/>
          </a:prstGeom>
          <a:noFill/>
          <a:ln/>
        </p:spPr>
        <p:txBody>
          <a:bodyPr wrap="square" lIns="0" tIns="0" rIns="0" bIns="0" rtlCol="0" anchor="t"/>
          <a:lstStyle/>
          <a:p>
            <a:pPr marL="0" indent="0">
              <a:lnSpc>
                <a:spcPts val="4700"/>
              </a:lnSpc>
              <a:buNone/>
            </a:pPr>
            <a:r>
              <a:rPr lang="en-US" sz="3750" dirty="0">
                <a:solidFill>
                  <a:srgbClr val="C6BFEE"/>
                </a:solidFill>
                <a:latin typeface="Prompt Medium" pitchFamily="34" charset="0"/>
                <a:ea typeface="Prompt Medium" pitchFamily="34" charset="-122"/>
                <a:cs typeface="Prompt Medium" pitchFamily="34" charset="-120"/>
              </a:rPr>
              <a:t>Solving Systems of Linear Inequalities</a:t>
            </a:r>
            <a:endParaRPr lang="en-US" sz="3750" dirty="0"/>
          </a:p>
        </p:txBody>
      </p:sp>
      <p:pic>
        <p:nvPicPr>
          <p:cNvPr id="4" name="Image 1" descr="preencoded.png"/>
          <p:cNvPicPr>
            <a:picLocks noChangeAspect="1"/>
          </p:cNvPicPr>
          <p:nvPr/>
        </p:nvPicPr>
        <p:blipFill>
          <a:blip r:embed="rId4"/>
          <a:stretch>
            <a:fillRect/>
          </a:stretch>
        </p:blipFill>
        <p:spPr>
          <a:xfrm>
            <a:off x="6241852" y="2116455"/>
            <a:ext cx="1079302" cy="1726883"/>
          </a:xfrm>
          <a:prstGeom prst="rect">
            <a:avLst/>
          </a:prstGeom>
        </p:spPr>
      </p:pic>
      <p:sp>
        <p:nvSpPr>
          <p:cNvPr id="5" name="Text 1"/>
          <p:cNvSpPr/>
          <p:nvPr/>
        </p:nvSpPr>
        <p:spPr>
          <a:xfrm>
            <a:off x="7644884" y="2332315"/>
            <a:ext cx="2398514" cy="299799"/>
          </a:xfrm>
          <a:prstGeom prst="rect">
            <a:avLst/>
          </a:prstGeom>
          <a:noFill/>
          <a:ln/>
        </p:spPr>
        <p:txBody>
          <a:bodyPr wrap="none" lIns="0" tIns="0" rIns="0" bIns="0" rtlCol="0" anchor="t"/>
          <a:lstStyle/>
          <a:p>
            <a:pPr marL="0" indent="0" algn="l">
              <a:lnSpc>
                <a:spcPts val="2350"/>
              </a:lnSpc>
              <a:buNone/>
            </a:pPr>
            <a:r>
              <a:rPr lang="en-US" sz="1850" dirty="0">
                <a:solidFill>
                  <a:srgbClr val="DAD8E9"/>
                </a:solidFill>
                <a:latin typeface="Prompt Medium" pitchFamily="34" charset="0"/>
                <a:ea typeface="Prompt Medium" pitchFamily="34" charset="-122"/>
                <a:cs typeface="Prompt Medium" pitchFamily="34" charset="-120"/>
              </a:rPr>
              <a:t>Multiple Constraints</a:t>
            </a:r>
            <a:endParaRPr lang="en-US" sz="1850" dirty="0"/>
          </a:p>
        </p:txBody>
      </p:sp>
      <p:sp>
        <p:nvSpPr>
          <p:cNvPr id="6" name="Text 2"/>
          <p:cNvSpPr/>
          <p:nvPr/>
        </p:nvSpPr>
        <p:spPr>
          <a:xfrm>
            <a:off x="7644884" y="2761536"/>
            <a:ext cx="6230064" cy="690563"/>
          </a:xfrm>
          <a:prstGeom prst="rect">
            <a:avLst/>
          </a:prstGeom>
          <a:noFill/>
          <a:ln/>
        </p:spPr>
        <p:txBody>
          <a:bodyPr wrap="square" lIns="0" tIns="0" rIns="0" bIns="0" rtlCol="0" anchor="t"/>
          <a:lstStyle/>
          <a:p>
            <a:pPr marL="0" indent="0" algn="l">
              <a:lnSpc>
                <a:spcPts val="2700"/>
              </a:lnSpc>
              <a:buNone/>
            </a:pPr>
            <a:r>
              <a:rPr lang="en-US" sz="1650" dirty="0">
                <a:solidFill>
                  <a:srgbClr val="DAD8E9"/>
                </a:solidFill>
                <a:latin typeface="Mukta Light" pitchFamily="34" charset="0"/>
                <a:ea typeface="Mukta Light" pitchFamily="34" charset="-122"/>
                <a:cs typeface="Mukta Light" pitchFamily="34" charset="-120"/>
              </a:rPr>
              <a:t>A system of linear inequalities involves two or more inequalities with the same variables. Each inequality represents a constraint.</a:t>
            </a:r>
            <a:endParaRPr lang="en-US" sz="1650" dirty="0"/>
          </a:p>
        </p:txBody>
      </p:sp>
      <p:pic>
        <p:nvPicPr>
          <p:cNvPr id="7" name="Image 2" descr="preencoded.png"/>
          <p:cNvPicPr>
            <a:picLocks noChangeAspect="1"/>
          </p:cNvPicPr>
          <p:nvPr/>
        </p:nvPicPr>
        <p:blipFill>
          <a:blip r:embed="rId5"/>
          <a:stretch>
            <a:fillRect/>
          </a:stretch>
        </p:blipFill>
        <p:spPr>
          <a:xfrm>
            <a:off x="6241852" y="3843337"/>
            <a:ext cx="1079302" cy="1896785"/>
          </a:xfrm>
          <a:prstGeom prst="rect">
            <a:avLst/>
          </a:prstGeom>
        </p:spPr>
      </p:pic>
      <p:sp>
        <p:nvSpPr>
          <p:cNvPr id="8" name="Text 3"/>
          <p:cNvSpPr/>
          <p:nvPr/>
        </p:nvSpPr>
        <p:spPr>
          <a:xfrm>
            <a:off x="7644884" y="4059198"/>
            <a:ext cx="2811899" cy="299799"/>
          </a:xfrm>
          <a:prstGeom prst="rect">
            <a:avLst/>
          </a:prstGeom>
          <a:noFill/>
          <a:ln/>
        </p:spPr>
        <p:txBody>
          <a:bodyPr wrap="none" lIns="0" tIns="0" rIns="0" bIns="0" rtlCol="0" anchor="t"/>
          <a:lstStyle/>
          <a:p>
            <a:pPr marL="0" indent="0" algn="l">
              <a:lnSpc>
                <a:spcPts val="2350"/>
              </a:lnSpc>
              <a:buNone/>
            </a:pPr>
            <a:r>
              <a:rPr lang="en-US" sz="1850" dirty="0">
                <a:solidFill>
                  <a:srgbClr val="DAD8E9"/>
                </a:solidFill>
                <a:latin typeface="Prompt Medium" pitchFamily="34" charset="0"/>
                <a:ea typeface="Prompt Medium" pitchFamily="34" charset="-122"/>
                <a:cs typeface="Prompt Medium" pitchFamily="34" charset="-120"/>
              </a:rPr>
              <a:t>Finding the Intersection</a:t>
            </a:r>
            <a:endParaRPr lang="en-US" sz="1850" dirty="0"/>
          </a:p>
        </p:txBody>
      </p:sp>
      <p:sp>
        <p:nvSpPr>
          <p:cNvPr id="9" name="Text 4"/>
          <p:cNvSpPr/>
          <p:nvPr/>
        </p:nvSpPr>
        <p:spPr>
          <a:xfrm>
            <a:off x="7644884" y="4488418"/>
            <a:ext cx="6230064" cy="1035844"/>
          </a:xfrm>
          <a:prstGeom prst="rect">
            <a:avLst/>
          </a:prstGeom>
          <a:noFill/>
          <a:ln/>
        </p:spPr>
        <p:txBody>
          <a:bodyPr wrap="square" lIns="0" tIns="0" rIns="0" bIns="0" rtlCol="0" anchor="t"/>
          <a:lstStyle/>
          <a:p>
            <a:pPr marL="0" indent="0" algn="l">
              <a:lnSpc>
                <a:spcPts val="2700"/>
              </a:lnSpc>
              <a:buNone/>
            </a:pPr>
            <a:r>
              <a:rPr lang="en-US" sz="1650" dirty="0">
                <a:solidFill>
                  <a:srgbClr val="DAD8E9"/>
                </a:solidFill>
                <a:latin typeface="Mukta Light" pitchFamily="34" charset="0"/>
                <a:ea typeface="Mukta Light" pitchFamily="34" charset="-122"/>
                <a:cs typeface="Mukta Light" pitchFamily="34" charset="-120"/>
              </a:rPr>
              <a:t>The solution set of a system of linear inequalities is the region that satisfies all the inequalities simultaneously, represented by the intersection of all shaded areas.</a:t>
            </a:r>
            <a:endParaRPr lang="en-US" sz="1650" dirty="0"/>
          </a:p>
        </p:txBody>
      </p:sp>
      <p:pic>
        <p:nvPicPr>
          <p:cNvPr id="10" name="Image 3" descr="preencoded.png"/>
          <p:cNvPicPr>
            <a:picLocks noChangeAspect="1"/>
          </p:cNvPicPr>
          <p:nvPr/>
        </p:nvPicPr>
        <p:blipFill>
          <a:blip r:embed="rId6"/>
          <a:stretch>
            <a:fillRect/>
          </a:stretch>
        </p:blipFill>
        <p:spPr>
          <a:xfrm>
            <a:off x="6241852" y="5740122"/>
            <a:ext cx="1079302" cy="1896785"/>
          </a:xfrm>
          <a:prstGeom prst="rect">
            <a:avLst/>
          </a:prstGeom>
        </p:spPr>
      </p:pic>
      <p:sp>
        <p:nvSpPr>
          <p:cNvPr id="11" name="Text 5"/>
          <p:cNvSpPr/>
          <p:nvPr/>
        </p:nvSpPr>
        <p:spPr>
          <a:xfrm>
            <a:off x="7644884" y="5955983"/>
            <a:ext cx="2398514" cy="299799"/>
          </a:xfrm>
          <a:prstGeom prst="rect">
            <a:avLst/>
          </a:prstGeom>
          <a:noFill/>
          <a:ln/>
        </p:spPr>
        <p:txBody>
          <a:bodyPr wrap="none" lIns="0" tIns="0" rIns="0" bIns="0" rtlCol="0" anchor="t"/>
          <a:lstStyle/>
          <a:p>
            <a:pPr marL="0" indent="0" algn="l">
              <a:lnSpc>
                <a:spcPts val="2350"/>
              </a:lnSpc>
              <a:buNone/>
            </a:pPr>
            <a:r>
              <a:rPr lang="en-US" sz="1850" dirty="0">
                <a:solidFill>
                  <a:srgbClr val="DAD8E9"/>
                </a:solidFill>
                <a:latin typeface="Prompt Medium" pitchFamily="34" charset="0"/>
                <a:ea typeface="Prompt Medium" pitchFamily="34" charset="-122"/>
                <a:cs typeface="Prompt Medium" pitchFamily="34" charset="-120"/>
              </a:rPr>
              <a:t>Graphical Approach</a:t>
            </a:r>
            <a:endParaRPr lang="en-US" sz="1850" dirty="0"/>
          </a:p>
        </p:txBody>
      </p:sp>
      <p:sp>
        <p:nvSpPr>
          <p:cNvPr id="12" name="Text 6"/>
          <p:cNvSpPr/>
          <p:nvPr/>
        </p:nvSpPr>
        <p:spPr>
          <a:xfrm>
            <a:off x="7644884" y="6385203"/>
            <a:ext cx="6230064" cy="1035844"/>
          </a:xfrm>
          <a:prstGeom prst="rect">
            <a:avLst/>
          </a:prstGeom>
          <a:noFill/>
          <a:ln/>
        </p:spPr>
        <p:txBody>
          <a:bodyPr wrap="square" lIns="0" tIns="0" rIns="0" bIns="0" rtlCol="0" anchor="t"/>
          <a:lstStyle/>
          <a:p>
            <a:pPr marL="0" indent="0" algn="l">
              <a:lnSpc>
                <a:spcPts val="2700"/>
              </a:lnSpc>
              <a:buNone/>
            </a:pPr>
            <a:r>
              <a:rPr lang="en-US" sz="1650" dirty="0">
                <a:solidFill>
                  <a:srgbClr val="DAD8E9"/>
                </a:solidFill>
                <a:latin typeface="Mukta Light" pitchFamily="34" charset="0"/>
                <a:ea typeface="Mukta Light" pitchFamily="34" charset="-122"/>
                <a:cs typeface="Mukta Light" pitchFamily="34" charset="-120"/>
              </a:rPr>
              <a:t>Graphing each inequality individually and identifying the common shaded region provides the solution set, highlighting all points that satisfy all the constraints.</a:t>
            </a:r>
            <a:endParaRPr lang="en-US" sz="1650" dirty="0"/>
          </a:p>
        </p:txBody>
      </p:sp>
      <p:pic>
        <p:nvPicPr>
          <p:cNvPr id="14" name="Picture 13">
            <a:extLst>
              <a:ext uri="{FF2B5EF4-FFF2-40B4-BE49-F238E27FC236}">
                <a16:creationId xmlns:a16="http://schemas.microsoft.com/office/drawing/2014/main" id="{50136B90-61EC-4A41-92BB-18B6B704ECC2}"/>
              </a:ext>
            </a:extLst>
          </p:cNvPr>
          <p:cNvPicPr>
            <a:picLocks noChangeAspect="1"/>
          </p:cNvPicPr>
          <p:nvPr/>
        </p:nvPicPr>
        <p:blipFill>
          <a:blip r:embed="rId7"/>
          <a:stretch>
            <a:fillRect/>
          </a:stretch>
        </p:blipFill>
        <p:spPr>
          <a:xfrm>
            <a:off x="12134502" y="7550468"/>
            <a:ext cx="2495898" cy="562053"/>
          </a:xfrm>
          <a:prstGeom prst="rect">
            <a:avLst/>
          </a:prstGeom>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spTree>
      <p:nvGrpSpPr>
        <p:cNvPr id="1" name=""/>
        <p:cNvGrpSpPr/>
        <p:nvPr/>
      </p:nvGrpSpPr>
      <p:grpSpPr>
        <a:xfrm>
          <a:off x="0" y="0"/>
          <a:ext cx="0" cy="0"/>
          <a:chOff x="0" y="0"/>
          <a:chExt cx="0" cy="0"/>
        </a:xfrm>
      </p:grpSpPr>
      <p:sp>
        <p:nvSpPr>
          <p:cNvPr id="2" name="Text 0"/>
          <p:cNvSpPr/>
          <p:nvPr/>
        </p:nvSpPr>
        <p:spPr>
          <a:xfrm>
            <a:off x="745808" y="743426"/>
            <a:ext cx="6900267" cy="591860"/>
          </a:xfrm>
          <a:prstGeom prst="rect">
            <a:avLst/>
          </a:prstGeom>
          <a:noFill/>
          <a:ln/>
        </p:spPr>
        <p:txBody>
          <a:bodyPr wrap="none" lIns="0" tIns="0" rIns="0" bIns="0" rtlCol="0" anchor="t"/>
          <a:lstStyle/>
          <a:p>
            <a:pPr marL="0" indent="0">
              <a:lnSpc>
                <a:spcPts val="4650"/>
              </a:lnSpc>
              <a:buNone/>
            </a:pPr>
            <a:r>
              <a:rPr lang="en-US" sz="3700" dirty="0">
                <a:solidFill>
                  <a:srgbClr val="C6BFEE"/>
                </a:solidFill>
                <a:latin typeface="Prompt Medium" pitchFamily="34" charset="0"/>
                <a:ea typeface="Prompt Medium" pitchFamily="34" charset="-122"/>
                <a:cs typeface="Prompt Medium" pitchFamily="34" charset="-120"/>
              </a:rPr>
              <a:t>Optimizing Linear Inequalities</a:t>
            </a:r>
            <a:endParaRPr lang="en-US" sz="3700" dirty="0"/>
          </a:p>
        </p:txBody>
      </p:sp>
      <p:pic>
        <p:nvPicPr>
          <p:cNvPr id="3" name="Image 0" descr="preencoded.png"/>
          <p:cNvPicPr>
            <a:picLocks noChangeAspect="1"/>
          </p:cNvPicPr>
          <p:nvPr/>
        </p:nvPicPr>
        <p:blipFill>
          <a:blip r:embed="rId3"/>
          <a:stretch>
            <a:fillRect/>
          </a:stretch>
        </p:blipFill>
        <p:spPr>
          <a:xfrm>
            <a:off x="2946440" y="1761411"/>
            <a:ext cx="2167890" cy="1872734"/>
          </a:xfrm>
          <a:prstGeom prst="rect">
            <a:avLst/>
          </a:prstGeom>
        </p:spPr>
      </p:pic>
      <p:sp>
        <p:nvSpPr>
          <p:cNvPr id="4" name="Text 1"/>
          <p:cNvSpPr/>
          <p:nvPr/>
        </p:nvSpPr>
        <p:spPr>
          <a:xfrm>
            <a:off x="3980498" y="2733675"/>
            <a:ext cx="99655" cy="426125"/>
          </a:xfrm>
          <a:prstGeom prst="rect">
            <a:avLst/>
          </a:prstGeom>
          <a:noFill/>
          <a:ln/>
        </p:spPr>
        <p:txBody>
          <a:bodyPr wrap="none" lIns="0" tIns="0" rIns="0" bIns="0" rtlCol="0" anchor="t"/>
          <a:lstStyle/>
          <a:p>
            <a:pPr marL="0" indent="0" algn="ctr">
              <a:lnSpc>
                <a:spcPts val="3350"/>
              </a:lnSpc>
              <a:buNone/>
            </a:pPr>
            <a:r>
              <a:rPr lang="en-US" sz="2050" dirty="0">
                <a:solidFill>
                  <a:srgbClr val="DAD8E9"/>
                </a:solidFill>
                <a:latin typeface="Prompt Medium" pitchFamily="34" charset="0"/>
                <a:ea typeface="Prompt Medium" pitchFamily="34" charset="-122"/>
                <a:cs typeface="Prompt Medium" pitchFamily="34" charset="-120"/>
              </a:rPr>
              <a:t>1</a:t>
            </a:r>
            <a:endParaRPr lang="en-US" sz="2050" dirty="0"/>
          </a:p>
        </p:txBody>
      </p:sp>
      <p:sp>
        <p:nvSpPr>
          <p:cNvPr id="5" name="Text 2"/>
          <p:cNvSpPr/>
          <p:nvPr/>
        </p:nvSpPr>
        <p:spPr>
          <a:xfrm>
            <a:off x="5327332" y="2144911"/>
            <a:ext cx="2367677" cy="295989"/>
          </a:xfrm>
          <a:prstGeom prst="rect">
            <a:avLst/>
          </a:prstGeom>
          <a:noFill/>
          <a:ln/>
        </p:spPr>
        <p:txBody>
          <a:bodyPr wrap="none" lIns="0" tIns="0" rIns="0" bIns="0" rtlCol="0" anchor="t"/>
          <a:lstStyle/>
          <a:p>
            <a:pPr marL="0" indent="0" algn="l">
              <a:lnSpc>
                <a:spcPts val="2300"/>
              </a:lnSpc>
              <a:buNone/>
            </a:pPr>
            <a:r>
              <a:rPr lang="en-US" sz="1850" dirty="0">
                <a:solidFill>
                  <a:srgbClr val="DAD8E9"/>
                </a:solidFill>
                <a:latin typeface="Prompt Medium" pitchFamily="34" charset="0"/>
                <a:ea typeface="Prompt Medium" pitchFamily="34" charset="-122"/>
                <a:cs typeface="Prompt Medium" pitchFamily="34" charset="-120"/>
              </a:rPr>
              <a:t>Objective Function</a:t>
            </a:r>
            <a:endParaRPr lang="en-US" sz="1850" dirty="0"/>
          </a:p>
        </p:txBody>
      </p:sp>
      <p:sp>
        <p:nvSpPr>
          <p:cNvPr id="6" name="Text 3"/>
          <p:cNvSpPr/>
          <p:nvPr/>
        </p:nvSpPr>
        <p:spPr>
          <a:xfrm>
            <a:off x="5327332" y="2568654"/>
            <a:ext cx="8344257" cy="681990"/>
          </a:xfrm>
          <a:prstGeom prst="rect">
            <a:avLst/>
          </a:prstGeom>
          <a:noFill/>
          <a:ln/>
        </p:spPr>
        <p:txBody>
          <a:bodyPr wrap="square" lIns="0" tIns="0" rIns="0" bIns="0" rtlCol="0" anchor="t"/>
          <a:lstStyle/>
          <a:p>
            <a:pPr marL="0" indent="0" algn="l">
              <a:lnSpc>
                <a:spcPts val="2650"/>
              </a:lnSpc>
              <a:buNone/>
            </a:pPr>
            <a:r>
              <a:rPr lang="en-US" sz="1650" dirty="0">
                <a:solidFill>
                  <a:srgbClr val="DAD8E9"/>
                </a:solidFill>
                <a:latin typeface="Mukta Light" pitchFamily="34" charset="0"/>
                <a:ea typeface="Mukta Light" pitchFamily="34" charset="-122"/>
                <a:cs typeface="Mukta Light" pitchFamily="34" charset="-120"/>
              </a:rPr>
              <a:t>A linear objective function represents the quantity to be maximized or minimized, such as profit or cost.</a:t>
            </a:r>
            <a:endParaRPr lang="en-US" sz="1650" dirty="0"/>
          </a:p>
        </p:txBody>
      </p:sp>
      <p:sp>
        <p:nvSpPr>
          <p:cNvPr id="7" name="Shape 4"/>
          <p:cNvSpPr/>
          <p:nvPr/>
        </p:nvSpPr>
        <p:spPr>
          <a:xfrm>
            <a:off x="5167551" y="3651171"/>
            <a:ext cx="8663821" cy="11430"/>
          </a:xfrm>
          <a:prstGeom prst="roundRect">
            <a:avLst>
              <a:gd name="adj" fmla="val 783036"/>
            </a:avLst>
          </a:prstGeom>
          <a:solidFill>
            <a:srgbClr val="6D4562"/>
          </a:solidFill>
          <a:ln/>
        </p:spPr>
      </p:sp>
      <p:pic>
        <p:nvPicPr>
          <p:cNvPr id="8" name="Image 1" descr="preencoded.png"/>
          <p:cNvPicPr>
            <a:picLocks noChangeAspect="1"/>
          </p:cNvPicPr>
          <p:nvPr/>
        </p:nvPicPr>
        <p:blipFill>
          <a:blip r:embed="rId4"/>
          <a:stretch>
            <a:fillRect/>
          </a:stretch>
        </p:blipFill>
        <p:spPr>
          <a:xfrm>
            <a:off x="1862495" y="3687366"/>
            <a:ext cx="4335780" cy="1872734"/>
          </a:xfrm>
          <a:prstGeom prst="rect">
            <a:avLst/>
          </a:prstGeom>
        </p:spPr>
      </p:pic>
      <p:sp>
        <p:nvSpPr>
          <p:cNvPr id="9" name="Text 5"/>
          <p:cNvSpPr/>
          <p:nvPr/>
        </p:nvSpPr>
        <p:spPr>
          <a:xfrm>
            <a:off x="3952399" y="4410670"/>
            <a:ext cx="155853" cy="426125"/>
          </a:xfrm>
          <a:prstGeom prst="rect">
            <a:avLst/>
          </a:prstGeom>
          <a:noFill/>
          <a:ln/>
        </p:spPr>
        <p:txBody>
          <a:bodyPr wrap="none" lIns="0" tIns="0" rIns="0" bIns="0" rtlCol="0" anchor="t"/>
          <a:lstStyle/>
          <a:p>
            <a:pPr marL="0" indent="0" algn="ctr">
              <a:lnSpc>
                <a:spcPts val="3350"/>
              </a:lnSpc>
              <a:buNone/>
            </a:pPr>
            <a:r>
              <a:rPr lang="en-US" sz="2050" dirty="0">
                <a:solidFill>
                  <a:srgbClr val="DAD8E9"/>
                </a:solidFill>
                <a:latin typeface="Prompt Medium" pitchFamily="34" charset="0"/>
                <a:ea typeface="Prompt Medium" pitchFamily="34" charset="-122"/>
                <a:cs typeface="Prompt Medium" pitchFamily="34" charset="-120"/>
              </a:rPr>
              <a:t>2</a:t>
            </a:r>
            <a:endParaRPr lang="en-US" sz="2050" dirty="0"/>
          </a:p>
        </p:txBody>
      </p:sp>
      <p:sp>
        <p:nvSpPr>
          <p:cNvPr id="10" name="Text 6"/>
          <p:cNvSpPr/>
          <p:nvPr/>
        </p:nvSpPr>
        <p:spPr>
          <a:xfrm>
            <a:off x="6411278" y="4070866"/>
            <a:ext cx="2927985" cy="295989"/>
          </a:xfrm>
          <a:prstGeom prst="rect">
            <a:avLst/>
          </a:prstGeom>
          <a:noFill/>
          <a:ln/>
        </p:spPr>
        <p:txBody>
          <a:bodyPr wrap="none" lIns="0" tIns="0" rIns="0" bIns="0" rtlCol="0" anchor="t"/>
          <a:lstStyle/>
          <a:p>
            <a:pPr marL="0" indent="0" algn="l">
              <a:lnSpc>
                <a:spcPts val="2300"/>
              </a:lnSpc>
              <a:buNone/>
            </a:pPr>
            <a:r>
              <a:rPr lang="en-US" sz="1850" dirty="0">
                <a:solidFill>
                  <a:srgbClr val="DAD8E9"/>
                </a:solidFill>
                <a:latin typeface="Prompt Medium" pitchFamily="34" charset="0"/>
                <a:ea typeface="Prompt Medium" pitchFamily="34" charset="-122"/>
                <a:cs typeface="Prompt Medium" pitchFamily="34" charset="-120"/>
              </a:rPr>
              <a:t>Maximizing or Minimizing</a:t>
            </a:r>
            <a:endParaRPr lang="en-US" sz="1850" dirty="0"/>
          </a:p>
        </p:txBody>
      </p:sp>
      <p:sp>
        <p:nvSpPr>
          <p:cNvPr id="11" name="Text 7"/>
          <p:cNvSpPr/>
          <p:nvPr/>
        </p:nvSpPr>
        <p:spPr>
          <a:xfrm>
            <a:off x="6411278" y="4494609"/>
            <a:ext cx="7260312" cy="681990"/>
          </a:xfrm>
          <a:prstGeom prst="rect">
            <a:avLst/>
          </a:prstGeom>
          <a:noFill/>
          <a:ln/>
        </p:spPr>
        <p:txBody>
          <a:bodyPr wrap="square" lIns="0" tIns="0" rIns="0" bIns="0" rtlCol="0" anchor="t"/>
          <a:lstStyle/>
          <a:p>
            <a:pPr marL="0" indent="0" algn="l">
              <a:lnSpc>
                <a:spcPts val="2650"/>
              </a:lnSpc>
              <a:buNone/>
            </a:pPr>
            <a:r>
              <a:rPr lang="en-US" sz="1650" dirty="0">
                <a:solidFill>
                  <a:srgbClr val="DAD8E9"/>
                </a:solidFill>
                <a:latin typeface="Mukta Light" pitchFamily="34" charset="0"/>
                <a:ea typeface="Mukta Light" pitchFamily="34" charset="-122"/>
                <a:cs typeface="Mukta Light" pitchFamily="34" charset="-120"/>
              </a:rPr>
              <a:t>The goal is to find the values of the variables within the feasible region that yield the maximum or minimum value of the objective function.</a:t>
            </a:r>
            <a:endParaRPr lang="en-US" sz="1650" dirty="0"/>
          </a:p>
        </p:txBody>
      </p:sp>
      <p:sp>
        <p:nvSpPr>
          <p:cNvPr id="12" name="Shape 8"/>
          <p:cNvSpPr/>
          <p:nvPr/>
        </p:nvSpPr>
        <p:spPr>
          <a:xfrm>
            <a:off x="6251496" y="5577126"/>
            <a:ext cx="7579876" cy="11430"/>
          </a:xfrm>
          <a:prstGeom prst="roundRect">
            <a:avLst>
              <a:gd name="adj" fmla="val 783036"/>
            </a:avLst>
          </a:prstGeom>
          <a:solidFill>
            <a:srgbClr val="6D4562"/>
          </a:solidFill>
          <a:ln/>
        </p:spPr>
      </p:sp>
      <p:pic>
        <p:nvPicPr>
          <p:cNvPr id="13" name="Image 2" descr="preencoded.png"/>
          <p:cNvPicPr>
            <a:picLocks noChangeAspect="1"/>
          </p:cNvPicPr>
          <p:nvPr/>
        </p:nvPicPr>
        <p:blipFill>
          <a:blip r:embed="rId5"/>
          <a:stretch>
            <a:fillRect/>
          </a:stretch>
        </p:blipFill>
        <p:spPr>
          <a:xfrm>
            <a:off x="778550" y="5613321"/>
            <a:ext cx="6503670" cy="1872734"/>
          </a:xfrm>
          <a:prstGeom prst="rect">
            <a:avLst/>
          </a:prstGeom>
        </p:spPr>
      </p:pic>
      <p:sp>
        <p:nvSpPr>
          <p:cNvPr id="14" name="Text 9"/>
          <p:cNvSpPr/>
          <p:nvPr/>
        </p:nvSpPr>
        <p:spPr>
          <a:xfrm>
            <a:off x="3953113" y="6336625"/>
            <a:ext cx="154424" cy="426125"/>
          </a:xfrm>
          <a:prstGeom prst="rect">
            <a:avLst/>
          </a:prstGeom>
          <a:noFill/>
          <a:ln/>
        </p:spPr>
        <p:txBody>
          <a:bodyPr wrap="none" lIns="0" tIns="0" rIns="0" bIns="0" rtlCol="0" anchor="t"/>
          <a:lstStyle/>
          <a:p>
            <a:pPr marL="0" indent="0" algn="ctr">
              <a:lnSpc>
                <a:spcPts val="3350"/>
              </a:lnSpc>
              <a:buNone/>
            </a:pPr>
            <a:r>
              <a:rPr lang="en-US" sz="2050" dirty="0">
                <a:solidFill>
                  <a:srgbClr val="DAD8E9"/>
                </a:solidFill>
                <a:latin typeface="Prompt Medium" pitchFamily="34" charset="0"/>
                <a:ea typeface="Prompt Medium" pitchFamily="34" charset="-122"/>
                <a:cs typeface="Prompt Medium" pitchFamily="34" charset="-120"/>
              </a:rPr>
              <a:t>3</a:t>
            </a:r>
            <a:endParaRPr lang="en-US" sz="2050" dirty="0"/>
          </a:p>
        </p:txBody>
      </p:sp>
      <p:sp>
        <p:nvSpPr>
          <p:cNvPr id="15" name="Text 10"/>
          <p:cNvSpPr/>
          <p:nvPr/>
        </p:nvSpPr>
        <p:spPr>
          <a:xfrm>
            <a:off x="7495223" y="5826323"/>
            <a:ext cx="2367677" cy="295989"/>
          </a:xfrm>
          <a:prstGeom prst="rect">
            <a:avLst/>
          </a:prstGeom>
          <a:noFill/>
          <a:ln/>
        </p:spPr>
        <p:txBody>
          <a:bodyPr wrap="none" lIns="0" tIns="0" rIns="0" bIns="0" rtlCol="0" anchor="t"/>
          <a:lstStyle/>
          <a:p>
            <a:pPr marL="0" indent="0" algn="l">
              <a:lnSpc>
                <a:spcPts val="2300"/>
              </a:lnSpc>
              <a:buNone/>
            </a:pPr>
            <a:r>
              <a:rPr lang="en-US" sz="1850" dirty="0">
                <a:solidFill>
                  <a:srgbClr val="DAD8E9"/>
                </a:solidFill>
                <a:latin typeface="Prompt Medium" pitchFamily="34" charset="0"/>
                <a:ea typeface="Prompt Medium" pitchFamily="34" charset="-122"/>
                <a:cs typeface="Prompt Medium" pitchFamily="34" charset="-120"/>
              </a:rPr>
              <a:t>Corner Points</a:t>
            </a:r>
            <a:endParaRPr lang="en-US" sz="1850" dirty="0"/>
          </a:p>
        </p:txBody>
      </p:sp>
      <p:sp>
        <p:nvSpPr>
          <p:cNvPr id="16" name="Text 11"/>
          <p:cNvSpPr/>
          <p:nvPr/>
        </p:nvSpPr>
        <p:spPr>
          <a:xfrm>
            <a:off x="7495223" y="6250067"/>
            <a:ext cx="6176367" cy="1022985"/>
          </a:xfrm>
          <a:prstGeom prst="rect">
            <a:avLst/>
          </a:prstGeom>
          <a:noFill/>
          <a:ln/>
        </p:spPr>
        <p:txBody>
          <a:bodyPr wrap="square" lIns="0" tIns="0" rIns="0" bIns="0" rtlCol="0" anchor="t"/>
          <a:lstStyle/>
          <a:p>
            <a:pPr marL="0" indent="0" algn="l">
              <a:lnSpc>
                <a:spcPts val="2650"/>
              </a:lnSpc>
              <a:buNone/>
            </a:pPr>
            <a:r>
              <a:rPr lang="en-US" sz="1650" dirty="0">
                <a:solidFill>
                  <a:srgbClr val="DAD8E9"/>
                </a:solidFill>
                <a:latin typeface="Mukta Light" pitchFamily="34" charset="0"/>
                <a:ea typeface="Mukta Light" pitchFamily="34" charset="-122"/>
                <a:cs typeface="Mukta Light" pitchFamily="34" charset="-120"/>
              </a:rPr>
              <a:t>The optimal solution will always occur at one of the corner points of the feasible region. We evaluate the objective function at each corner point to determine the optimal solution.</a:t>
            </a:r>
            <a:endParaRPr lang="en-US" sz="1650" dirty="0"/>
          </a:p>
        </p:txBody>
      </p:sp>
      <p:pic>
        <p:nvPicPr>
          <p:cNvPr id="18" name="Picture 17">
            <a:extLst>
              <a:ext uri="{FF2B5EF4-FFF2-40B4-BE49-F238E27FC236}">
                <a16:creationId xmlns:a16="http://schemas.microsoft.com/office/drawing/2014/main" id="{1A7F7A03-8574-4B4F-9657-0968B33C5047}"/>
              </a:ext>
            </a:extLst>
          </p:cNvPr>
          <p:cNvPicPr>
            <a:picLocks noChangeAspect="1"/>
          </p:cNvPicPr>
          <p:nvPr/>
        </p:nvPicPr>
        <p:blipFill>
          <a:blip r:embed="rId6"/>
          <a:stretch>
            <a:fillRect/>
          </a:stretch>
        </p:blipFill>
        <p:spPr>
          <a:xfrm>
            <a:off x="12103510" y="7653536"/>
            <a:ext cx="2495898" cy="562053"/>
          </a:xfrm>
          <a:prstGeom prst="rect">
            <a:avLst/>
          </a:prstGeom>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spTree>
      <p:nvGrpSpPr>
        <p:cNvPr id="1" name=""/>
        <p:cNvGrpSpPr/>
        <p:nvPr/>
      </p:nvGrpSpPr>
      <p:grpSpPr>
        <a:xfrm>
          <a:off x="0" y="0"/>
          <a:ext cx="0" cy="0"/>
          <a:chOff x="0" y="0"/>
          <a:chExt cx="0" cy="0"/>
        </a:xfrm>
      </p:grpSpPr>
      <p:pic>
        <p:nvPicPr>
          <p:cNvPr id="2" name="Image 0" descr="preencoded.png"/>
          <p:cNvPicPr>
            <a:picLocks noChangeAspect="1"/>
          </p:cNvPicPr>
          <p:nvPr/>
        </p:nvPicPr>
        <p:blipFill>
          <a:blip r:embed="rId3"/>
          <a:stretch>
            <a:fillRect/>
          </a:stretch>
        </p:blipFill>
        <p:spPr>
          <a:xfrm>
            <a:off x="0" y="0"/>
            <a:ext cx="14630400" cy="3010733"/>
          </a:xfrm>
          <a:prstGeom prst="rect">
            <a:avLst/>
          </a:prstGeom>
        </p:spPr>
      </p:pic>
      <p:sp>
        <p:nvSpPr>
          <p:cNvPr id="3" name="Text 0"/>
          <p:cNvSpPr/>
          <p:nvPr/>
        </p:nvSpPr>
        <p:spPr>
          <a:xfrm>
            <a:off x="842963" y="3673435"/>
            <a:ext cx="8953143" cy="669131"/>
          </a:xfrm>
          <a:prstGeom prst="rect">
            <a:avLst/>
          </a:prstGeom>
          <a:noFill/>
          <a:ln/>
        </p:spPr>
        <p:txBody>
          <a:bodyPr wrap="none" lIns="0" tIns="0" rIns="0" bIns="0" rtlCol="0" anchor="t"/>
          <a:lstStyle/>
          <a:p>
            <a:pPr marL="0" indent="0">
              <a:lnSpc>
                <a:spcPts val="5250"/>
              </a:lnSpc>
              <a:buNone/>
            </a:pPr>
            <a:r>
              <a:rPr lang="en-US" sz="4200" dirty="0">
                <a:solidFill>
                  <a:srgbClr val="C6BFEE"/>
                </a:solidFill>
                <a:latin typeface="Prompt Medium" pitchFamily="34" charset="0"/>
                <a:ea typeface="Prompt Medium" pitchFamily="34" charset="-122"/>
                <a:cs typeface="Prompt Medium" pitchFamily="34" charset="-120"/>
              </a:rPr>
              <a:t>Applications of Linear Inequalities</a:t>
            </a:r>
            <a:endParaRPr lang="en-US" sz="4200" dirty="0"/>
          </a:p>
        </p:txBody>
      </p:sp>
      <p:pic>
        <p:nvPicPr>
          <p:cNvPr id="4" name="Image 1" descr="preencoded.png"/>
          <p:cNvPicPr>
            <a:picLocks noChangeAspect="1"/>
          </p:cNvPicPr>
          <p:nvPr/>
        </p:nvPicPr>
        <p:blipFill>
          <a:blip r:embed="rId4"/>
          <a:stretch>
            <a:fillRect/>
          </a:stretch>
        </p:blipFill>
        <p:spPr>
          <a:xfrm>
            <a:off x="842963" y="4703802"/>
            <a:ext cx="602099" cy="602099"/>
          </a:xfrm>
          <a:prstGeom prst="rect">
            <a:avLst/>
          </a:prstGeom>
        </p:spPr>
      </p:pic>
      <p:sp>
        <p:nvSpPr>
          <p:cNvPr id="5" name="Text 1"/>
          <p:cNvSpPr/>
          <p:nvPr/>
        </p:nvSpPr>
        <p:spPr>
          <a:xfrm>
            <a:off x="842963" y="5546765"/>
            <a:ext cx="2676287" cy="334566"/>
          </a:xfrm>
          <a:prstGeom prst="rect">
            <a:avLst/>
          </a:prstGeom>
          <a:noFill/>
          <a:ln/>
        </p:spPr>
        <p:txBody>
          <a:bodyPr wrap="none" lIns="0" tIns="0" rIns="0" bIns="0" rtlCol="0" anchor="t"/>
          <a:lstStyle/>
          <a:p>
            <a:pPr marL="0" indent="0" algn="l">
              <a:lnSpc>
                <a:spcPts val="2600"/>
              </a:lnSpc>
              <a:buNone/>
            </a:pPr>
            <a:r>
              <a:rPr lang="en-US" sz="2100" dirty="0">
                <a:solidFill>
                  <a:srgbClr val="DAD8E9"/>
                </a:solidFill>
                <a:latin typeface="Prompt Medium" pitchFamily="34" charset="0"/>
                <a:ea typeface="Prompt Medium" pitchFamily="34" charset="-122"/>
                <a:cs typeface="Prompt Medium" pitchFamily="34" charset="-120"/>
              </a:rPr>
              <a:t>Production Planning</a:t>
            </a:r>
            <a:endParaRPr lang="en-US" sz="2100" dirty="0"/>
          </a:p>
        </p:txBody>
      </p:sp>
      <p:sp>
        <p:nvSpPr>
          <p:cNvPr id="6" name="Text 2"/>
          <p:cNvSpPr/>
          <p:nvPr/>
        </p:nvSpPr>
        <p:spPr>
          <a:xfrm>
            <a:off x="842963" y="6025753"/>
            <a:ext cx="4073962" cy="1541145"/>
          </a:xfrm>
          <a:prstGeom prst="rect">
            <a:avLst/>
          </a:prstGeom>
          <a:noFill/>
          <a:ln/>
        </p:spPr>
        <p:txBody>
          <a:bodyPr wrap="square" lIns="0" tIns="0" rIns="0" bIns="0" rtlCol="0" anchor="t"/>
          <a:lstStyle/>
          <a:p>
            <a:pPr marL="0" indent="0" algn="l">
              <a:lnSpc>
                <a:spcPts val="3000"/>
              </a:lnSpc>
              <a:buNone/>
            </a:pPr>
            <a:r>
              <a:rPr lang="en-US" sz="1850" dirty="0">
                <a:solidFill>
                  <a:srgbClr val="DAD8E9"/>
                </a:solidFill>
                <a:latin typeface="Mukta Light" pitchFamily="34" charset="0"/>
                <a:ea typeface="Mukta Light" pitchFamily="34" charset="-122"/>
                <a:cs typeface="Mukta Light" pitchFamily="34" charset="-120"/>
              </a:rPr>
              <a:t>Linear inequalities are used to model production constraints, such as labor, materials, and production time, to maximize profit.</a:t>
            </a:r>
            <a:endParaRPr lang="en-US" sz="1850" dirty="0"/>
          </a:p>
        </p:txBody>
      </p:sp>
      <p:pic>
        <p:nvPicPr>
          <p:cNvPr id="7" name="Image 2" descr="preencoded.png"/>
          <p:cNvPicPr>
            <a:picLocks noChangeAspect="1"/>
          </p:cNvPicPr>
          <p:nvPr/>
        </p:nvPicPr>
        <p:blipFill>
          <a:blip r:embed="rId5"/>
          <a:stretch>
            <a:fillRect/>
          </a:stretch>
        </p:blipFill>
        <p:spPr>
          <a:xfrm>
            <a:off x="5278160" y="4703802"/>
            <a:ext cx="602099" cy="602099"/>
          </a:xfrm>
          <a:prstGeom prst="rect">
            <a:avLst/>
          </a:prstGeom>
        </p:spPr>
      </p:pic>
      <p:sp>
        <p:nvSpPr>
          <p:cNvPr id="8" name="Text 3"/>
          <p:cNvSpPr/>
          <p:nvPr/>
        </p:nvSpPr>
        <p:spPr>
          <a:xfrm>
            <a:off x="5278160" y="5546765"/>
            <a:ext cx="2823329" cy="334566"/>
          </a:xfrm>
          <a:prstGeom prst="rect">
            <a:avLst/>
          </a:prstGeom>
          <a:noFill/>
          <a:ln/>
        </p:spPr>
        <p:txBody>
          <a:bodyPr wrap="none" lIns="0" tIns="0" rIns="0" bIns="0" rtlCol="0" anchor="t"/>
          <a:lstStyle/>
          <a:p>
            <a:pPr marL="0" indent="0" algn="l">
              <a:lnSpc>
                <a:spcPts val="2600"/>
              </a:lnSpc>
              <a:buNone/>
            </a:pPr>
            <a:r>
              <a:rPr lang="en-US" sz="2100" dirty="0">
                <a:solidFill>
                  <a:srgbClr val="DAD8E9"/>
                </a:solidFill>
                <a:latin typeface="Prompt Medium" pitchFamily="34" charset="0"/>
                <a:ea typeface="Prompt Medium" pitchFamily="34" charset="-122"/>
                <a:cs typeface="Prompt Medium" pitchFamily="34" charset="-120"/>
              </a:rPr>
              <a:t>Investment Strategies</a:t>
            </a:r>
            <a:endParaRPr lang="en-US" sz="2100" dirty="0"/>
          </a:p>
        </p:txBody>
      </p:sp>
      <p:sp>
        <p:nvSpPr>
          <p:cNvPr id="9" name="Text 4"/>
          <p:cNvSpPr/>
          <p:nvPr/>
        </p:nvSpPr>
        <p:spPr>
          <a:xfrm>
            <a:off x="5278160" y="6025753"/>
            <a:ext cx="4073962" cy="1541145"/>
          </a:xfrm>
          <a:prstGeom prst="rect">
            <a:avLst/>
          </a:prstGeom>
          <a:noFill/>
          <a:ln/>
        </p:spPr>
        <p:txBody>
          <a:bodyPr wrap="square" lIns="0" tIns="0" rIns="0" bIns="0" rtlCol="0" anchor="t"/>
          <a:lstStyle/>
          <a:p>
            <a:pPr marL="0" indent="0" algn="l">
              <a:lnSpc>
                <a:spcPts val="3000"/>
              </a:lnSpc>
              <a:buNone/>
            </a:pPr>
            <a:r>
              <a:rPr lang="en-US" sz="1850" dirty="0">
                <a:solidFill>
                  <a:srgbClr val="DAD8E9"/>
                </a:solidFill>
                <a:latin typeface="Mukta Light" pitchFamily="34" charset="0"/>
                <a:ea typeface="Mukta Light" pitchFamily="34" charset="-122"/>
                <a:cs typeface="Mukta Light" pitchFamily="34" charset="-120"/>
              </a:rPr>
              <a:t>Investors use linear inequalities to optimize portfolios, balancing risk and return by allocating funds across different assets.</a:t>
            </a:r>
            <a:endParaRPr lang="en-US" sz="1850" dirty="0"/>
          </a:p>
        </p:txBody>
      </p:sp>
      <p:pic>
        <p:nvPicPr>
          <p:cNvPr id="10" name="Image 3" descr="preencoded.png"/>
          <p:cNvPicPr>
            <a:picLocks noChangeAspect="1"/>
          </p:cNvPicPr>
          <p:nvPr/>
        </p:nvPicPr>
        <p:blipFill>
          <a:blip r:embed="rId6"/>
          <a:stretch>
            <a:fillRect/>
          </a:stretch>
        </p:blipFill>
        <p:spPr>
          <a:xfrm>
            <a:off x="9713357" y="4703802"/>
            <a:ext cx="602099" cy="602099"/>
          </a:xfrm>
          <a:prstGeom prst="rect">
            <a:avLst/>
          </a:prstGeom>
        </p:spPr>
      </p:pic>
      <p:sp>
        <p:nvSpPr>
          <p:cNvPr id="11" name="Text 5"/>
          <p:cNvSpPr/>
          <p:nvPr/>
        </p:nvSpPr>
        <p:spPr>
          <a:xfrm>
            <a:off x="9713357" y="5546765"/>
            <a:ext cx="3202900" cy="334566"/>
          </a:xfrm>
          <a:prstGeom prst="rect">
            <a:avLst/>
          </a:prstGeom>
          <a:noFill/>
          <a:ln/>
        </p:spPr>
        <p:txBody>
          <a:bodyPr wrap="none" lIns="0" tIns="0" rIns="0" bIns="0" rtlCol="0" anchor="t"/>
          <a:lstStyle/>
          <a:p>
            <a:pPr marL="0" indent="0" algn="l">
              <a:lnSpc>
                <a:spcPts val="2600"/>
              </a:lnSpc>
              <a:buNone/>
            </a:pPr>
            <a:r>
              <a:rPr lang="en-US" sz="2100" dirty="0">
                <a:solidFill>
                  <a:srgbClr val="DAD8E9"/>
                </a:solidFill>
                <a:latin typeface="Prompt Medium" pitchFamily="34" charset="0"/>
                <a:ea typeface="Prompt Medium" pitchFamily="34" charset="-122"/>
                <a:cs typeface="Prompt Medium" pitchFamily="34" charset="-120"/>
              </a:rPr>
              <a:t>Transportation Networks</a:t>
            </a:r>
            <a:endParaRPr lang="en-US" sz="2100" dirty="0"/>
          </a:p>
        </p:txBody>
      </p:sp>
      <p:sp>
        <p:nvSpPr>
          <p:cNvPr id="12" name="Text 6"/>
          <p:cNvSpPr/>
          <p:nvPr/>
        </p:nvSpPr>
        <p:spPr>
          <a:xfrm>
            <a:off x="9713357" y="6025753"/>
            <a:ext cx="4074081" cy="1541145"/>
          </a:xfrm>
          <a:prstGeom prst="rect">
            <a:avLst/>
          </a:prstGeom>
          <a:noFill/>
          <a:ln/>
        </p:spPr>
        <p:txBody>
          <a:bodyPr wrap="square" lIns="0" tIns="0" rIns="0" bIns="0" rtlCol="0" anchor="t"/>
          <a:lstStyle/>
          <a:p>
            <a:pPr marL="0" indent="0" algn="l">
              <a:lnSpc>
                <a:spcPts val="3000"/>
              </a:lnSpc>
              <a:buNone/>
            </a:pPr>
            <a:r>
              <a:rPr lang="en-US" sz="1850" dirty="0">
                <a:solidFill>
                  <a:srgbClr val="DAD8E9"/>
                </a:solidFill>
                <a:latin typeface="Mukta Light" pitchFamily="34" charset="0"/>
                <a:ea typeface="Mukta Light" pitchFamily="34" charset="-122"/>
                <a:cs typeface="Mukta Light" pitchFamily="34" charset="-120"/>
              </a:rPr>
              <a:t>Transportation companies use linear inequalities to optimize routes, minimizing travel time and delivery costs while meeting demand.</a:t>
            </a:r>
            <a:endParaRPr lang="en-US" sz="1850" dirty="0"/>
          </a:p>
        </p:txBody>
      </p:sp>
      <p:pic>
        <p:nvPicPr>
          <p:cNvPr id="14" name="Picture 13">
            <a:extLst>
              <a:ext uri="{FF2B5EF4-FFF2-40B4-BE49-F238E27FC236}">
                <a16:creationId xmlns:a16="http://schemas.microsoft.com/office/drawing/2014/main" id="{333DDC63-DBE1-47BE-936B-EEC4CD5C08AA}"/>
              </a:ext>
            </a:extLst>
          </p:cNvPr>
          <p:cNvPicPr>
            <a:picLocks noChangeAspect="1"/>
          </p:cNvPicPr>
          <p:nvPr/>
        </p:nvPicPr>
        <p:blipFill>
          <a:blip r:embed="rId7"/>
          <a:stretch>
            <a:fillRect/>
          </a:stretch>
        </p:blipFill>
        <p:spPr>
          <a:xfrm>
            <a:off x="12134502" y="7566898"/>
            <a:ext cx="2495898" cy="562053"/>
          </a:xfrm>
          <a:prstGeom prst="rect">
            <a:avLst/>
          </a:prstGeom>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spTree>
      <p:nvGrpSpPr>
        <p:cNvPr id="1" name=""/>
        <p:cNvGrpSpPr/>
        <p:nvPr/>
      </p:nvGrpSpPr>
      <p:grpSpPr>
        <a:xfrm>
          <a:off x="0" y="0"/>
          <a:ext cx="0" cy="0"/>
          <a:chOff x="0" y="0"/>
          <a:chExt cx="0" cy="0"/>
        </a:xfrm>
      </p:grpSpPr>
      <p:pic>
        <p:nvPicPr>
          <p:cNvPr id="2" name="Image 0" descr="preencoded.png"/>
          <p:cNvPicPr>
            <a:picLocks noChangeAspect="1"/>
          </p:cNvPicPr>
          <p:nvPr/>
        </p:nvPicPr>
        <p:blipFill>
          <a:blip r:embed="rId3"/>
          <a:stretch>
            <a:fillRect/>
          </a:stretch>
        </p:blipFill>
        <p:spPr>
          <a:xfrm>
            <a:off x="9144000" y="0"/>
            <a:ext cx="5486400" cy="8229600"/>
          </a:xfrm>
          <a:prstGeom prst="rect">
            <a:avLst/>
          </a:prstGeom>
        </p:spPr>
      </p:pic>
      <p:sp>
        <p:nvSpPr>
          <p:cNvPr id="3" name="Text 0"/>
          <p:cNvSpPr/>
          <p:nvPr/>
        </p:nvSpPr>
        <p:spPr>
          <a:xfrm>
            <a:off x="584716" y="691634"/>
            <a:ext cx="7920395" cy="463987"/>
          </a:xfrm>
          <a:prstGeom prst="rect">
            <a:avLst/>
          </a:prstGeom>
          <a:noFill/>
          <a:ln/>
        </p:spPr>
        <p:txBody>
          <a:bodyPr wrap="none" lIns="0" tIns="0" rIns="0" bIns="0" rtlCol="0" anchor="t"/>
          <a:lstStyle/>
          <a:p>
            <a:pPr marL="0" indent="0">
              <a:lnSpc>
                <a:spcPts val="3650"/>
              </a:lnSpc>
              <a:buNone/>
            </a:pPr>
            <a:r>
              <a:rPr lang="en-US" sz="2900" dirty="0">
                <a:solidFill>
                  <a:srgbClr val="C6BFEE"/>
                </a:solidFill>
                <a:latin typeface="Prompt Medium" pitchFamily="34" charset="0"/>
                <a:ea typeface="Prompt Medium" pitchFamily="34" charset="-122"/>
                <a:cs typeface="Prompt Medium" pitchFamily="34" charset="-120"/>
              </a:rPr>
              <a:t>Interpreting Solutions to Linear Inequalities</a:t>
            </a:r>
            <a:endParaRPr lang="en-US" sz="2900" dirty="0"/>
          </a:p>
        </p:txBody>
      </p:sp>
      <p:sp>
        <p:nvSpPr>
          <p:cNvPr id="4" name="Text 1"/>
          <p:cNvSpPr/>
          <p:nvPr/>
        </p:nvSpPr>
        <p:spPr>
          <a:xfrm>
            <a:off x="584716" y="1489591"/>
            <a:ext cx="7974568" cy="551259"/>
          </a:xfrm>
          <a:prstGeom prst="rect">
            <a:avLst/>
          </a:prstGeom>
          <a:noFill/>
          <a:ln/>
        </p:spPr>
        <p:txBody>
          <a:bodyPr wrap="none" lIns="0" tIns="0" rIns="0" bIns="0" rtlCol="0" anchor="t"/>
          <a:lstStyle/>
          <a:p>
            <a:pPr marL="0" indent="0" algn="ctr">
              <a:lnSpc>
                <a:spcPts val="4300"/>
              </a:lnSpc>
              <a:buNone/>
            </a:pPr>
            <a:r>
              <a:rPr lang="en-US" sz="4300" dirty="0">
                <a:solidFill>
                  <a:srgbClr val="DAD8E9"/>
                </a:solidFill>
                <a:latin typeface="Prompt Medium" pitchFamily="34" charset="0"/>
                <a:ea typeface="Prompt Medium" pitchFamily="34" charset="-122"/>
                <a:cs typeface="Prompt Medium" pitchFamily="34" charset="-120"/>
              </a:rPr>
              <a:t>1</a:t>
            </a:r>
            <a:endParaRPr lang="en-US" sz="4300" dirty="0"/>
          </a:p>
        </p:txBody>
      </p:sp>
      <p:sp>
        <p:nvSpPr>
          <p:cNvPr id="5" name="Text 2"/>
          <p:cNvSpPr/>
          <p:nvPr/>
        </p:nvSpPr>
        <p:spPr>
          <a:xfrm>
            <a:off x="3643908" y="2249567"/>
            <a:ext cx="1856184" cy="231934"/>
          </a:xfrm>
          <a:prstGeom prst="rect">
            <a:avLst/>
          </a:prstGeom>
          <a:noFill/>
          <a:ln/>
        </p:spPr>
        <p:txBody>
          <a:bodyPr wrap="none" lIns="0" tIns="0" rIns="0" bIns="0" rtlCol="0" anchor="t"/>
          <a:lstStyle/>
          <a:p>
            <a:pPr marL="0" indent="0" algn="ctr">
              <a:lnSpc>
                <a:spcPts val="1800"/>
              </a:lnSpc>
              <a:buNone/>
            </a:pPr>
            <a:r>
              <a:rPr lang="en-US" sz="1450" dirty="0">
                <a:solidFill>
                  <a:srgbClr val="DAD8E9"/>
                </a:solidFill>
                <a:latin typeface="Prompt Medium" pitchFamily="34" charset="0"/>
                <a:ea typeface="Prompt Medium" pitchFamily="34" charset="-122"/>
                <a:cs typeface="Prompt Medium" pitchFamily="34" charset="-120"/>
              </a:rPr>
              <a:t>Real-World Context</a:t>
            </a:r>
            <a:endParaRPr lang="en-US" sz="1450" dirty="0"/>
          </a:p>
        </p:txBody>
      </p:sp>
      <p:sp>
        <p:nvSpPr>
          <p:cNvPr id="6" name="Text 3"/>
          <p:cNvSpPr/>
          <p:nvPr/>
        </p:nvSpPr>
        <p:spPr>
          <a:xfrm>
            <a:off x="584716" y="2581632"/>
            <a:ext cx="7974568" cy="534352"/>
          </a:xfrm>
          <a:prstGeom prst="rect">
            <a:avLst/>
          </a:prstGeom>
          <a:noFill/>
          <a:ln/>
        </p:spPr>
        <p:txBody>
          <a:bodyPr wrap="square" lIns="0" tIns="0" rIns="0" bIns="0" rtlCol="0" anchor="t"/>
          <a:lstStyle/>
          <a:p>
            <a:pPr marL="0" indent="0" algn="ctr">
              <a:lnSpc>
                <a:spcPts val="2100"/>
              </a:lnSpc>
              <a:buNone/>
            </a:pPr>
            <a:r>
              <a:rPr lang="en-US" sz="1300" dirty="0">
                <a:solidFill>
                  <a:srgbClr val="DAD8E9"/>
                </a:solidFill>
                <a:latin typeface="Mukta Light" pitchFamily="34" charset="0"/>
                <a:ea typeface="Mukta Light" pitchFamily="34" charset="-122"/>
                <a:cs typeface="Mukta Light" pitchFamily="34" charset="-120"/>
              </a:rPr>
              <a:t>Solutions to linear inequalities are not just abstract mathematical points; they represent tangible outcomes in real-world scenarios.</a:t>
            </a:r>
            <a:endParaRPr lang="en-US" sz="1300" dirty="0"/>
          </a:p>
        </p:txBody>
      </p:sp>
      <p:sp>
        <p:nvSpPr>
          <p:cNvPr id="7" name="Text 4"/>
          <p:cNvSpPr/>
          <p:nvPr/>
        </p:nvSpPr>
        <p:spPr>
          <a:xfrm>
            <a:off x="584716" y="3700582"/>
            <a:ext cx="7974568" cy="551259"/>
          </a:xfrm>
          <a:prstGeom prst="rect">
            <a:avLst/>
          </a:prstGeom>
          <a:noFill/>
          <a:ln/>
        </p:spPr>
        <p:txBody>
          <a:bodyPr wrap="none" lIns="0" tIns="0" rIns="0" bIns="0" rtlCol="0" anchor="t"/>
          <a:lstStyle/>
          <a:p>
            <a:pPr marL="0" indent="0" algn="ctr">
              <a:lnSpc>
                <a:spcPts val="4300"/>
              </a:lnSpc>
              <a:buNone/>
            </a:pPr>
            <a:r>
              <a:rPr lang="en-US" sz="4300" dirty="0">
                <a:solidFill>
                  <a:srgbClr val="DAD8E9"/>
                </a:solidFill>
                <a:latin typeface="Prompt Medium" pitchFamily="34" charset="0"/>
                <a:ea typeface="Prompt Medium" pitchFamily="34" charset="-122"/>
                <a:cs typeface="Prompt Medium" pitchFamily="34" charset="-120"/>
              </a:rPr>
              <a:t>2</a:t>
            </a:r>
            <a:endParaRPr lang="en-US" sz="4300" dirty="0"/>
          </a:p>
        </p:txBody>
      </p:sp>
      <p:sp>
        <p:nvSpPr>
          <p:cNvPr id="8" name="Text 5"/>
          <p:cNvSpPr/>
          <p:nvPr/>
        </p:nvSpPr>
        <p:spPr>
          <a:xfrm>
            <a:off x="3367564" y="4460558"/>
            <a:ext cx="2408873" cy="231934"/>
          </a:xfrm>
          <a:prstGeom prst="rect">
            <a:avLst/>
          </a:prstGeom>
          <a:noFill/>
          <a:ln/>
        </p:spPr>
        <p:txBody>
          <a:bodyPr wrap="none" lIns="0" tIns="0" rIns="0" bIns="0" rtlCol="0" anchor="t"/>
          <a:lstStyle/>
          <a:p>
            <a:pPr marL="0" indent="0" algn="ctr">
              <a:lnSpc>
                <a:spcPts val="1800"/>
              </a:lnSpc>
              <a:buNone/>
            </a:pPr>
            <a:r>
              <a:rPr lang="en-US" sz="1450" dirty="0">
                <a:solidFill>
                  <a:srgbClr val="DAD8E9"/>
                </a:solidFill>
                <a:latin typeface="Prompt Medium" pitchFamily="34" charset="0"/>
                <a:ea typeface="Prompt Medium" pitchFamily="34" charset="-122"/>
                <a:cs typeface="Prompt Medium" pitchFamily="34" charset="-120"/>
              </a:rPr>
              <a:t>Constraints and Trade-offs</a:t>
            </a:r>
            <a:endParaRPr lang="en-US" sz="1450" dirty="0"/>
          </a:p>
        </p:txBody>
      </p:sp>
      <p:sp>
        <p:nvSpPr>
          <p:cNvPr id="9" name="Text 6"/>
          <p:cNvSpPr/>
          <p:nvPr/>
        </p:nvSpPr>
        <p:spPr>
          <a:xfrm>
            <a:off x="584716" y="4792623"/>
            <a:ext cx="7974568" cy="534352"/>
          </a:xfrm>
          <a:prstGeom prst="rect">
            <a:avLst/>
          </a:prstGeom>
          <a:noFill/>
          <a:ln/>
        </p:spPr>
        <p:txBody>
          <a:bodyPr wrap="square" lIns="0" tIns="0" rIns="0" bIns="0" rtlCol="0" anchor="t"/>
          <a:lstStyle/>
          <a:p>
            <a:pPr marL="0" indent="0" algn="ctr">
              <a:lnSpc>
                <a:spcPts val="2100"/>
              </a:lnSpc>
              <a:buNone/>
            </a:pPr>
            <a:r>
              <a:rPr lang="en-US" sz="1300" dirty="0">
                <a:solidFill>
                  <a:srgbClr val="DAD8E9"/>
                </a:solidFill>
                <a:latin typeface="Mukta Light" pitchFamily="34" charset="0"/>
                <a:ea typeface="Mukta Light" pitchFamily="34" charset="-122"/>
                <a:cs typeface="Mukta Light" pitchFamily="34" charset="-120"/>
              </a:rPr>
              <a:t>Each constraint in a linear inequality represents a limitation, and solutions reflect the trade-offs made within those limitations.</a:t>
            </a:r>
            <a:endParaRPr lang="en-US" sz="1300" dirty="0"/>
          </a:p>
        </p:txBody>
      </p:sp>
      <p:sp>
        <p:nvSpPr>
          <p:cNvPr id="10" name="Text 7"/>
          <p:cNvSpPr/>
          <p:nvPr/>
        </p:nvSpPr>
        <p:spPr>
          <a:xfrm>
            <a:off x="584716" y="5911572"/>
            <a:ext cx="7974568" cy="551259"/>
          </a:xfrm>
          <a:prstGeom prst="rect">
            <a:avLst/>
          </a:prstGeom>
          <a:noFill/>
          <a:ln/>
        </p:spPr>
        <p:txBody>
          <a:bodyPr wrap="none" lIns="0" tIns="0" rIns="0" bIns="0" rtlCol="0" anchor="t"/>
          <a:lstStyle/>
          <a:p>
            <a:pPr marL="0" indent="0" algn="ctr">
              <a:lnSpc>
                <a:spcPts val="4300"/>
              </a:lnSpc>
              <a:buNone/>
            </a:pPr>
            <a:r>
              <a:rPr lang="en-US" sz="4300" dirty="0">
                <a:solidFill>
                  <a:srgbClr val="DAD8E9"/>
                </a:solidFill>
                <a:latin typeface="Prompt Medium" pitchFamily="34" charset="0"/>
                <a:ea typeface="Prompt Medium" pitchFamily="34" charset="-122"/>
                <a:cs typeface="Prompt Medium" pitchFamily="34" charset="-120"/>
              </a:rPr>
              <a:t>3</a:t>
            </a:r>
            <a:endParaRPr lang="en-US" sz="4300" dirty="0"/>
          </a:p>
        </p:txBody>
      </p:sp>
      <p:sp>
        <p:nvSpPr>
          <p:cNvPr id="11" name="Text 8"/>
          <p:cNvSpPr/>
          <p:nvPr/>
        </p:nvSpPr>
        <p:spPr>
          <a:xfrm>
            <a:off x="3643908" y="6671548"/>
            <a:ext cx="1856184" cy="231934"/>
          </a:xfrm>
          <a:prstGeom prst="rect">
            <a:avLst/>
          </a:prstGeom>
          <a:noFill/>
          <a:ln/>
        </p:spPr>
        <p:txBody>
          <a:bodyPr wrap="none" lIns="0" tIns="0" rIns="0" bIns="0" rtlCol="0" anchor="t"/>
          <a:lstStyle/>
          <a:p>
            <a:pPr marL="0" indent="0" algn="ctr">
              <a:lnSpc>
                <a:spcPts val="1800"/>
              </a:lnSpc>
              <a:buNone/>
            </a:pPr>
            <a:r>
              <a:rPr lang="en-US" sz="1450" dirty="0">
                <a:solidFill>
                  <a:srgbClr val="DAD8E9"/>
                </a:solidFill>
                <a:latin typeface="Prompt Medium" pitchFamily="34" charset="0"/>
                <a:ea typeface="Prompt Medium" pitchFamily="34" charset="-122"/>
                <a:cs typeface="Prompt Medium" pitchFamily="34" charset="-120"/>
              </a:rPr>
              <a:t>Optimal Outcomes</a:t>
            </a:r>
            <a:endParaRPr lang="en-US" sz="1450" dirty="0"/>
          </a:p>
        </p:txBody>
      </p:sp>
      <p:sp>
        <p:nvSpPr>
          <p:cNvPr id="12" name="Text 9"/>
          <p:cNvSpPr/>
          <p:nvPr/>
        </p:nvSpPr>
        <p:spPr>
          <a:xfrm>
            <a:off x="584716" y="7003613"/>
            <a:ext cx="7974568" cy="534352"/>
          </a:xfrm>
          <a:prstGeom prst="rect">
            <a:avLst/>
          </a:prstGeom>
          <a:noFill/>
          <a:ln/>
        </p:spPr>
        <p:txBody>
          <a:bodyPr wrap="square" lIns="0" tIns="0" rIns="0" bIns="0" rtlCol="0" anchor="t"/>
          <a:lstStyle/>
          <a:p>
            <a:pPr marL="0" indent="0" algn="ctr">
              <a:lnSpc>
                <a:spcPts val="2100"/>
              </a:lnSpc>
              <a:buNone/>
            </a:pPr>
            <a:r>
              <a:rPr lang="en-US" sz="1300" dirty="0">
                <a:solidFill>
                  <a:srgbClr val="DAD8E9"/>
                </a:solidFill>
                <a:latin typeface="Mukta Light" pitchFamily="34" charset="0"/>
                <a:ea typeface="Mukta Light" pitchFamily="34" charset="-122"/>
                <a:cs typeface="Mukta Light" pitchFamily="34" charset="-120"/>
              </a:rPr>
              <a:t>The optimal solution to a linear inequality problem is the point within the feasible region that maximizes or minimizes the desired quantity.</a:t>
            </a:r>
            <a:endParaRPr lang="en-US" sz="13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spTree>
      <p:nvGrpSpPr>
        <p:cNvPr id="1" name=""/>
        <p:cNvGrpSpPr/>
        <p:nvPr/>
      </p:nvGrpSpPr>
      <p:grpSpPr>
        <a:xfrm>
          <a:off x="0" y="0"/>
          <a:ext cx="0" cy="0"/>
          <a:chOff x="0" y="0"/>
          <a:chExt cx="0" cy="0"/>
        </a:xfrm>
      </p:grpSpPr>
      <p:pic>
        <p:nvPicPr>
          <p:cNvPr id="2" name="Image 0" descr="preencoded.png"/>
          <p:cNvPicPr>
            <a:picLocks noChangeAspect="1"/>
          </p:cNvPicPr>
          <p:nvPr/>
        </p:nvPicPr>
        <p:blipFill>
          <a:blip r:embed="rId3"/>
          <a:stretch>
            <a:fillRect/>
          </a:stretch>
        </p:blipFill>
        <p:spPr>
          <a:xfrm>
            <a:off x="0" y="0"/>
            <a:ext cx="5486400" cy="8229600"/>
          </a:xfrm>
          <a:prstGeom prst="rect">
            <a:avLst/>
          </a:prstGeom>
        </p:spPr>
      </p:pic>
      <p:sp>
        <p:nvSpPr>
          <p:cNvPr id="3" name="Text 0"/>
          <p:cNvSpPr/>
          <p:nvPr/>
        </p:nvSpPr>
        <p:spPr>
          <a:xfrm>
            <a:off x="6350437" y="2796659"/>
            <a:ext cx="5486400" cy="685800"/>
          </a:xfrm>
          <a:prstGeom prst="rect">
            <a:avLst/>
          </a:prstGeom>
          <a:noFill/>
          <a:ln/>
        </p:spPr>
        <p:txBody>
          <a:bodyPr wrap="none" lIns="0" tIns="0" rIns="0" bIns="0" rtlCol="0" anchor="t"/>
          <a:lstStyle/>
          <a:p>
            <a:pPr marL="0" indent="0">
              <a:lnSpc>
                <a:spcPts val="5400"/>
              </a:lnSpc>
              <a:buNone/>
            </a:pPr>
            <a:r>
              <a:rPr lang="en-US" sz="4300" dirty="0">
                <a:solidFill>
                  <a:srgbClr val="C6BFEE"/>
                </a:solidFill>
                <a:latin typeface="Prompt Medium" pitchFamily="34" charset="0"/>
                <a:ea typeface="Prompt Medium" pitchFamily="34" charset="-122"/>
                <a:cs typeface="Prompt Medium" pitchFamily="34" charset="-120"/>
              </a:rPr>
              <a:t>Practice and Review</a:t>
            </a:r>
            <a:endParaRPr lang="en-US" sz="4300" dirty="0"/>
          </a:p>
        </p:txBody>
      </p:sp>
      <p:sp>
        <p:nvSpPr>
          <p:cNvPr id="4" name="Text 1"/>
          <p:cNvSpPr/>
          <p:nvPr/>
        </p:nvSpPr>
        <p:spPr>
          <a:xfrm>
            <a:off x="6350437" y="3852743"/>
            <a:ext cx="7415927" cy="1580198"/>
          </a:xfrm>
          <a:prstGeom prst="rect">
            <a:avLst/>
          </a:prstGeom>
          <a:noFill/>
          <a:ln/>
        </p:spPr>
        <p:txBody>
          <a:bodyPr wrap="square" lIns="0" tIns="0" rIns="0" bIns="0" rtlCol="0" anchor="t"/>
          <a:lstStyle/>
          <a:p>
            <a:pPr marL="0" indent="0">
              <a:lnSpc>
                <a:spcPts val="3100"/>
              </a:lnSpc>
              <a:buNone/>
            </a:pPr>
            <a:r>
              <a:rPr lang="en-US" sz="1900" dirty="0">
                <a:solidFill>
                  <a:srgbClr val="DAD8E9"/>
                </a:solidFill>
                <a:latin typeface="Mukta Light" pitchFamily="34" charset="0"/>
                <a:ea typeface="Mukta Light" pitchFamily="34" charset="-122"/>
                <a:cs typeface="Mukta Light" pitchFamily="34" charset="-120"/>
              </a:rPr>
              <a:t>Congratulations! You've gained a solid foundation in linear inequalities. Now, it's time to solidify your understanding through practice problems and review key concepts. Remember, the more you practice, the more confident you'll become in solving linear inequalities.</a:t>
            </a:r>
            <a:endParaRPr lang="en-US" sz="1900" dirty="0"/>
          </a:p>
        </p:txBody>
      </p:sp>
      <p:pic>
        <p:nvPicPr>
          <p:cNvPr id="6" name="Picture 5">
            <a:extLst>
              <a:ext uri="{FF2B5EF4-FFF2-40B4-BE49-F238E27FC236}">
                <a16:creationId xmlns:a16="http://schemas.microsoft.com/office/drawing/2014/main" id="{759BFBA9-494D-4A2F-B3AB-84D36788EB12}"/>
              </a:ext>
            </a:extLst>
          </p:cNvPr>
          <p:cNvPicPr>
            <a:picLocks noChangeAspect="1"/>
          </p:cNvPicPr>
          <p:nvPr/>
        </p:nvPicPr>
        <p:blipFill>
          <a:blip r:embed="rId4"/>
          <a:stretch>
            <a:fillRect/>
          </a:stretch>
        </p:blipFill>
        <p:spPr>
          <a:xfrm>
            <a:off x="12134502" y="7612281"/>
            <a:ext cx="2495898" cy="562053"/>
          </a:xfrm>
          <a:prstGeom prst="rect">
            <a:avLst/>
          </a:prstGeom>
        </p:spPr>
      </p:pic>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TotalTime>
  <Words>634</Words>
  <Application>Microsoft Office PowerPoint</Application>
  <PresentationFormat>Custom</PresentationFormat>
  <Paragraphs>61</Paragraphs>
  <Slides>8</Slides>
  <Notes>8</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8</vt:i4>
      </vt:variant>
    </vt:vector>
  </HeadingPairs>
  <TitlesOfParts>
    <vt:vector size="11" baseType="lpstr">
      <vt:lpstr>Prompt Medium</vt:lpstr>
      <vt:lpstr>Mukta Light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PptxGenJS Presentation</dc:title>
  <dc:subject>PptxGenJS Presentation</dc:subject>
  <dc:creator>PptxGenJS</dc:creator>
  <cp:lastModifiedBy>fire4money@gmail.com</cp:lastModifiedBy>
  <cp:revision>2</cp:revision>
  <dcterms:created xsi:type="dcterms:W3CDTF">2024-11-15T14:50:01Z</dcterms:created>
  <dcterms:modified xsi:type="dcterms:W3CDTF">2024-11-15T16:44:08Z</dcterms:modified>
</cp:coreProperties>
</file>