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14630400" cy="8229600"/>
  <p:notesSz cx="8229600" cy="1463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10"/>
  </p:normalViewPr>
  <p:slideViewPr>
    <p:cSldViewPr snapToGrid="0" snapToObjects="1">
      <p:cViewPr varScale="1">
        <p:scale>
          <a:sx n="95" d="100"/>
          <a:sy n="95" d="100"/>
        </p:scale>
        <p:origin x="40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9608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AFAFA">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AFAFA">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AFAFA">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AFAFA">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AFAFA">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AFAFA">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AFAFA">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AFAFA">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AFAFA">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4.png"/><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0.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80190" y="1829753"/>
            <a:ext cx="7556421" cy="2126337"/>
          </a:xfrm>
          <a:prstGeom prst="rect">
            <a:avLst/>
          </a:prstGeom>
          <a:noFill/>
          <a:ln/>
        </p:spPr>
        <p:txBody>
          <a:bodyPr wrap="square" lIns="0" tIns="0" rIns="0" bIns="0" rtlCol="0" anchor="t"/>
          <a:lstStyle/>
          <a:p>
            <a:pPr marL="0" indent="0">
              <a:lnSpc>
                <a:spcPts val="5550"/>
              </a:lnSpc>
              <a:buNone/>
            </a:pPr>
            <a:r>
              <a:rPr lang="en-US" sz="4450" b="1" dirty="0">
                <a:solidFill>
                  <a:srgbClr val="231971"/>
                </a:solidFill>
                <a:latin typeface="Outfit Extra Bold" pitchFamily="34" charset="0"/>
                <a:ea typeface="Outfit Extra Bold" pitchFamily="34" charset="-122"/>
                <a:cs typeface="Outfit Extra Bold" pitchFamily="34" charset="-120"/>
              </a:rPr>
              <a:t>Exploring the Fundamentals of Calculus: Limits and Continuity</a:t>
            </a:r>
            <a:endParaRPr lang="en-US" sz="4450" dirty="0"/>
          </a:p>
        </p:txBody>
      </p:sp>
      <p:sp>
        <p:nvSpPr>
          <p:cNvPr id="4" name="Text 1"/>
          <p:cNvSpPr/>
          <p:nvPr/>
        </p:nvSpPr>
        <p:spPr>
          <a:xfrm>
            <a:off x="6280190" y="4296251"/>
            <a:ext cx="7556421" cy="1451610"/>
          </a:xfrm>
          <a:prstGeom prst="rect">
            <a:avLst/>
          </a:prstGeom>
          <a:noFill/>
          <a:ln/>
        </p:spPr>
        <p:txBody>
          <a:bodyPr wrap="square" lIns="0" tIns="0" rIns="0" bIns="0" rtlCol="0" anchor="t"/>
          <a:lstStyle/>
          <a:p>
            <a:pPr marL="0" indent="0">
              <a:lnSpc>
                <a:spcPts val="2850"/>
              </a:lnSpc>
              <a:buNone/>
            </a:pPr>
            <a:r>
              <a:rPr lang="en-US" sz="1750" dirty="0">
                <a:solidFill>
                  <a:srgbClr val="2A2742"/>
                </a:solidFill>
                <a:latin typeface="Arimo" pitchFamily="34" charset="0"/>
                <a:ea typeface="Arimo" pitchFamily="34" charset="-122"/>
                <a:cs typeface="Arimo" pitchFamily="34" charset="-120"/>
              </a:rPr>
              <a:t>Welcome to this presentation on Limits and Continuity, two fundamental concepts in Calculus. We'll delve into understanding what limits represent, their properties, and how to evaluate them. We'll then explore continuity, its types, and the implications of continuity in real-world applications.</a:t>
            </a:r>
            <a:endParaRPr lang="en-US" sz="1750" dirty="0"/>
          </a:p>
        </p:txBody>
      </p:sp>
      <p:sp>
        <p:nvSpPr>
          <p:cNvPr id="5" name="Shape 2"/>
          <p:cNvSpPr/>
          <p:nvPr/>
        </p:nvSpPr>
        <p:spPr>
          <a:xfrm>
            <a:off x="6280190" y="6019919"/>
            <a:ext cx="362903" cy="362903"/>
          </a:xfrm>
          <a:prstGeom prst="roundRect">
            <a:avLst>
              <a:gd name="adj" fmla="val 25194296"/>
            </a:avLst>
          </a:prstGeom>
          <a:noFill/>
          <a:ln w="7620">
            <a:solidFill>
              <a:srgbClr val="FFFFFF"/>
            </a:solidFill>
            <a:prstDash val="solid"/>
          </a:ln>
        </p:spPr>
      </p:sp>
      <p:sp>
        <p:nvSpPr>
          <p:cNvPr id="7" name="Text 3"/>
          <p:cNvSpPr/>
          <p:nvPr/>
        </p:nvSpPr>
        <p:spPr>
          <a:xfrm>
            <a:off x="6756440" y="6003012"/>
            <a:ext cx="4377690" cy="396835"/>
          </a:xfrm>
          <a:prstGeom prst="rect">
            <a:avLst/>
          </a:prstGeom>
          <a:noFill/>
          <a:ln/>
        </p:spPr>
        <p:txBody>
          <a:bodyPr wrap="none" lIns="0" tIns="0" rIns="0" bIns="0" rtlCol="0" anchor="t"/>
          <a:lstStyle/>
          <a:p>
            <a:pPr marL="0" indent="0" algn="l">
              <a:lnSpc>
                <a:spcPts val="3100"/>
              </a:lnSpc>
              <a:buNone/>
            </a:pPr>
            <a:r>
              <a:rPr lang="en-US" sz="2200" b="1" dirty="0">
                <a:solidFill>
                  <a:srgbClr val="2A2742"/>
                </a:solidFill>
                <a:latin typeface="Arimo Bold" pitchFamily="34" charset="0"/>
                <a:ea typeface="Arimo Bold" pitchFamily="34" charset="-122"/>
                <a:cs typeface="Arimo Bold" pitchFamily="34" charset="-120"/>
              </a:rPr>
              <a:t>by Onyedikachi Ikenna Onwurah</a:t>
            </a:r>
            <a:endParaRPr lang="en-US" sz="2200" dirty="0"/>
          </a:p>
        </p:txBody>
      </p:sp>
      <p:pic>
        <p:nvPicPr>
          <p:cNvPr id="9" name="Picture 8">
            <a:extLst>
              <a:ext uri="{FF2B5EF4-FFF2-40B4-BE49-F238E27FC236}">
                <a16:creationId xmlns:a16="http://schemas.microsoft.com/office/drawing/2014/main" id="{2E7E4AFF-2D94-4CC6-A114-AA6714452B2F}"/>
              </a:ext>
            </a:extLst>
          </p:cNvPr>
          <p:cNvPicPr>
            <a:picLocks noChangeAspect="1"/>
          </p:cNvPicPr>
          <p:nvPr/>
        </p:nvPicPr>
        <p:blipFill>
          <a:blip r:embed="rId4"/>
          <a:stretch>
            <a:fillRect/>
          </a:stretch>
        </p:blipFill>
        <p:spPr>
          <a:xfrm>
            <a:off x="12420292" y="7684444"/>
            <a:ext cx="2210108" cy="457264"/>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793790" y="2358509"/>
            <a:ext cx="5670590" cy="708779"/>
          </a:xfrm>
          <a:prstGeom prst="rect">
            <a:avLst/>
          </a:prstGeom>
          <a:noFill/>
          <a:ln/>
        </p:spPr>
        <p:txBody>
          <a:bodyPr wrap="none" lIns="0" tIns="0" rIns="0" bIns="0" rtlCol="0" anchor="t"/>
          <a:lstStyle/>
          <a:p>
            <a:pPr marL="0" indent="0">
              <a:lnSpc>
                <a:spcPts val="5550"/>
              </a:lnSpc>
              <a:buNone/>
            </a:pPr>
            <a:r>
              <a:rPr lang="en-US" sz="4450" b="1" dirty="0">
                <a:solidFill>
                  <a:srgbClr val="231971"/>
                </a:solidFill>
                <a:latin typeface="Outfit Extra Bold" pitchFamily="34" charset="0"/>
                <a:ea typeface="Outfit Extra Bold" pitchFamily="34" charset="-122"/>
                <a:cs typeface="Outfit Extra Bold" pitchFamily="34" charset="-120"/>
              </a:rPr>
              <a:t>What is a Limit?</a:t>
            </a:r>
            <a:endParaRPr lang="en-US" sz="4450" dirty="0"/>
          </a:p>
        </p:txBody>
      </p:sp>
      <p:sp>
        <p:nvSpPr>
          <p:cNvPr id="3" name="Text 1"/>
          <p:cNvSpPr/>
          <p:nvPr/>
        </p:nvSpPr>
        <p:spPr>
          <a:xfrm>
            <a:off x="793790" y="3634264"/>
            <a:ext cx="3176945" cy="354330"/>
          </a:xfrm>
          <a:prstGeom prst="rect">
            <a:avLst/>
          </a:prstGeom>
          <a:noFill/>
          <a:ln/>
        </p:spPr>
        <p:txBody>
          <a:bodyPr wrap="none" lIns="0" tIns="0" rIns="0" bIns="0" rtlCol="0" anchor="t"/>
          <a:lstStyle/>
          <a:p>
            <a:pPr marL="0" indent="0">
              <a:lnSpc>
                <a:spcPts val="2750"/>
              </a:lnSpc>
              <a:buNone/>
            </a:pPr>
            <a:r>
              <a:rPr lang="en-US" sz="2200" b="1" dirty="0">
                <a:solidFill>
                  <a:srgbClr val="231971"/>
                </a:solidFill>
                <a:latin typeface="Outfit Extra Bold" pitchFamily="34" charset="0"/>
                <a:ea typeface="Outfit Extra Bold" pitchFamily="34" charset="-122"/>
                <a:cs typeface="Outfit Extra Bold" pitchFamily="34" charset="-120"/>
              </a:rPr>
              <a:t>A Fundamental Concept</a:t>
            </a:r>
            <a:endParaRPr lang="en-US" sz="2200" dirty="0"/>
          </a:p>
        </p:txBody>
      </p:sp>
      <p:sp>
        <p:nvSpPr>
          <p:cNvPr id="4" name="Text 2"/>
          <p:cNvSpPr/>
          <p:nvPr/>
        </p:nvSpPr>
        <p:spPr>
          <a:xfrm>
            <a:off x="793790" y="4215408"/>
            <a:ext cx="6244709" cy="1451610"/>
          </a:xfrm>
          <a:prstGeom prst="rect">
            <a:avLst/>
          </a:prstGeom>
          <a:noFill/>
          <a:ln/>
        </p:spPr>
        <p:txBody>
          <a:bodyPr wrap="square" lIns="0" tIns="0" rIns="0" bIns="0" rtlCol="0" anchor="t"/>
          <a:lstStyle/>
          <a:p>
            <a:pPr marL="0" indent="0">
              <a:lnSpc>
                <a:spcPts val="2850"/>
              </a:lnSpc>
              <a:buNone/>
            </a:pPr>
            <a:r>
              <a:rPr lang="en-US" sz="1750" dirty="0">
                <a:solidFill>
                  <a:srgbClr val="2A2742"/>
                </a:solidFill>
                <a:latin typeface="Arimo" pitchFamily="34" charset="0"/>
                <a:ea typeface="Arimo" pitchFamily="34" charset="-122"/>
                <a:cs typeface="Arimo" pitchFamily="34" charset="-120"/>
              </a:rPr>
              <a:t>A limit in calculus represents the value that a function approaches as its input approaches a specific value. This concept helps us understand the behavior of functions around specific points, even if the function is not defined at that point.</a:t>
            </a:r>
            <a:endParaRPr lang="en-US" sz="1750" dirty="0"/>
          </a:p>
        </p:txBody>
      </p:sp>
      <p:sp>
        <p:nvSpPr>
          <p:cNvPr id="5" name="Text 3"/>
          <p:cNvSpPr/>
          <p:nvPr/>
        </p:nvSpPr>
        <p:spPr>
          <a:xfrm>
            <a:off x="7599521" y="3634264"/>
            <a:ext cx="3417213" cy="354330"/>
          </a:xfrm>
          <a:prstGeom prst="rect">
            <a:avLst/>
          </a:prstGeom>
          <a:noFill/>
          <a:ln/>
        </p:spPr>
        <p:txBody>
          <a:bodyPr wrap="none" lIns="0" tIns="0" rIns="0" bIns="0" rtlCol="0" anchor="t"/>
          <a:lstStyle/>
          <a:p>
            <a:pPr marL="0" indent="0">
              <a:lnSpc>
                <a:spcPts val="2750"/>
              </a:lnSpc>
              <a:buNone/>
            </a:pPr>
            <a:r>
              <a:rPr lang="en-US" sz="2200" b="1" dirty="0">
                <a:solidFill>
                  <a:srgbClr val="231971"/>
                </a:solidFill>
                <a:latin typeface="Outfit Extra Bold" pitchFamily="34" charset="0"/>
                <a:ea typeface="Outfit Extra Bold" pitchFamily="34" charset="-122"/>
                <a:cs typeface="Outfit Extra Bold" pitchFamily="34" charset="-120"/>
              </a:rPr>
              <a:t>Graphical Representation</a:t>
            </a:r>
            <a:endParaRPr lang="en-US" sz="2200" dirty="0"/>
          </a:p>
        </p:txBody>
      </p:sp>
      <p:sp>
        <p:nvSpPr>
          <p:cNvPr id="6" name="Text 4"/>
          <p:cNvSpPr/>
          <p:nvPr/>
        </p:nvSpPr>
        <p:spPr>
          <a:xfrm>
            <a:off x="7599521" y="4215408"/>
            <a:ext cx="6244709" cy="1451610"/>
          </a:xfrm>
          <a:prstGeom prst="rect">
            <a:avLst/>
          </a:prstGeom>
          <a:noFill/>
          <a:ln/>
        </p:spPr>
        <p:txBody>
          <a:bodyPr wrap="square" lIns="0" tIns="0" rIns="0" bIns="0" rtlCol="0" anchor="t"/>
          <a:lstStyle/>
          <a:p>
            <a:pPr marL="0" indent="0">
              <a:lnSpc>
                <a:spcPts val="2850"/>
              </a:lnSpc>
              <a:buNone/>
            </a:pPr>
            <a:r>
              <a:rPr lang="en-US" sz="1750" dirty="0">
                <a:solidFill>
                  <a:srgbClr val="2A2742"/>
                </a:solidFill>
                <a:latin typeface="Arimo" pitchFamily="34" charset="0"/>
                <a:ea typeface="Arimo" pitchFamily="34" charset="-122"/>
                <a:cs typeface="Arimo" pitchFamily="34" charset="-120"/>
              </a:rPr>
              <a:t>Think of it like a target on a graph. As you get closer to the target, the output of the function gets closer to a specific value. The limit is that specific value the function approaches, even if it doesn't actually reach it.</a:t>
            </a:r>
            <a:endParaRPr lang="en-US" sz="1750" dirty="0"/>
          </a:p>
        </p:txBody>
      </p:sp>
      <p:pic>
        <p:nvPicPr>
          <p:cNvPr id="8" name="Picture 7">
            <a:extLst>
              <a:ext uri="{FF2B5EF4-FFF2-40B4-BE49-F238E27FC236}">
                <a16:creationId xmlns:a16="http://schemas.microsoft.com/office/drawing/2014/main" id="{4ACEED5E-56AB-4A37-88D7-E08B77106431}"/>
              </a:ext>
            </a:extLst>
          </p:cNvPr>
          <p:cNvPicPr>
            <a:picLocks noChangeAspect="1"/>
          </p:cNvPicPr>
          <p:nvPr/>
        </p:nvPicPr>
        <p:blipFill>
          <a:blip r:embed="rId3"/>
          <a:stretch>
            <a:fillRect/>
          </a:stretch>
        </p:blipFill>
        <p:spPr>
          <a:xfrm>
            <a:off x="12420292" y="7772336"/>
            <a:ext cx="2210108" cy="457264"/>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80190" y="916781"/>
            <a:ext cx="5670590" cy="708779"/>
          </a:xfrm>
          <a:prstGeom prst="rect">
            <a:avLst/>
          </a:prstGeom>
          <a:noFill/>
          <a:ln/>
        </p:spPr>
        <p:txBody>
          <a:bodyPr wrap="none" lIns="0" tIns="0" rIns="0" bIns="0" rtlCol="0" anchor="t"/>
          <a:lstStyle/>
          <a:p>
            <a:pPr marL="0" indent="0">
              <a:lnSpc>
                <a:spcPts val="5550"/>
              </a:lnSpc>
              <a:buNone/>
            </a:pPr>
            <a:r>
              <a:rPr lang="en-US" sz="4450" b="1" dirty="0">
                <a:solidFill>
                  <a:srgbClr val="231971"/>
                </a:solidFill>
                <a:latin typeface="Outfit Extra Bold" pitchFamily="34" charset="0"/>
                <a:ea typeface="Outfit Extra Bold" pitchFamily="34" charset="-122"/>
                <a:cs typeface="Outfit Extra Bold" pitchFamily="34" charset="-120"/>
              </a:rPr>
              <a:t>Properties of Limits</a:t>
            </a:r>
            <a:endParaRPr lang="en-US" sz="4450" dirty="0"/>
          </a:p>
        </p:txBody>
      </p:sp>
      <p:sp>
        <p:nvSpPr>
          <p:cNvPr id="4" name="Shape 1"/>
          <p:cNvSpPr/>
          <p:nvPr/>
        </p:nvSpPr>
        <p:spPr>
          <a:xfrm>
            <a:off x="6280190" y="2220873"/>
            <a:ext cx="510302" cy="510302"/>
          </a:xfrm>
          <a:prstGeom prst="roundRect">
            <a:avLst>
              <a:gd name="adj" fmla="val 18669"/>
            </a:avLst>
          </a:prstGeom>
          <a:solidFill>
            <a:srgbClr val="E9E6FA"/>
          </a:solidFill>
          <a:ln w="7620">
            <a:solidFill>
              <a:srgbClr val="BDB8DF"/>
            </a:solidFill>
            <a:prstDash val="solid"/>
          </a:ln>
        </p:spPr>
      </p:sp>
      <p:sp>
        <p:nvSpPr>
          <p:cNvPr id="5" name="Text 2"/>
          <p:cNvSpPr/>
          <p:nvPr/>
        </p:nvSpPr>
        <p:spPr>
          <a:xfrm>
            <a:off x="6468904" y="2305883"/>
            <a:ext cx="132755" cy="340281"/>
          </a:xfrm>
          <a:prstGeom prst="rect">
            <a:avLst/>
          </a:prstGeom>
          <a:noFill/>
          <a:ln/>
        </p:spPr>
        <p:txBody>
          <a:bodyPr wrap="none" lIns="0" tIns="0" rIns="0" bIns="0" rtlCol="0" anchor="t"/>
          <a:lstStyle/>
          <a:p>
            <a:pPr marL="0" indent="0" algn="ctr">
              <a:lnSpc>
                <a:spcPts val="2650"/>
              </a:lnSpc>
              <a:buNone/>
            </a:pPr>
            <a:r>
              <a:rPr lang="en-US" sz="2650" b="1" dirty="0">
                <a:solidFill>
                  <a:srgbClr val="2A2742"/>
                </a:solidFill>
                <a:latin typeface="Outfit Extra Bold" pitchFamily="34" charset="0"/>
                <a:ea typeface="Outfit Extra Bold" pitchFamily="34" charset="-122"/>
                <a:cs typeface="Outfit Extra Bold" pitchFamily="34" charset="-120"/>
              </a:rPr>
              <a:t>1</a:t>
            </a:r>
            <a:endParaRPr lang="en-US" sz="2650" dirty="0"/>
          </a:p>
        </p:txBody>
      </p:sp>
      <p:sp>
        <p:nvSpPr>
          <p:cNvPr id="6" name="Text 3"/>
          <p:cNvSpPr/>
          <p:nvPr/>
        </p:nvSpPr>
        <p:spPr>
          <a:xfrm>
            <a:off x="7017306" y="2220873"/>
            <a:ext cx="2835235" cy="354330"/>
          </a:xfrm>
          <a:prstGeom prst="rect">
            <a:avLst/>
          </a:prstGeom>
          <a:noFill/>
          <a:ln/>
        </p:spPr>
        <p:txBody>
          <a:bodyPr wrap="none" lIns="0" tIns="0" rIns="0" bIns="0" rtlCol="0" anchor="t"/>
          <a:lstStyle/>
          <a:p>
            <a:pPr marL="0" indent="0">
              <a:lnSpc>
                <a:spcPts val="2750"/>
              </a:lnSpc>
              <a:buNone/>
            </a:pPr>
            <a:r>
              <a:rPr lang="en-US" sz="2200" b="1" dirty="0">
                <a:solidFill>
                  <a:srgbClr val="2A2742"/>
                </a:solidFill>
                <a:latin typeface="Outfit Extra Bold" pitchFamily="34" charset="0"/>
                <a:ea typeface="Outfit Extra Bold" pitchFamily="34" charset="-122"/>
                <a:cs typeface="Outfit Extra Bold" pitchFamily="34" charset="-120"/>
              </a:rPr>
              <a:t>Sum Rule</a:t>
            </a:r>
            <a:endParaRPr lang="en-US" sz="2200" dirty="0"/>
          </a:p>
        </p:txBody>
      </p:sp>
      <p:sp>
        <p:nvSpPr>
          <p:cNvPr id="7" name="Text 4"/>
          <p:cNvSpPr/>
          <p:nvPr/>
        </p:nvSpPr>
        <p:spPr>
          <a:xfrm>
            <a:off x="7017306" y="2711291"/>
            <a:ext cx="2927747" cy="1088708"/>
          </a:xfrm>
          <a:prstGeom prst="rect">
            <a:avLst/>
          </a:prstGeom>
          <a:noFill/>
          <a:ln/>
        </p:spPr>
        <p:txBody>
          <a:bodyPr wrap="square" lIns="0" tIns="0" rIns="0" bIns="0" rtlCol="0" anchor="t"/>
          <a:lstStyle/>
          <a:p>
            <a:pPr marL="0" indent="0">
              <a:lnSpc>
                <a:spcPts val="2850"/>
              </a:lnSpc>
              <a:buNone/>
            </a:pPr>
            <a:r>
              <a:rPr lang="en-US" sz="1750" dirty="0">
                <a:solidFill>
                  <a:srgbClr val="2A2742"/>
                </a:solidFill>
                <a:latin typeface="Arimo" pitchFamily="34" charset="0"/>
                <a:ea typeface="Arimo" pitchFamily="34" charset="-122"/>
                <a:cs typeface="Arimo" pitchFamily="34" charset="-120"/>
              </a:rPr>
              <a:t>The limit of the sum of two functions is the sum of the limits of those functions.</a:t>
            </a:r>
            <a:endParaRPr lang="en-US" sz="1750" dirty="0"/>
          </a:p>
        </p:txBody>
      </p:sp>
      <p:sp>
        <p:nvSpPr>
          <p:cNvPr id="8" name="Shape 5"/>
          <p:cNvSpPr/>
          <p:nvPr/>
        </p:nvSpPr>
        <p:spPr>
          <a:xfrm>
            <a:off x="10171867" y="2220873"/>
            <a:ext cx="510302" cy="510302"/>
          </a:xfrm>
          <a:prstGeom prst="roundRect">
            <a:avLst>
              <a:gd name="adj" fmla="val 18669"/>
            </a:avLst>
          </a:prstGeom>
          <a:solidFill>
            <a:srgbClr val="E9E6FA"/>
          </a:solidFill>
          <a:ln w="7620">
            <a:solidFill>
              <a:srgbClr val="BDB8DF"/>
            </a:solidFill>
            <a:prstDash val="solid"/>
          </a:ln>
        </p:spPr>
      </p:sp>
      <p:sp>
        <p:nvSpPr>
          <p:cNvPr id="9" name="Text 6"/>
          <p:cNvSpPr/>
          <p:nvPr/>
        </p:nvSpPr>
        <p:spPr>
          <a:xfrm>
            <a:off x="10329029" y="2305883"/>
            <a:ext cx="195977" cy="340281"/>
          </a:xfrm>
          <a:prstGeom prst="rect">
            <a:avLst/>
          </a:prstGeom>
          <a:noFill/>
          <a:ln/>
        </p:spPr>
        <p:txBody>
          <a:bodyPr wrap="none" lIns="0" tIns="0" rIns="0" bIns="0" rtlCol="0" anchor="t"/>
          <a:lstStyle/>
          <a:p>
            <a:pPr marL="0" indent="0" algn="ctr">
              <a:lnSpc>
                <a:spcPts val="2650"/>
              </a:lnSpc>
              <a:buNone/>
            </a:pPr>
            <a:r>
              <a:rPr lang="en-US" sz="2650" b="1" dirty="0">
                <a:solidFill>
                  <a:srgbClr val="2A2742"/>
                </a:solidFill>
                <a:latin typeface="Outfit Extra Bold" pitchFamily="34" charset="0"/>
                <a:ea typeface="Outfit Extra Bold" pitchFamily="34" charset="-122"/>
                <a:cs typeface="Outfit Extra Bold" pitchFamily="34" charset="-120"/>
              </a:rPr>
              <a:t>2</a:t>
            </a:r>
            <a:endParaRPr lang="en-US" sz="2650" dirty="0"/>
          </a:p>
        </p:txBody>
      </p:sp>
      <p:sp>
        <p:nvSpPr>
          <p:cNvPr id="10" name="Text 7"/>
          <p:cNvSpPr/>
          <p:nvPr/>
        </p:nvSpPr>
        <p:spPr>
          <a:xfrm>
            <a:off x="10908983" y="2220873"/>
            <a:ext cx="2835235" cy="354330"/>
          </a:xfrm>
          <a:prstGeom prst="rect">
            <a:avLst/>
          </a:prstGeom>
          <a:noFill/>
          <a:ln/>
        </p:spPr>
        <p:txBody>
          <a:bodyPr wrap="none" lIns="0" tIns="0" rIns="0" bIns="0" rtlCol="0" anchor="t"/>
          <a:lstStyle/>
          <a:p>
            <a:pPr marL="0" indent="0">
              <a:lnSpc>
                <a:spcPts val="2750"/>
              </a:lnSpc>
              <a:buNone/>
            </a:pPr>
            <a:r>
              <a:rPr lang="en-US" sz="2200" b="1" dirty="0">
                <a:solidFill>
                  <a:srgbClr val="2A2742"/>
                </a:solidFill>
                <a:latin typeface="Outfit Extra Bold" pitchFamily="34" charset="0"/>
                <a:ea typeface="Outfit Extra Bold" pitchFamily="34" charset="-122"/>
                <a:cs typeface="Outfit Extra Bold" pitchFamily="34" charset="-120"/>
              </a:rPr>
              <a:t>Product Rule</a:t>
            </a:r>
            <a:endParaRPr lang="en-US" sz="2200" dirty="0"/>
          </a:p>
        </p:txBody>
      </p:sp>
      <p:sp>
        <p:nvSpPr>
          <p:cNvPr id="11" name="Text 8"/>
          <p:cNvSpPr/>
          <p:nvPr/>
        </p:nvSpPr>
        <p:spPr>
          <a:xfrm>
            <a:off x="10908983" y="2711291"/>
            <a:ext cx="2927747" cy="1451610"/>
          </a:xfrm>
          <a:prstGeom prst="rect">
            <a:avLst/>
          </a:prstGeom>
          <a:noFill/>
          <a:ln/>
        </p:spPr>
        <p:txBody>
          <a:bodyPr wrap="square" lIns="0" tIns="0" rIns="0" bIns="0" rtlCol="0" anchor="t"/>
          <a:lstStyle/>
          <a:p>
            <a:pPr marL="0" indent="0">
              <a:lnSpc>
                <a:spcPts val="2850"/>
              </a:lnSpc>
              <a:buNone/>
            </a:pPr>
            <a:r>
              <a:rPr lang="en-US" sz="1750" dirty="0">
                <a:solidFill>
                  <a:srgbClr val="2A2742"/>
                </a:solidFill>
                <a:latin typeface="Arimo" pitchFamily="34" charset="0"/>
                <a:ea typeface="Arimo" pitchFamily="34" charset="-122"/>
                <a:cs typeface="Arimo" pitchFamily="34" charset="-120"/>
              </a:rPr>
              <a:t>The limit of the product of two functions is the product of the limits of those functions.</a:t>
            </a:r>
            <a:endParaRPr lang="en-US" sz="1750" dirty="0"/>
          </a:p>
        </p:txBody>
      </p:sp>
      <p:sp>
        <p:nvSpPr>
          <p:cNvPr id="12" name="Shape 9"/>
          <p:cNvSpPr/>
          <p:nvPr/>
        </p:nvSpPr>
        <p:spPr>
          <a:xfrm>
            <a:off x="6280190" y="4644866"/>
            <a:ext cx="510302" cy="510302"/>
          </a:xfrm>
          <a:prstGeom prst="roundRect">
            <a:avLst>
              <a:gd name="adj" fmla="val 18669"/>
            </a:avLst>
          </a:prstGeom>
          <a:solidFill>
            <a:srgbClr val="E9E6FA"/>
          </a:solidFill>
          <a:ln w="7620">
            <a:solidFill>
              <a:srgbClr val="BDB8DF"/>
            </a:solidFill>
            <a:prstDash val="solid"/>
          </a:ln>
        </p:spPr>
      </p:sp>
      <p:sp>
        <p:nvSpPr>
          <p:cNvPr id="13" name="Text 10"/>
          <p:cNvSpPr/>
          <p:nvPr/>
        </p:nvSpPr>
        <p:spPr>
          <a:xfrm>
            <a:off x="6438543" y="4729877"/>
            <a:ext cx="193596" cy="340281"/>
          </a:xfrm>
          <a:prstGeom prst="rect">
            <a:avLst/>
          </a:prstGeom>
          <a:noFill/>
          <a:ln/>
        </p:spPr>
        <p:txBody>
          <a:bodyPr wrap="none" lIns="0" tIns="0" rIns="0" bIns="0" rtlCol="0" anchor="t"/>
          <a:lstStyle/>
          <a:p>
            <a:pPr marL="0" indent="0" algn="ctr">
              <a:lnSpc>
                <a:spcPts val="2650"/>
              </a:lnSpc>
              <a:buNone/>
            </a:pPr>
            <a:r>
              <a:rPr lang="en-US" sz="2650" b="1" dirty="0">
                <a:solidFill>
                  <a:srgbClr val="2A2742"/>
                </a:solidFill>
                <a:latin typeface="Outfit Extra Bold" pitchFamily="34" charset="0"/>
                <a:ea typeface="Outfit Extra Bold" pitchFamily="34" charset="-122"/>
                <a:cs typeface="Outfit Extra Bold" pitchFamily="34" charset="-120"/>
              </a:rPr>
              <a:t>3</a:t>
            </a:r>
            <a:endParaRPr lang="en-US" sz="2650" dirty="0"/>
          </a:p>
        </p:txBody>
      </p:sp>
      <p:sp>
        <p:nvSpPr>
          <p:cNvPr id="14" name="Text 11"/>
          <p:cNvSpPr/>
          <p:nvPr/>
        </p:nvSpPr>
        <p:spPr>
          <a:xfrm>
            <a:off x="7017306" y="4644866"/>
            <a:ext cx="2835235" cy="354330"/>
          </a:xfrm>
          <a:prstGeom prst="rect">
            <a:avLst/>
          </a:prstGeom>
          <a:noFill/>
          <a:ln/>
        </p:spPr>
        <p:txBody>
          <a:bodyPr wrap="none" lIns="0" tIns="0" rIns="0" bIns="0" rtlCol="0" anchor="t"/>
          <a:lstStyle/>
          <a:p>
            <a:pPr marL="0" indent="0">
              <a:lnSpc>
                <a:spcPts val="2750"/>
              </a:lnSpc>
              <a:buNone/>
            </a:pPr>
            <a:r>
              <a:rPr lang="en-US" sz="2200" b="1" dirty="0">
                <a:solidFill>
                  <a:srgbClr val="2A2742"/>
                </a:solidFill>
                <a:latin typeface="Outfit Extra Bold" pitchFamily="34" charset="0"/>
                <a:ea typeface="Outfit Extra Bold" pitchFamily="34" charset="-122"/>
                <a:cs typeface="Outfit Extra Bold" pitchFamily="34" charset="-120"/>
              </a:rPr>
              <a:t>Quotient Rule</a:t>
            </a:r>
            <a:endParaRPr lang="en-US" sz="2200" dirty="0"/>
          </a:p>
        </p:txBody>
      </p:sp>
      <p:sp>
        <p:nvSpPr>
          <p:cNvPr id="15" name="Text 12"/>
          <p:cNvSpPr/>
          <p:nvPr/>
        </p:nvSpPr>
        <p:spPr>
          <a:xfrm>
            <a:off x="7017306" y="5135285"/>
            <a:ext cx="2927747" cy="2177415"/>
          </a:xfrm>
          <a:prstGeom prst="rect">
            <a:avLst/>
          </a:prstGeom>
          <a:noFill/>
          <a:ln/>
        </p:spPr>
        <p:txBody>
          <a:bodyPr wrap="square" lIns="0" tIns="0" rIns="0" bIns="0" rtlCol="0" anchor="t"/>
          <a:lstStyle/>
          <a:p>
            <a:pPr marL="0" indent="0">
              <a:lnSpc>
                <a:spcPts val="2850"/>
              </a:lnSpc>
              <a:buNone/>
            </a:pPr>
            <a:r>
              <a:rPr lang="en-US" sz="1750" dirty="0">
                <a:solidFill>
                  <a:srgbClr val="2A2742"/>
                </a:solidFill>
                <a:latin typeface="Arimo" pitchFamily="34" charset="0"/>
                <a:ea typeface="Arimo" pitchFamily="34" charset="-122"/>
                <a:cs typeface="Arimo" pitchFamily="34" charset="-120"/>
              </a:rPr>
              <a:t>The limit of the quotient of two functions is the quotient of the limits of those functions, as long as the limit of the denominator is not zero.</a:t>
            </a:r>
            <a:endParaRPr lang="en-US" sz="1750" dirty="0"/>
          </a:p>
        </p:txBody>
      </p:sp>
      <p:sp>
        <p:nvSpPr>
          <p:cNvPr id="16" name="Shape 13"/>
          <p:cNvSpPr/>
          <p:nvPr/>
        </p:nvSpPr>
        <p:spPr>
          <a:xfrm>
            <a:off x="10171867" y="4644866"/>
            <a:ext cx="510302" cy="510302"/>
          </a:xfrm>
          <a:prstGeom prst="roundRect">
            <a:avLst>
              <a:gd name="adj" fmla="val 18669"/>
            </a:avLst>
          </a:prstGeom>
          <a:solidFill>
            <a:srgbClr val="E9E6FA"/>
          </a:solidFill>
          <a:ln w="7620">
            <a:solidFill>
              <a:srgbClr val="BDB8DF"/>
            </a:solidFill>
            <a:prstDash val="solid"/>
          </a:ln>
        </p:spPr>
      </p:sp>
      <p:sp>
        <p:nvSpPr>
          <p:cNvPr id="17" name="Text 14"/>
          <p:cNvSpPr/>
          <p:nvPr/>
        </p:nvSpPr>
        <p:spPr>
          <a:xfrm>
            <a:off x="10322719" y="4729877"/>
            <a:ext cx="208598" cy="340281"/>
          </a:xfrm>
          <a:prstGeom prst="rect">
            <a:avLst/>
          </a:prstGeom>
          <a:noFill/>
          <a:ln/>
        </p:spPr>
        <p:txBody>
          <a:bodyPr wrap="none" lIns="0" tIns="0" rIns="0" bIns="0" rtlCol="0" anchor="t"/>
          <a:lstStyle/>
          <a:p>
            <a:pPr marL="0" indent="0" algn="ctr">
              <a:lnSpc>
                <a:spcPts val="2650"/>
              </a:lnSpc>
              <a:buNone/>
            </a:pPr>
            <a:r>
              <a:rPr lang="en-US" sz="2650" b="1" dirty="0">
                <a:solidFill>
                  <a:srgbClr val="2A2742"/>
                </a:solidFill>
                <a:latin typeface="Outfit Extra Bold" pitchFamily="34" charset="0"/>
                <a:ea typeface="Outfit Extra Bold" pitchFamily="34" charset="-122"/>
                <a:cs typeface="Outfit Extra Bold" pitchFamily="34" charset="-120"/>
              </a:rPr>
              <a:t>4</a:t>
            </a:r>
            <a:endParaRPr lang="en-US" sz="2650" dirty="0"/>
          </a:p>
        </p:txBody>
      </p:sp>
      <p:sp>
        <p:nvSpPr>
          <p:cNvPr id="18" name="Text 15"/>
          <p:cNvSpPr/>
          <p:nvPr/>
        </p:nvSpPr>
        <p:spPr>
          <a:xfrm>
            <a:off x="10908983" y="4644866"/>
            <a:ext cx="2927747" cy="708660"/>
          </a:xfrm>
          <a:prstGeom prst="rect">
            <a:avLst/>
          </a:prstGeom>
          <a:noFill/>
          <a:ln/>
        </p:spPr>
        <p:txBody>
          <a:bodyPr wrap="square" lIns="0" tIns="0" rIns="0" bIns="0" rtlCol="0" anchor="t"/>
          <a:lstStyle/>
          <a:p>
            <a:pPr marL="0" indent="0">
              <a:lnSpc>
                <a:spcPts val="2750"/>
              </a:lnSpc>
              <a:buNone/>
            </a:pPr>
            <a:r>
              <a:rPr lang="en-US" sz="2200" b="1" dirty="0">
                <a:solidFill>
                  <a:srgbClr val="2A2742"/>
                </a:solidFill>
                <a:latin typeface="Outfit Extra Bold" pitchFamily="34" charset="0"/>
                <a:ea typeface="Outfit Extra Bold" pitchFamily="34" charset="-122"/>
                <a:cs typeface="Outfit Extra Bold" pitchFamily="34" charset="-120"/>
              </a:rPr>
              <a:t>Constant Multiple Rule</a:t>
            </a:r>
            <a:endParaRPr lang="en-US" sz="2200" dirty="0"/>
          </a:p>
        </p:txBody>
      </p:sp>
      <p:sp>
        <p:nvSpPr>
          <p:cNvPr id="19" name="Text 16"/>
          <p:cNvSpPr/>
          <p:nvPr/>
        </p:nvSpPr>
        <p:spPr>
          <a:xfrm>
            <a:off x="10908983" y="5489615"/>
            <a:ext cx="2927747" cy="1451610"/>
          </a:xfrm>
          <a:prstGeom prst="rect">
            <a:avLst/>
          </a:prstGeom>
          <a:noFill/>
          <a:ln/>
        </p:spPr>
        <p:txBody>
          <a:bodyPr wrap="square" lIns="0" tIns="0" rIns="0" bIns="0" rtlCol="0" anchor="t"/>
          <a:lstStyle/>
          <a:p>
            <a:pPr marL="0" indent="0">
              <a:lnSpc>
                <a:spcPts val="2850"/>
              </a:lnSpc>
              <a:buNone/>
            </a:pPr>
            <a:r>
              <a:rPr lang="en-US" sz="1750" dirty="0">
                <a:solidFill>
                  <a:srgbClr val="2A2742"/>
                </a:solidFill>
                <a:latin typeface="Arimo" pitchFamily="34" charset="0"/>
                <a:ea typeface="Arimo" pitchFamily="34" charset="-122"/>
                <a:cs typeface="Arimo" pitchFamily="34" charset="-120"/>
              </a:rPr>
              <a:t>The limit of a constant multiple of a function is the constant multiple of the limit of the function.</a:t>
            </a:r>
            <a:endParaRPr lang="en-US" sz="1750" dirty="0"/>
          </a:p>
        </p:txBody>
      </p:sp>
      <p:pic>
        <p:nvPicPr>
          <p:cNvPr id="21" name="Picture 20">
            <a:extLst>
              <a:ext uri="{FF2B5EF4-FFF2-40B4-BE49-F238E27FC236}">
                <a16:creationId xmlns:a16="http://schemas.microsoft.com/office/drawing/2014/main" id="{0AD287A8-1E12-4C6B-AB1C-AB7CD61274C1}"/>
              </a:ext>
            </a:extLst>
          </p:cNvPr>
          <p:cNvPicPr>
            <a:picLocks noChangeAspect="1"/>
          </p:cNvPicPr>
          <p:nvPr/>
        </p:nvPicPr>
        <p:blipFill>
          <a:blip r:embed="rId4"/>
          <a:stretch>
            <a:fillRect/>
          </a:stretch>
        </p:blipFill>
        <p:spPr>
          <a:xfrm>
            <a:off x="12326600" y="7654300"/>
            <a:ext cx="2210108" cy="457264"/>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31267"/>
          </a:xfrm>
          <a:prstGeom prst="rect">
            <a:avLst/>
          </a:prstGeom>
        </p:spPr>
      </p:pic>
      <p:sp>
        <p:nvSpPr>
          <p:cNvPr id="3" name="Text 0"/>
          <p:cNvSpPr/>
          <p:nvPr/>
        </p:nvSpPr>
        <p:spPr>
          <a:xfrm>
            <a:off x="6231255" y="585192"/>
            <a:ext cx="7654290" cy="1330166"/>
          </a:xfrm>
          <a:prstGeom prst="rect">
            <a:avLst/>
          </a:prstGeom>
          <a:noFill/>
          <a:ln/>
        </p:spPr>
        <p:txBody>
          <a:bodyPr wrap="square" lIns="0" tIns="0" rIns="0" bIns="0" rtlCol="0" anchor="t"/>
          <a:lstStyle/>
          <a:p>
            <a:pPr marL="0" indent="0">
              <a:lnSpc>
                <a:spcPts val="5200"/>
              </a:lnSpc>
              <a:buNone/>
            </a:pPr>
            <a:r>
              <a:rPr lang="en-US" sz="4150" b="1" dirty="0">
                <a:solidFill>
                  <a:srgbClr val="231971"/>
                </a:solidFill>
                <a:latin typeface="Outfit Extra Bold" pitchFamily="34" charset="0"/>
                <a:ea typeface="Outfit Extra Bold" pitchFamily="34" charset="-122"/>
                <a:cs typeface="Outfit Extra Bold" pitchFamily="34" charset="-120"/>
              </a:rPr>
              <a:t>Techniques for Evaluating Limits</a:t>
            </a:r>
            <a:endParaRPr lang="en-US" sz="4150" dirty="0"/>
          </a:p>
        </p:txBody>
      </p:sp>
      <p:sp>
        <p:nvSpPr>
          <p:cNvPr id="4" name="Shape 1"/>
          <p:cNvSpPr/>
          <p:nvPr/>
        </p:nvSpPr>
        <p:spPr>
          <a:xfrm>
            <a:off x="6231255" y="2234565"/>
            <a:ext cx="3720822" cy="2595324"/>
          </a:xfrm>
          <a:prstGeom prst="roundRect">
            <a:avLst>
              <a:gd name="adj" fmla="val 3444"/>
            </a:avLst>
          </a:prstGeom>
          <a:solidFill>
            <a:srgbClr val="E9E6FA"/>
          </a:solidFill>
          <a:ln w="7620">
            <a:solidFill>
              <a:srgbClr val="BDB8DF"/>
            </a:solidFill>
            <a:prstDash val="solid"/>
          </a:ln>
        </p:spPr>
      </p:sp>
      <p:sp>
        <p:nvSpPr>
          <p:cNvPr id="5" name="Text 2"/>
          <p:cNvSpPr/>
          <p:nvPr/>
        </p:nvSpPr>
        <p:spPr>
          <a:xfrm>
            <a:off x="6451640" y="2454950"/>
            <a:ext cx="2660333" cy="332423"/>
          </a:xfrm>
          <a:prstGeom prst="rect">
            <a:avLst/>
          </a:prstGeom>
          <a:noFill/>
          <a:ln/>
        </p:spPr>
        <p:txBody>
          <a:bodyPr wrap="none" lIns="0" tIns="0" rIns="0" bIns="0" rtlCol="0" anchor="t"/>
          <a:lstStyle/>
          <a:p>
            <a:pPr marL="0" indent="0">
              <a:lnSpc>
                <a:spcPts val="2600"/>
              </a:lnSpc>
              <a:buNone/>
            </a:pPr>
            <a:r>
              <a:rPr lang="en-US" sz="2050" b="1" dirty="0">
                <a:solidFill>
                  <a:srgbClr val="2A2742"/>
                </a:solidFill>
                <a:latin typeface="Outfit Extra Bold" pitchFamily="34" charset="0"/>
                <a:ea typeface="Outfit Extra Bold" pitchFamily="34" charset="-122"/>
                <a:cs typeface="Outfit Extra Bold" pitchFamily="34" charset="-120"/>
              </a:rPr>
              <a:t>Direct Substitution</a:t>
            </a:r>
            <a:endParaRPr lang="en-US" sz="2050" dirty="0"/>
          </a:p>
        </p:txBody>
      </p:sp>
      <p:sp>
        <p:nvSpPr>
          <p:cNvPr id="6" name="Text 3"/>
          <p:cNvSpPr/>
          <p:nvPr/>
        </p:nvSpPr>
        <p:spPr>
          <a:xfrm>
            <a:off x="6451640" y="2915007"/>
            <a:ext cx="3280053" cy="1021556"/>
          </a:xfrm>
          <a:prstGeom prst="rect">
            <a:avLst/>
          </a:prstGeom>
          <a:noFill/>
          <a:ln/>
        </p:spPr>
        <p:txBody>
          <a:bodyPr wrap="square" lIns="0" tIns="0" rIns="0" bIns="0" rtlCol="0" anchor="t"/>
          <a:lstStyle/>
          <a:p>
            <a:pPr marL="0" indent="0">
              <a:lnSpc>
                <a:spcPts val="2650"/>
              </a:lnSpc>
              <a:buNone/>
            </a:pPr>
            <a:r>
              <a:rPr lang="en-US" sz="1650" dirty="0">
                <a:solidFill>
                  <a:srgbClr val="2A2742"/>
                </a:solidFill>
                <a:latin typeface="Arimo" pitchFamily="34" charset="0"/>
                <a:ea typeface="Arimo" pitchFamily="34" charset="-122"/>
                <a:cs typeface="Arimo" pitchFamily="34" charset="-120"/>
              </a:rPr>
              <a:t>If the function is continuous at the point, simply substitute the value to find the limit.</a:t>
            </a:r>
            <a:endParaRPr lang="en-US" sz="1650" dirty="0"/>
          </a:p>
        </p:txBody>
      </p:sp>
      <p:sp>
        <p:nvSpPr>
          <p:cNvPr id="7" name="Shape 4"/>
          <p:cNvSpPr/>
          <p:nvPr/>
        </p:nvSpPr>
        <p:spPr>
          <a:xfrm>
            <a:off x="10164842" y="2234565"/>
            <a:ext cx="3720822" cy="2595324"/>
          </a:xfrm>
          <a:prstGeom prst="roundRect">
            <a:avLst>
              <a:gd name="adj" fmla="val 3444"/>
            </a:avLst>
          </a:prstGeom>
          <a:solidFill>
            <a:srgbClr val="E9E6FA"/>
          </a:solidFill>
          <a:ln w="7620">
            <a:solidFill>
              <a:srgbClr val="BDB8DF"/>
            </a:solidFill>
            <a:prstDash val="solid"/>
          </a:ln>
        </p:spPr>
      </p:sp>
      <p:sp>
        <p:nvSpPr>
          <p:cNvPr id="8" name="Text 5"/>
          <p:cNvSpPr/>
          <p:nvPr/>
        </p:nvSpPr>
        <p:spPr>
          <a:xfrm>
            <a:off x="10385227" y="2454950"/>
            <a:ext cx="3280053" cy="664845"/>
          </a:xfrm>
          <a:prstGeom prst="rect">
            <a:avLst/>
          </a:prstGeom>
          <a:noFill/>
          <a:ln/>
        </p:spPr>
        <p:txBody>
          <a:bodyPr wrap="square" lIns="0" tIns="0" rIns="0" bIns="0" rtlCol="0" anchor="t"/>
          <a:lstStyle/>
          <a:p>
            <a:pPr marL="0" indent="0">
              <a:lnSpc>
                <a:spcPts val="2600"/>
              </a:lnSpc>
              <a:buNone/>
            </a:pPr>
            <a:r>
              <a:rPr lang="en-US" sz="2050" b="1" dirty="0">
                <a:solidFill>
                  <a:srgbClr val="2A2742"/>
                </a:solidFill>
                <a:latin typeface="Outfit Extra Bold" pitchFamily="34" charset="0"/>
                <a:ea typeface="Outfit Extra Bold" pitchFamily="34" charset="-122"/>
                <a:cs typeface="Outfit Extra Bold" pitchFamily="34" charset="-120"/>
              </a:rPr>
              <a:t>Factorization and Simplification</a:t>
            </a:r>
            <a:endParaRPr lang="en-US" sz="2050" dirty="0"/>
          </a:p>
        </p:txBody>
      </p:sp>
      <p:sp>
        <p:nvSpPr>
          <p:cNvPr id="9" name="Text 6"/>
          <p:cNvSpPr/>
          <p:nvPr/>
        </p:nvSpPr>
        <p:spPr>
          <a:xfrm>
            <a:off x="10385227" y="3247430"/>
            <a:ext cx="3280053" cy="1362075"/>
          </a:xfrm>
          <a:prstGeom prst="rect">
            <a:avLst/>
          </a:prstGeom>
          <a:noFill/>
          <a:ln/>
        </p:spPr>
        <p:txBody>
          <a:bodyPr wrap="square" lIns="0" tIns="0" rIns="0" bIns="0" rtlCol="0" anchor="t"/>
          <a:lstStyle/>
          <a:p>
            <a:pPr marL="0" indent="0">
              <a:lnSpc>
                <a:spcPts val="2650"/>
              </a:lnSpc>
              <a:buNone/>
            </a:pPr>
            <a:r>
              <a:rPr lang="en-US" sz="1650" dirty="0">
                <a:solidFill>
                  <a:srgbClr val="2A2742"/>
                </a:solidFill>
                <a:latin typeface="Arimo" pitchFamily="34" charset="0"/>
                <a:ea typeface="Arimo" pitchFamily="34" charset="-122"/>
                <a:cs typeface="Arimo" pitchFamily="34" charset="-120"/>
              </a:rPr>
              <a:t>Factor the numerator and denominator to eliminate any common factors, simplifying the expression.</a:t>
            </a:r>
            <a:endParaRPr lang="en-US" sz="1650" dirty="0"/>
          </a:p>
        </p:txBody>
      </p:sp>
      <p:sp>
        <p:nvSpPr>
          <p:cNvPr id="10" name="Shape 7"/>
          <p:cNvSpPr/>
          <p:nvPr/>
        </p:nvSpPr>
        <p:spPr>
          <a:xfrm>
            <a:off x="6231255" y="5042654"/>
            <a:ext cx="3720822" cy="2603421"/>
          </a:xfrm>
          <a:prstGeom prst="roundRect">
            <a:avLst>
              <a:gd name="adj" fmla="val 3434"/>
            </a:avLst>
          </a:prstGeom>
          <a:solidFill>
            <a:srgbClr val="E9E6FA"/>
          </a:solidFill>
          <a:ln w="7620">
            <a:solidFill>
              <a:srgbClr val="BDB8DF"/>
            </a:solidFill>
            <a:prstDash val="solid"/>
          </a:ln>
        </p:spPr>
      </p:sp>
      <p:sp>
        <p:nvSpPr>
          <p:cNvPr id="11" name="Text 8"/>
          <p:cNvSpPr/>
          <p:nvPr/>
        </p:nvSpPr>
        <p:spPr>
          <a:xfrm>
            <a:off x="6451640" y="5263039"/>
            <a:ext cx="2660333" cy="332423"/>
          </a:xfrm>
          <a:prstGeom prst="rect">
            <a:avLst/>
          </a:prstGeom>
          <a:noFill/>
          <a:ln/>
        </p:spPr>
        <p:txBody>
          <a:bodyPr wrap="none" lIns="0" tIns="0" rIns="0" bIns="0" rtlCol="0" anchor="t"/>
          <a:lstStyle/>
          <a:p>
            <a:pPr marL="0" indent="0">
              <a:lnSpc>
                <a:spcPts val="2600"/>
              </a:lnSpc>
              <a:buNone/>
            </a:pPr>
            <a:r>
              <a:rPr lang="en-US" sz="2050" b="1" dirty="0">
                <a:solidFill>
                  <a:srgbClr val="2A2742"/>
                </a:solidFill>
                <a:latin typeface="Outfit Extra Bold" pitchFamily="34" charset="0"/>
                <a:ea typeface="Outfit Extra Bold" pitchFamily="34" charset="-122"/>
                <a:cs typeface="Outfit Extra Bold" pitchFamily="34" charset="-120"/>
              </a:rPr>
              <a:t>Rationalization</a:t>
            </a:r>
            <a:endParaRPr lang="en-US" sz="2050" dirty="0"/>
          </a:p>
        </p:txBody>
      </p:sp>
      <p:sp>
        <p:nvSpPr>
          <p:cNvPr id="12" name="Text 9"/>
          <p:cNvSpPr/>
          <p:nvPr/>
        </p:nvSpPr>
        <p:spPr>
          <a:xfrm>
            <a:off x="6451640" y="5723096"/>
            <a:ext cx="3280053" cy="1362075"/>
          </a:xfrm>
          <a:prstGeom prst="rect">
            <a:avLst/>
          </a:prstGeom>
          <a:noFill/>
          <a:ln/>
        </p:spPr>
        <p:txBody>
          <a:bodyPr wrap="square" lIns="0" tIns="0" rIns="0" bIns="0" rtlCol="0" anchor="t"/>
          <a:lstStyle/>
          <a:p>
            <a:pPr marL="0" indent="0">
              <a:lnSpc>
                <a:spcPts val="2650"/>
              </a:lnSpc>
              <a:buNone/>
            </a:pPr>
            <a:r>
              <a:rPr lang="en-US" sz="1650" dirty="0">
                <a:solidFill>
                  <a:srgbClr val="2A2742"/>
                </a:solidFill>
                <a:latin typeface="Arimo" pitchFamily="34" charset="0"/>
                <a:ea typeface="Arimo" pitchFamily="34" charset="-122"/>
                <a:cs typeface="Arimo" pitchFamily="34" charset="-120"/>
              </a:rPr>
              <a:t>Multiply the numerator and denominator by the conjugate of the expression to simplify the function.</a:t>
            </a:r>
            <a:endParaRPr lang="en-US" sz="1650" dirty="0"/>
          </a:p>
        </p:txBody>
      </p:sp>
      <p:sp>
        <p:nvSpPr>
          <p:cNvPr id="13" name="Shape 10"/>
          <p:cNvSpPr/>
          <p:nvPr/>
        </p:nvSpPr>
        <p:spPr>
          <a:xfrm>
            <a:off x="10164842" y="5042654"/>
            <a:ext cx="3720822" cy="2603421"/>
          </a:xfrm>
          <a:prstGeom prst="roundRect">
            <a:avLst>
              <a:gd name="adj" fmla="val 3434"/>
            </a:avLst>
          </a:prstGeom>
          <a:solidFill>
            <a:srgbClr val="E9E6FA"/>
          </a:solidFill>
          <a:ln w="7620">
            <a:solidFill>
              <a:srgbClr val="BDB8DF"/>
            </a:solidFill>
            <a:prstDash val="solid"/>
          </a:ln>
        </p:spPr>
      </p:sp>
      <p:sp>
        <p:nvSpPr>
          <p:cNvPr id="14" name="Text 11"/>
          <p:cNvSpPr/>
          <p:nvPr/>
        </p:nvSpPr>
        <p:spPr>
          <a:xfrm>
            <a:off x="10385227" y="5263039"/>
            <a:ext cx="2660333" cy="332423"/>
          </a:xfrm>
          <a:prstGeom prst="rect">
            <a:avLst/>
          </a:prstGeom>
          <a:noFill/>
          <a:ln/>
        </p:spPr>
        <p:txBody>
          <a:bodyPr wrap="none" lIns="0" tIns="0" rIns="0" bIns="0" rtlCol="0" anchor="t"/>
          <a:lstStyle/>
          <a:p>
            <a:pPr marL="0" indent="0">
              <a:lnSpc>
                <a:spcPts val="2600"/>
              </a:lnSpc>
              <a:buNone/>
            </a:pPr>
            <a:r>
              <a:rPr lang="en-US" sz="2050" b="1" dirty="0">
                <a:solidFill>
                  <a:srgbClr val="2A2742"/>
                </a:solidFill>
                <a:latin typeface="Outfit Extra Bold" pitchFamily="34" charset="0"/>
                <a:ea typeface="Outfit Extra Bold" pitchFamily="34" charset="-122"/>
                <a:cs typeface="Outfit Extra Bold" pitchFamily="34" charset="-120"/>
              </a:rPr>
              <a:t>L'Hopital's Rule</a:t>
            </a:r>
            <a:endParaRPr lang="en-US" sz="2050" dirty="0"/>
          </a:p>
        </p:txBody>
      </p:sp>
      <p:sp>
        <p:nvSpPr>
          <p:cNvPr id="15" name="Text 12"/>
          <p:cNvSpPr/>
          <p:nvPr/>
        </p:nvSpPr>
        <p:spPr>
          <a:xfrm>
            <a:off x="10385227" y="5723096"/>
            <a:ext cx="3280053" cy="1702594"/>
          </a:xfrm>
          <a:prstGeom prst="rect">
            <a:avLst/>
          </a:prstGeom>
          <a:noFill/>
          <a:ln/>
        </p:spPr>
        <p:txBody>
          <a:bodyPr wrap="square" lIns="0" tIns="0" rIns="0" bIns="0" rtlCol="0" anchor="t"/>
          <a:lstStyle/>
          <a:p>
            <a:pPr marL="0" indent="0">
              <a:lnSpc>
                <a:spcPts val="2650"/>
              </a:lnSpc>
              <a:buNone/>
            </a:pPr>
            <a:r>
              <a:rPr lang="en-US" sz="1650" dirty="0">
                <a:solidFill>
                  <a:srgbClr val="2A2742"/>
                </a:solidFill>
                <a:latin typeface="Arimo" pitchFamily="34" charset="0"/>
                <a:ea typeface="Arimo" pitchFamily="34" charset="-122"/>
                <a:cs typeface="Arimo" pitchFamily="34" charset="-120"/>
              </a:rPr>
              <a:t>If the limit leads to an indeterminate form, take the derivative of both the numerator and denominator and evaluate the limit again.</a:t>
            </a:r>
            <a:endParaRPr lang="en-US" sz="1650" dirty="0"/>
          </a:p>
        </p:txBody>
      </p:sp>
      <p:pic>
        <p:nvPicPr>
          <p:cNvPr id="17" name="Picture 16">
            <a:extLst>
              <a:ext uri="{FF2B5EF4-FFF2-40B4-BE49-F238E27FC236}">
                <a16:creationId xmlns:a16="http://schemas.microsoft.com/office/drawing/2014/main" id="{44C5C41C-F71B-4AE9-8ABC-7706E684C868}"/>
              </a:ext>
            </a:extLst>
          </p:cNvPr>
          <p:cNvPicPr>
            <a:picLocks noChangeAspect="1"/>
          </p:cNvPicPr>
          <p:nvPr/>
        </p:nvPicPr>
        <p:blipFill>
          <a:blip r:embed="rId4"/>
          <a:stretch>
            <a:fillRect/>
          </a:stretch>
        </p:blipFill>
        <p:spPr>
          <a:xfrm>
            <a:off x="12420292" y="7774003"/>
            <a:ext cx="2210108" cy="457264"/>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80190" y="2585323"/>
            <a:ext cx="5670590" cy="708779"/>
          </a:xfrm>
          <a:prstGeom prst="rect">
            <a:avLst/>
          </a:prstGeom>
          <a:noFill/>
          <a:ln/>
        </p:spPr>
        <p:txBody>
          <a:bodyPr wrap="none" lIns="0" tIns="0" rIns="0" bIns="0" rtlCol="0" anchor="t"/>
          <a:lstStyle/>
          <a:p>
            <a:pPr marL="0" indent="0">
              <a:lnSpc>
                <a:spcPts val="5550"/>
              </a:lnSpc>
              <a:buNone/>
            </a:pPr>
            <a:r>
              <a:rPr lang="en-US" sz="4450" b="1" dirty="0">
                <a:solidFill>
                  <a:srgbClr val="231971"/>
                </a:solidFill>
                <a:latin typeface="Outfit Extra Bold" pitchFamily="34" charset="0"/>
                <a:ea typeface="Outfit Extra Bold" pitchFamily="34" charset="-122"/>
                <a:cs typeface="Outfit Extra Bold" pitchFamily="34" charset="-120"/>
              </a:rPr>
              <a:t>One-Sided Limits</a:t>
            </a:r>
            <a:endParaRPr lang="en-US" sz="4450" dirty="0"/>
          </a:p>
        </p:txBody>
      </p:sp>
      <p:pic>
        <p:nvPicPr>
          <p:cNvPr id="4" name="Image 1" descr="preencoded.png"/>
          <p:cNvPicPr>
            <a:picLocks noChangeAspect="1"/>
          </p:cNvPicPr>
          <p:nvPr/>
        </p:nvPicPr>
        <p:blipFill>
          <a:blip r:embed="rId4"/>
          <a:stretch>
            <a:fillRect/>
          </a:stretch>
        </p:blipFill>
        <p:spPr>
          <a:xfrm>
            <a:off x="6280190" y="3634264"/>
            <a:ext cx="566976" cy="566976"/>
          </a:xfrm>
          <a:prstGeom prst="rect">
            <a:avLst/>
          </a:prstGeom>
        </p:spPr>
      </p:pic>
      <p:sp>
        <p:nvSpPr>
          <p:cNvPr id="5" name="Text 1"/>
          <p:cNvSpPr/>
          <p:nvPr/>
        </p:nvSpPr>
        <p:spPr>
          <a:xfrm>
            <a:off x="6280190" y="4428053"/>
            <a:ext cx="2835235" cy="354330"/>
          </a:xfrm>
          <a:prstGeom prst="rect">
            <a:avLst/>
          </a:prstGeom>
          <a:noFill/>
          <a:ln/>
        </p:spPr>
        <p:txBody>
          <a:bodyPr wrap="none" lIns="0" tIns="0" rIns="0" bIns="0" rtlCol="0" anchor="t"/>
          <a:lstStyle/>
          <a:p>
            <a:pPr marL="0" indent="0" algn="l">
              <a:lnSpc>
                <a:spcPts val="2750"/>
              </a:lnSpc>
              <a:buNone/>
            </a:pPr>
            <a:r>
              <a:rPr lang="en-US" sz="2200" b="1" dirty="0">
                <a:solidFill>
                  <a:srgbClr val="2A2742"/>
                </a:solidFill>
                <a:latin typeface="Outfit Extra Bold" pitchFamily="34" charset="0"/>
                <a:ea typeface="Outfit Extra Bold" pitchFamily="34" charset="-122"/>
                <a:cs typeface="Outfit Extra Bold" pitchFamily="34" charset="-120"/>
              </a:rPr>
              <a:t>Left-Hand Limit</a:t>
            </a:r>
            <a:endParaRPr lang="en-US" sz="2200" dirty="0"/>
          </a:p>
        </p:txBody>
      </p:sp>
      <p:sp>
        <p:nvSpPr>
          <p:cNvPr id="6" name="Text 2"/>
          <p:cNvSpPr/>
          <p:nvPr/>
        </p:nvSpPr>
        <p:spPr>
          <a:xfrm>
            <a:off x="6280190" y="4918472"/>
            <a:ext cx="3608070" cy="725805"/>
          </a:xfrm>
          <a:prstGeom prst="rect">
            <a:avLst/>
          </a:prstGeom>
          <a:noFill/>
          <a:ln/>
        </p:spPr>
        <p:txBody>
          <a:bodyPr wrap="square" lIns="0" tIns="0" rIns="0" bIns="0" rtlCol="0" anchor="t"/>
          <a:lstStyle/>
          <a:p>
            <a:pPr marL="0" indent="0" algn="l">
              <a:lnSpc>
                <a:spcPts val="2850"/>
              </a:lnSpc>
              <a:buNone/>
            </a:pPr>
            <a:r>
              <a:rPr lang="en-US" sz="1750" dirty="0">
                <a:solidFill>
                  <a:srgbClr val="2A2742"/>
                </a:solidFill>
                <a:latin typeface="Arimo" pitchFamily="34" charset="0"/>
                <a:ea typeface="Arimo" pitchFamily="34" charset="-122"/>
                <a:cs typeface="Arimo" pitchFamily="34" charset="-120"/>
              </a:rPr>
              <a:t>The limit as x approaches a value from the left side.</a:t>
            </a:r>
            <a:endParaRPr lang="en-US" sz="1750" dirty="0"/>
          </a:p>
        </p:txBody>
      </p:sp>
      <p:pic>
        <p:nvPicPr>
          <p:cNvPr id="7" name="Image 2" descr="preencoded.png"/>
          <p:cNvPicPr>
            <a:picLocks noChangeAspect="1"/>
          </p:cNvPicPr>
          <p:nvPr/>
        </p:nvPicPr>
        <p:blipFill>
          <a:blip r:embed="rId5"/>
          <a:stretch>
            <a:fillRect/>
          </a:stretch>
        </p:blipFill>
        <p:spPr>
          <a:xfrm>
            <a:off x="10228421" y="3634264"/>
            <a:ext cx="566976" cy="566976"/>
          </a:xfrm>
          <a:prstGeom prst="rect">
            <a:avLst/>
          </a:prstGeom>
        </p:spPr>
      </p:pic>
      <p:sp>
        <p:nvSpPr>
          <p:cNvPr id="8" name="Text 3"/>
          <p:cNvSpPr/>
          <p:nvPr/>
        </p:nvSpPr>
        <p:spPr>
          <a:xfrm>
            <a:off x="10228421" y="4428053"/>
            <a:ext cx="2835235" cy="354330"/>
          </a:xfrm>
          <a:prstGeom prst="rect">
            <a:avLst/>
          </a:prstGeom>
          <a:noFill/>
          <a:ln/>
        </p:spPr>
        <p:txBody>
          <a:bodyPr wrap="none" lIns="0" tIns="0" rIns="0" bIns="0" rtlCol="0" anchor="t"/>
          <a:lstStyle/>
          <a:p>
            <a:pPr marL="0" indent="0" algn="l">
              <a:lnSpc>
                <a:spcPts val="2750"/>
              </a:lnSpc>
              <a:buNone/>
            </a:pPr>
            <a:r>
              <a:rPr lang="en-US" sz="2200" b="1" dirty="0">
                <a:solidFill>
                  <a:srgbClr val="2A2742"/>
                </a:solidFill>
                <a:latin typeface="Outfit Extra Bold" pitchFamily="34" charset="0"/>
                <a:ea typeface="Outfit Extra Bold" pitchFamily="34" charset="-122"/>
                <a:cs typeface="Outfit Extra Bold" pitchFamily="34" charset="-120"/>
              </a:rPr>
              <a:t>Right-Hand Limit</a:t>
            </a:r>
            <a:endParaRPr lang="en-US" sz="2200" dirty="0"/>
          </a:p>
        </p:txBody>
      </p:sp>
      <p:sp>
        <p:nvSpPr>
          <p:cNvPr id="9" name="Text 4"/>
          <p:cNvSpPr/>
          <p:nvPr/>
        </p:nvSpPr>
        <p:spPr>
          <a:xfrm>
            <a:off x="10228421" y="4918472"/>
            <a:ext cx="3608189" cy="725805"/>
          </a:xfrm>
          <a:prstGeom prst="rect">
            <a:avLst/>
          </a:prstGeom>
          <a:noFill/>
          <a:ln/>
        </p:spPr>
        <p:txBody>
          <a:bodyPr wrap="square" lIns="0" tIns="0" rIns="0" bIns="0" rtlCol="0" anchor="t"/>
          <a:lstStyle/>
          <a:p>
            <a:pPr marL="0" indent="0" algn="l">
              <a:lnSpc>
                <a:spcPts val="2850"/>
              </a:lnSpc>
              <a:buNone/>
            </a:pPr>
            <a:r>
              <a:rPr lang="en-US" sz="1750" dirty="0">
                <a:solidFill>
                  <a:srgbClr val="2A2742"/>
                </a:solidFill>
                <a:latin typeface="Arimo" pitchFamily="34" charset="0"/>
                <a:ea typeface="Arimo" pitchFamily="34" charset="-122"/>
                <a:cs typeface="Arimo" pitchFamily="34" charset="-120"/>
              </a:rPr>
              <a:t>The limit as x approaches a value from the right side.</a:t>
            </a:r>
            <a:endParaRPr lang="en-US" sz="1750" dirty="0"/>
          </a:p>
        </p:txBody>
      </p:sp>
      <p:pic>
        <p:nvPicPr>
          <p:cNvPr id="11" name="Picture 10">
            <a:extLst>
              <a:ext uri="{FF2B5EF4-FFF2-40B4-BE49-F238E27FC236}">
                <a16:creationId xmlns:a16="http://schemas.microsoft.com/office/drawing/2014/main" id="{F78E8DC1-F041-4EC9-B0F7-16D33AE7D35D}"/>
              </a:ext>
            </a:extLst>
          </p:cNvPr>
          <p:cNvPicPr>
            <a:picLocks noChangeAspect="1"/>
          </p:cNvPicPr>
          <p:nvPr/>
        </p:nvPicPr>
        <p:blipFill>
          <a:blip r:embed="rId6"/>
          <a:stretch>
            <a:fillRect/>
          </a:stretch>
        </p:blipFill>
        <p:spPr>
          <a:xfrm>
            <a:off x="12420292" y="7772336"/>
            <a:ext cx="2210108" cy="457264"/>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93790" y="868561"/>
            <a:ext cx="5670590" cy="708779"/>
          </a:xfrm>
          <a:prstGeom prst="rect">
            <a:avLst/>
          </a:prstGeom>
          <a:noFill/>
          <a:ln/>
        </p:spPr>
        <p:txBody>
          <a:bodyPr wrap="none" lIns="0" tIns="0" rIns="0" bIns="0" rtlCol="0" anchor="t"/>
          <a:lstStyle/>
          <a:p>
            <a:pPr marL="0" indent="0">
              <a:lnSpc>
                <a:spcPts val="5550"/>
              </a:lnSpc>
              <a:buNone/>
            </a:pPr>
            <a:r>
              <a:rPr lang="en-US" sz="4450" b="1" dirty="0">
                <a:solidFill>
                  <a:srgbClr val="231971"/>
                </a:solidFill>
                <a:latin typeface="Outfit Extra Bold" pitchFamily="34" charset="0"/>
                <a:ea typeface="Outfit Extra Bold" pitchFamily="34" charset="-122"/>
                <a:cs typeface="Outfit Extra Bold" pitchFamily="34" charset="-120"/>
              </a:rPr>
              <a:t>Continuity</a:t>
            </a:r>
            <a:endParaRPr lang="en-US" sz="4450" dirty="0"/>
          </a:p>
        </p:txBody>
      </p:sp>
      <p:sp>
        <p:nvSpPr>
          <p:cNvPr id="4" name="Shape 1"/>
          <p:cNvSpPr/>
          <p:nvPr/>
        </p:nvSpPr>
        <p:spPr>
          <a:xfrm>
            <a:off x="1118711" y="1917502"/>
            <a:ext cx="30480" cy="5443537"/>
          </a:xfrm>
          <a:prstGeom prst="roundRect">
            <a:avLst>
              <a:gd name="adj" fmla="val 312558"/>
            </a:avLst>
          </a:prstGeom>
          <a:solidFill>
            <a:srgbClr val="BDB8DF"/>
          </a:solidFill>
          <a:ln/>
        </p:spPr>
      </p:sp>
      <p:sp>
        <p:nvSpPr>
          <p:cNvPr id="5" name="Shape 2"/>
          <p:cNvSpPr/>
          <p:nvPr/>
        </p:nvSpPr>
        <p:spPr>
          <a:xfrm>
            <a:off x="1358622" y="2412563"/>
            <a:ext cx="793790" cy="30480"/>
          </a:xfrm>
          <a:prstGeom prst="roundRect">
            <a:avLst>
              <a:gd name="adj" fmla="val 312558"/>
            </a:avLst>
          </a:prstGeom>
          <a:solidFill>
            <a:srgbClr val="BDB8DF"/>
          </a:solidFill>
          <a:ln/>
        </p:spPr>
      </p:sp>
      <p:sp>
        <p:nvSpPr>
          <p:cNvPr id="6" name="Shape 3"/>
          <p:cNvSpPr/>
          <p:nvPr/>
        </p:nvSpPr>
        <p:spPr>
          <a:xfrm>
            <a:off x="878800" y="2172653"/>
            <a:ext cx="510302" cy="510302"/>
          </a:xfrm>
          <a:prstGeom prst="roundRect">
            <a:avLst>
              <a:gd name="adj" fmla="val 18669"/>
            </a:avLst>
          </a:prstGeom>
          <a:solidFill>
            <a:srgbClr val="E9E6FA"/>
          </a:solidFill>
          <a:ln w="7620">
            <a:solidFill>
              <a:srgbClr val="BDB8DF"/>
            </a:solidFill>
            <a:prstDash val="solid"/>
          </a:ln>
        </p:spPr>
      </p:sp>
      <p:sp>
        <p:nvSpPr>
          <p:cNvPr id="7" name="Text 4"/>
          <p:cNvSpPr/>
          <p:nvPr/>
        </p:nvSpPr>
        <p:spPr>
          <a:xfrm>
            <a:off x="1067514" y="2257663"/>
            <a:ext cx="132755" cy="340281"/>
          </a:xfrm>
          <a:prstGeom prst="rect">
            <a:avLst/>
          </a:prstGeom>
          <a:noFill/>
          <a:ln/>
        </p:spPr>
        <p:txBody>
          <a:bodyPr wrap="none" lIns="0" tIns="0" rIns="0" bIns="0" rtlCol="0" anchor="t"/>
          <a:lstStyle/>
          <a:p>
            <a:pPr marL="0" indent="0" algn="ctr">
              <a:lnSpc>
                <a:spcPts val="2650"/>
              </a:lnSpc>
              <a:buNone/>
            </a:pPr>
            <a:r>
              <a:rPr lang="en-US" sz="2650" b="1" dirty="0">
                <a:solidFill>
                  <a:srgbClr val="2A2742"/>
                </a:solidFill>
                <a:latin typeface="Outfit Extra Bold" pitchFamily="34" charset="0"/>
                <a:ea typeface="Outfit Extra Bold" pitchFamily="34" charset="-122"/>
                <a:cs typeface="Outfit Extra Bold" pitchFamily="34" charset="-120"/>
              </a:rPr>
              <a:t>1</a:t>
            </a:r>
            <a:endParaRPr lang="en-US" sz="2650" dirty="0"/>
          </a:p>
        </p:txBody>
      </p:sp>
      <p:sp>
        <p:nvSpPr>
          <p:cNvPr id="8" name="Text 5"/>
          <p:cNvSpPr/>
          <p:nvPr/>
        </p:nvSpPr>
        <p:spPr>
          <a:xfrm>
            <a:off x="2381488" y="2144316"/>
            <a:ext cx="5968722" cy="1088708"/>
          </a:xfrm>
          <a:prstGeom prst="rect">
            <a:avLst/>
          </a:prstGeom>
          <a:noFill/>
          <a:ln/>
        </p:spPr>
        <p:txBody>
          <a:bodyPr wrap="square" lIns="0" tIns="0" rIns="0" bIns="0" rtlCol="0" anchor="t"/>
          <a:lstStyle/>
          <a:p>
            <a:pPr marL="0" indent="0" algn="l">
              <a:lnSpc>
                <a:spcPts val="2850"/>
              </a:lnSpc>
              <a:buNone/>
            </a:pPr>
            <a:r>
              <a:rPr lang="en-US" sz="1750" dirty="0">
                <a:solidFill>
                  <a:srgbClr val="2A2742"/>
                </a:solidFill>
                <a:latin typeface="Arimo" pitchFamily="34" charset="0"/>
                <a:ea typeface="Arimo" pitchFamily="34" charset="-122"/>
                <a:cs typeface="Arimo" pitchFamily="34" charset="-120"/>
              </a:rPr>
              <a:t>A function is continuous at a point if the limit as x approaches that point exists and is equal to the value of the function at that point.</a:t>
            </a:r>
            <a:endParaRPr lang="en-US" sz="1750" dirty="0"/>
          </a:p>
        </p:txBody>
      </p:sp>
      <p:sp>
        <p:nvSpPr>
          <p:cNvPr id="9" name="Shape 6"/>
          <p:cNvSpPr/>
          <p:nvPr/>
        </p:nvSpPr>
        <p:spPr>
          <a:xfrm>
            <a:off x="1358622" y="4181713"/>
            <a:ext cx="793790" cy="30480"/>
          </a:xfrm>
          <a:prstGeom prst="roundRect">
            <a:avLst>
              <a:gd name="adj" fmla="val 312558"/>
            </a:avLst>
          </a:prstGeom>
          <a:solidFill>
            <a:srgbClr val="BDB8DF"/>
          </a:solidFill>
          <a:ln/>
        </p:spPr>
      </p:sp>
      <p:sp>
        <p:nvSpPr>
          <p:cNvPr id="10" name="Shape 7"/>
          <p:cNvSpPr/>
          <p:nvPr/>
        </p:nvSpPr>
        <p:spPr>
          <a:xfrm>
            <a:off x="878800" y="3941802"/>
            <a:ext cx="510302" cy="510302"/>
          </a:xfrm>
          <a:prstGeom prst="roundRect">
            <a:avLst>
              <a:gd name="adj" fmla="val 18669"/>
            </a:avLst>
          </a:prstGeom>
          <a:solidFill>
            <a:srgbClr val="E9E6FA"/>
          </a:solidFill>
          <a:ln w="7620">
            <a:solidFill>
              <a:srgbClr val="BDB8DF"/>
            </a:solidFill>
            <a:prstDash val="solid"/>
          </a:ln>
        </p:spPr>
      </p:sp>
      <p:sp>
        <p:nvSpPr>
          <p:cNvPr id="11" name="Text 8"/>
          <p:cNvSpPr/>
          <p:nvPr/>
        </p:nvSpPr>
        <p:spPr>
          <a:xfrm>
            <a:off x="1035963" y="4026813"/>
            <a:ext cx="195977" cy="340281"/>
          </a:xfrm>
          <a:prstGeom prst="rect">
            <a:avLst/>
          </a:prstGeom>
          <a:noFill/>
          <a:ln/>
        </p:spPr>
        <p:txBody>
          <a:bodyPr wrap="none" lIns="0" tIns="0" rIns="0" bIns="0" rtlCol="0" anchor="t"/>
          <a:lstStyle/>
          <a:p>
            <a:pPr marL="0" indent="0" algn="ctr">
              <a:lnSpc>
                <a:spcPts val="2650"/>
              </a:lnSpc>
              <a:buNone/>
            </a:pPr>
            <a:r>
              <a:rPr lang="en-US" sz="2650" b="1" dirty="0">
                <a:solidFill>
                  <a:srgbClr val="2A2742"/>
                </a:solidFill>
                <a:latin typeface="Outfit Extra Bold" pitchFamily="34" charset="0"/>
                <a:ea typeface="Outfit Extra Bold" pitchFamily="34" charset="-122"/>
                <a:cs typeface="Outfit Extra Bold" pitchFamily="34" charset="-120"/>
              </a:rPr>
              <a:t>2</a:t>
            </a:r>
            <a:endParaRPr lang="en-US" sz="2650" dirty="0"/>
          </a:p>
        </p:txBody>
      </p:sp>
      <p:sp>
        <p:nvSpPr>
          <p:cNvPr id="12" name="Text 9"/>
          <p:cNvSpPr/>
          <p:nvPr/>
        </p:nvSpPr>
        <p:spPr>
          <a:xfrm>
            <a:off x="2381488" y="3913465"/>
            <a:ext cx="5968722" cy="1451610"/>
          </a:xfrm>
          <a:prstGeom prst="rect">
            <a:avLst/>
          </a:prstGeom>
          <a:noFill/>
          <a:ln/>
        </p:spPr>
        <p:txBody>
          <a:bodyPr wrap="square" lIns="0" tIns="0" rIns="0" bIns="0" rtlCol="0" anchor="t"/>
          <a:lstStyle/>
          <a:p>
            <a:pPr marL="0" indent="0" algn="l">
              <a:lnSpc>
                <a:spcPts val="2850"/>
              </a:lnSpc>
              <a:buNone/>
            </a:pPr>
            <a:r>
              <a:rPr lang="en-US" sz="1750" dirty="0">
                <a:solidFill>
                  <a:srgbClr val="2A2742"/>
                </a:solidFill>
                <a:latin typeface="Arimo" pitchFamily="34" charset="0"/>
                <a:ea typeface="Arimo" pitchFamily="34" charset="-122"/>
                <a:cs typeface="Arimo" pitchFamily="34" charset="-120"/>
              </a:rPr>
              <a:t>Continuity is important because it allows us to predict the behavior of functions around specific points. It also plays a crucial role in many areas of mathematics, including calculus, differential equations, and topology.</a:t>
            </a:r>
            <a:endParaRPr lang="en-US" sz="1750" dirty="0"/>
          </a:p>
        </p:txBody>
      </p:sp>
      <p:sp>
        <p:nvSpPr>
          <p:cNvPr id="13" name="Shape 10"/>
          <p:cNvSpPr/>
          <p:nvPr/>
        </p:nvSpPr>
        <p:spPr>
          <a:xfrm>
            <a:off x="1358622" y="6313765"/>
            <a:ext cx="793790" cy="30480"/>
          </a:xfrm>
          <a:prstGeom prst="roundRect">
            <a:avLst>
              <a:gd name="adj" fmla="val 312558"/>
            </a:avLst>
          </a:prstGeom>
          <a:solidFill>
            <a:srgbClr val="BDB8DF"/>
          </a:solidFill>
          <a:ln/>
        </p:spPr>
      </p:sp>
      <p:sp>
        <p:nvSpPr>
          <p:cNvPr id="14" name="Shape 11"/>
          <p:cNvSpPr/>
          <p:nvPr/>
        </p:nvSpPr>
        <p:spPr>
          <a:xfrm>
            <a:off x="878800" y="6073854"/>
            <a:ext cx="510302" cy="510302"/>
          </a:xfrm>
          <a:prstGeom prst="roundRect">
            <a:avLst>
              <a:gd name="adj" fmla="val 18669"/>
            </a:avLst>
          </a:prstGeom>
          <a:solidFill>
            <a:srgbClr val="E9E6FA"/>
          </a:solidFill>
          <a:ln w="7620">
            <a:solidFill>
              <a:srgbClr val="BDB8DF"/>
            </a:solidFill>
            <a:prstDash val="solid"/>
          </a:ln>
        </p:spPr>
      </p:sp>
      <p:sp>
        <p:nvSpPr>
          <p:cNvPr id="15" name="Text 12"/>
          <p:cNvSpPr/>
          <p:nvPr/>
        </p:nvSpPr>
        <p:spPr>
          <a:xfrm>
            <a:off x="1037153" y="6158865"/>
            <a:ext cx="193596" cy="340281"/>
          </a:xfrm>
          <a:prstGeom prst="rect">
            <a:avLst/>
          </a:prstGeom>
          <a:noFill/>
          <a:ln/>
        </p:spPr>
        <p:txBody>
          <a:bodyPr wrap="none" lIns="0" tIns="0" rIns="0" bIns="0" rtlCol="0" anchor="t"/>
          <a:lstStyle/>
          <a:p>
            <a:pPr marL="0" indent="0" algn="ctr">
              <a:lnSpc>
                <a:spcPts val="2650"/>
              </a:lnSpc>
              <a:buNone/>
            </a:pPr>
            <a:r>
              <a:rPr lang="en-US" sz="2650" b="1" dirty="0">
                <a:solidFill>
                  <a:srgbClr val="2A2742"/>
                </a:solidFill>
                <a:latin typeface="Outfit Extra Bold" pitchFamily="34" charset="0"/>
                <a:ea typeface="Outfit Extra Bold" pitchFamily="34" charset="-122"/>
                <a:cs typeface="Outfit Extra Bold" pitchFamily="34" charset="-120"/>
              </a:rPr>
              <a:t>3</a:t>
            </a:r>
            <a:endParaRPr lang="en-US" sz="2650" dirty="0"/>
          </a:p>
        </p:txBody>
      </p:sp>
      <p:sp>
        <p:nvSpPr>
          <p:cNvPr id="16" name="Text 13"/>
          <p:cNvSpPr/>
          <p:nvPr/>
        </p:nvSpPr>
        <p:spPr>
          <a:xfrm>
            <a:off x="2381488" y="6045518"/>
            <a:ext cx="5968722" cy="1088708"/>
          </a:xfrm>
          <a:prstGeom prst="rect">
            <a:avLst/>
          </a:prstGeom>
          <a:noFill/>
          <a:ln/>
        </p:spPr>
        <p:txBody>
          <a:bodyPr wrap="square" lIns="0" tIns="0" rIns="0" bIns="0" rtlCol="0" anchor="t"/>
          <a:lstStyle/>
          <a:p>
            <a:pPr marL="0" indent="0" algn="l">
              <a:lnSpc>
                <a:spcPts val="2850"/>
              </a:lnSpc>
              <a:buNone/>
            </a:pPr>
            <a:r>
              <a:rPr lang="en-US" sz="1750" dirty="0">
                <a:solidFill>
                  <a:srgbClr val="2A2742"/>
                </a:solidFill>
                <a:latin typeface="Arimo" pitchFamily="34" charset="0"/>
                <a:ea typeface="Arimo" pitchFamily="34" charset="-122"/>
                <a:cs typeface="Arimo" pitchFamily="34" charset="-120"/>
              </a:rPr>
              <a:t>In the real world, continuity is often used to model physical phenomena. For example, the position of a moving object can be modeled by a continuous function.</a:t>
            </a:r>
            <a:endParaRPr lang="en-US" sz="17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p:nvPr/>
        </p:nvSpPr>
        <p:spPr>
          <a:xfrm>
            <a:off x="793790" y="972145"/>
            <a:ext cx="6270784" cy="708779"/>
          </a:xfrm>
          <a:prstGeom prst="rect">
            <a:avLst/>
          </a:prstGeom>
          <a:noFill/>
          <a:ln/>
        </p:spPr>
        <p:txBody>
          <a:bodyPr wrap="none" lIns="0" tIns="0" rIns="0" bIns="0" rtlCol="0" anchor="t"/>
          <a:lstStyle/>
          <a:p>
            <a:pPr marL="0" indent="0">
              <a:lnSpc>
                <a:spcPts val="5550"/>
              </a:lnSpc>
              <a:buNone/>
            </a:pPr>
            <a:r>
              <a:rPr lang="en-US" sz="4450" b="1" dirty="0">
                <a:solidFill>
                  <a:srgbClr val="231971"/>
                </a:solidFill>
                <a:latin typeface="Outfit Extra Bold" pitchFamily="34" charset="0"/>
                <a:ea typeface="Outfit Extra Bold" pitchFamily="34" charset="-122"/>
                <a:cs typeface="Outfit Extra Bold" pitchFamily="34" charset="-120"/>
              </a:rPr>
              <a:t>Types of Discontinuities</a:t>
            </a:r>
            <a:endParaRPr lang="en-US" sz="4450" dirty="0"/>
          </a:p>
        </p:txBody>
      </p:sp>
      <p:pic>
        <p:nvPicPr>
          <p:cNvPr id="3" name="Image 0" descr="preencoded.png"/>
          <p:cNvPicPr>
            <a:picLocks noChangeAspect="1"/>
          </p:cNvPicPr>
          <p:nvPr/>
        </p:nvPicPr>
        <p:blipFill>
          <a:blip r:embed="rId3"/>
          <a:stretch>
            <a:fillRect/>
          </a:stretch>
        </p:blipFill>
        <p:spPr>
          <a:xfrm>
            <a:off x="2978348" y="2134553"/>
            <a:ext cx="2152055" cy="1669852"/>
          </a:xfrm>
          <a:prstGeom prst="rect">
            <a:avLst/>
          </a:prstGeom>
        </p:spPr>
      </p:pic>
      <p:sp>
        <p:nvSpPr>
          <p:cNvPr id="4" name="Text 1"/>
          <p:cNvSpPr/>
          <p:nvPr/>
        </p:nvSpPr>
        <p:spPr>
          <a:xfrm>
            <a:off x="3999071" y="2959179"/>
            <a:ext cx="110609" cy="453509"/>
          </a:xfrm>
          <a:prstGeom prst="rect">
            <a:avLst/>
          </a:prstGeom>
          <a:noFill/>
          <a:ln/>
        </p:spPr>
        <p:txBody>
          <a:bodyPr wrap="none" lIns="0" tIns="0" rIns="0" bIns="0" rtlCol="0" anchor="t"/>
          <a:lstStyle/>
          <a:p>
            <a:pPr marL="0" indent="0" algn="ctr">
              <a:lnSpc>
                <a:spcPts val="3550"/>
              </a:lnSpc>
              <a:buNone/>
            </a:pPr>
            <a:r>
              <a:rPr lang="en-US" sz="2200" b="1" dirty="0">
                <a:solidFill>
                  <a:srgbClr val="2A2742"/>
                </a:solidFill>
                <a:latin typeface="Outfit Extra Bold" pitchFamily="34" charset="0"/>
                <a:ea typeface="Outfit Extra Bold" pitchFamily="34" charset="-122"/>
                <a:cs typeface="Outfit Extra Bold" pitchFamily="34" charset="-120"/>
              </a:rPr>
              <a:t>1</a:t>
            </a:r>
            <a:endParaRPr lang="en-US" sz="2200" dirty="0"/>
          </a:p>
        </p:txBody>
      </p:sp>
      <p:sp>
        <p:nvSpPr>
          <p:cNvPr id="5" name="Text 2"/>
          <p:cNvSpPr/>
          <p:nvPr/>
        </p:nvSpPr>
        <p:spPr>
          <a:xfrm>
            <a:off x="5357217" y="2542818"/>
            <a:ext cx="2835235" cy="354330"/>
          </a:xfrm>
          <a:prstGeom prst="rect">
            <a:avLst/>
          </a:prstGeom>
          <a:noFill/>
          <a:ln/>
        </p:spPr>
        <p:txBody>
          <a:bodyPr wrap="none" lIns="0" tIns="0" rIns="0" bIns="0" rtlCol="0" anchor="t"/>
          <a:lstStyle/>
          <a:p>
            <a:pPr marL="0" indent="0" algn="l">
              <a:lnSpc>
                <a:spcPts val="2750"/>
              </a:lnSpc>
              <a:buNone/>
            </a:pPr>
            <a:r>
              <a:rPr lang="en-US" sz="2200" b="1" dirty="0">
                <a:solidFill>
                  <a:srgbClr val="2A2742"/>
                </a:solidFill>
                <a:latin typeface="Outfit Extra Bold" pitchFamily="34" charset="0"/>
                <a:ea typeface="Outfit Extra Bold" pitchFamily="34" charset="-122"/>
                <a:cs typeface="Outfit Extra Bold" pitchFamily="34" charset="-120"/>
              </a:rPr>
              <a:t>Jump Discontinuities</a:t>
            </a:r>
            <a:endParaRPr lang="en-US" sz="2200" dirty="0"/>
          </a:p>
        </p:txBody>
      </p:sp>
      <p:sp>
        <p:nvSpPr>
          <p:cNvPr id="6" name="Text 3"/>
          <p:cNvSpPr/>
          <p:nvPr/>
        </p:nvSpPr>
        <p:spPr>
          <a:xfrm>
            <a:off x="5357217" y="3033236"/>
            <a:ext cx="4612243" cy="362903"/>
          </a:xfrm>
          <a:prstGeom prst="rect">
            <a:avLst/>
          </a:prstGeom>
          <a:noFill/>
          <a:ln/>
        </p:spPr>
        <p:txBody>
          <a:bodyPr wrap="none" lIns="0" tIns="0" rIns="0" bIns="0" rtlCol="0" anchor="t"/>
          <a:lstStyle/>
          <a:p>
            <a:pPr marL="0" indent="0" algn="l">
              <a:lnSpc>
                <a:spcPts val="2850"/>
              </a:lnSpc>
              <a:buNone/>
            </a:pPr>
            <a:r>
              <a:rPr lang="en-US" sz="1750" dirty="0">
                <a:solidFill>
                  <a:srgbClr val="2A2742"/>
                </a:solidFill>
                <a:latin typeface="Arimo" pitchFamily="34" charset="0"/>
                <a:ea typeface="Arimo" pitchFamily="34" charset="-122"/>
                <a:cs typeface="Arimo" pitchFamily="34" charset="-120"/>
              </a:rPr>
              <a:t>The function jumps from one value to another.</a:t>
            </a:r>
            <a:endParaRPr lang="en-US" sz="1750" dirty="0"/>
          </a:p>
        </p:txBody>
      </p:sp>
      <p:sp>
        <p:nvSpPr>
          <p:cNvPr id="7" name="Shape 4"/>
          <p:cNvSpPr/>
          <p:nvPr/>
        </p:nvSpPr>
        <p:spPr>
          <a:xfrm>
            <a:off x="5187077" y="3817501"/>
            <a:ext cx="8592860" cy="15240"/>
          </a:xfrm>
          <a:prstGeom prst="roundRect">
            <a:avLst>
              <a:gd name="adj" fmla="val 625116"/>
            </a:avLst>
          </a:prstGeom>
          <a:solidFill>
            <a:srgbClr val="BDB8DF"/>
          </a:solidFill>
          <a:ln/>
        </p:spPr>
      </p:sp>
      <p:pic>
        <p:nvPicPr>
          <p:cNvPr id="8" name="Image 1" descr="preencoded.png"/>
          <p:cNvPicPr>
            <a:picLocks noChangeAspect="1"/>
          </p:cNvPicPr>
          <p:nvPr/>
        </p:nvPicPr>
        <p:blipFill>
          <a:blip r:embed="rId4"/>
          <a:stretch>
            <a:fillRect/>
          </a:stretch>
        </p:blipFill>
        <p:spPr>
          <a:xfrm>
            <a:off x="1902381" y="3861078"/>
            <a:ext cx="4304109" cy="1669852"/>
          </a:xfrm>
          <a:prstGeom prst="rect">
            <a:avLst/>
          </a:prstGeom>
        </p:spPr>
      </p:pic>
      <p:sp>
        <p:nvSpPr>
          <p:cNvPr id="9" name="Text 5"/>
          <p:cNvSpPr/>
          <p:nvPr/>
        </p:nvSpPr>
        <p:spPr>
          <a:xfrm>
            <a:off x="3972758" y="4469249"/>
            <a:ext cx="163235" cy="453509"/>
          </a:xfrm>
          <a:prstGeom prst="rect">
            <a:avLst/>
          </a:prstGeom>
          <a:noFill/>
          <a:ln/>
        </p:spPr>
        <p:txBody>
          <a:bodyPr wrap="none" lIns="0" tIns="0" rIns="0" bIns="0" rtlCol="0" anchor="t"/>
          <a:lstStyle/>
          <a:p>
            <a:pPr marL="0" indent="0" algn="ctr">
              <a:lnSpc>
                <a:spcPts val="3550"/>
              </a:lnSpc>
              <a:buNone/>
            </a:pPr>
            <a:r>
              <a:rPr lang="en-US" sz="2200" b="1" dirty="0">
                <a:solidFill>
                  <a:srgbClr val="2A2742"/>
                </a:solidFill>
                <a:latin typeface="Outfit Extra Bold" pitchFamily="34" charset="0"/>
                <a:ea typeface="Outfit Extra Bold" pitchFamily="34" charset="-122"/>
                <a:cs typeface="Outfit Extra Bold" pitchFamily="34" charset="-120"/>
              </a:rPr>
              <a:t>2</a:t>
            </a:r>
            <a:endParaRPr lang="en-US" sz="2200" dirty="0"/>
          </a:p>
        </p:txBody>
      </p:sp>
      <p:sp>
        <p:nvSpPr>
          <p:cNvPr id="10" name="Text 6"/>
          <p:cNvSpPr/>
          <p:nvPr/>
        </p:nvSpPr>
        <p:spPr>
          <a:xfrm>
            <a:off x="6433304" y="4087892"/>
            <a:ext cx="3502223" cy="354330"/>
          </a:xfrm>
          <a:prstGeom prst="rect">
            <a:avLst/>
          </a:prstGeom>
          <a:noFill/>
          <a:ln/>
        </p:spPr>
        <p:txBody>
          <a:bodyPr wrap="none" lIns="0" tIns="0" rIns="0" bIns="0" rtlCol="0" anchor="t"/>
          <a:lstStyle/>
          <a:p>
            <a:pPr marL="0" indent="0" algn="l">
              <a:lnSpc>
                <a:spcPts val="2750"/>
              </a:lnSpc>
              <a:buNone/>
            </a:pPr>
            <a:r>
              <a:rPr lang="en-US" sz="2200" b="1" dirty="0">
                <a:solidFill>
                  <a:srgbClr val="2A2742"/>
                </a:solidFill>
                <a:latin typeface="Outfit Extra Bold" pitchFamily="34" charset="0"/>
                <a:ea typeface="Outfit Extra Bold" pitchFamily="34" charset="-122"/>
                <a:cs typeface="Outfit Extra Bold" pitchFamily="34" charset="-120"/>
              </a:rPr>
              <a:t>Removable Discontinuities</a:t>
            </a:r>
            <a:endParaRPr lang="en-US" sz="2200" dirty="0"/>
          </a:p>
        </p:txBody>
      </p:sp>
      <p:sp>
        <p:nvSpPr>
          <p:cNvPr id="11" name="Text 7"/>
          <p:cNvSpPr/>
          <p:nvPr/>
        </p:nvSpPr>
        <p:spPr>
          <a:xfrm>
            <a:off x="6433304" y="4578310"/>
            <a:ext cx="7176492" cy="725805"/>
          </a:xfrm>
          <a:prstGeom prst="rect">
            <a:avLst/>
          </a:prstGeom>
          <a:noFill/>
          <a:ln/>
        </p:spPr>
        <p:txBody>
          <a:bodyPr wrap="square" lIns="0" tIns="0" rIns="0" bIns="0" rtlCol="0" anchor="t"/>
          <a:lstStyle/>
          <a:p>
            <a:pPr marL="0" indent="0" algn="l">
              <a:lnSpc>
                <a:spcPts val="2850"/>
              </a:lnSpc>
              <a:buNone/>
            </a:pPr>
            <a:r>
              <a:rPr lang="en-US" sz="1750" dirty="0">
                <a:solidFill>
                  <a:srgbClr val="2A2742"/>
                </a:solidFill>
                <a:latin typeface="Arimo" pitchFamily="34" charset="0"/>
                <a:ea typeface="Arimo" pitchFamily="34" charset="-122"/>
                <a:cs typeface="Arimo" pitchFamily="34" charset="-120"/>
              </a:rPr>
              <a:t>A hole in the graph, which can be "filled" by redefining the function at that point.</a:t>
            </a:r>
            <a:endParaRPr lang="en-US" sz="1750" dirty="0"/>
          </a:p>
        </p:txBody>
      </p:sp>
      <p:sp>
        <p:nvSpPr>
          <p:cNvPr id="12" name="Shape 8"/>
          <p:cNvSpPr/>
          <p:nvPr/>
        </p:nvSpPr>
        <p:spPr>
          <a:xfrm>
            <a:off x="6263164" y="5544026"/>
            <a:ext cx="7516773" cy="15240"/>
          </a:xfrm>
          <a:prstGeom prst="roundRect">
            <a:avLst>
              <a:gd name="adj" fmla="val 625116"/>
            </a:avLst>
          </a:prstGeom>
          <a:solidFill>
            <a:srgbClr val="BDB8DF"/>
          </a:solidFill>
          <a:ln/>
        </p:spPr>
      </p:sp>
      <p:pic>
        <p:nvPicPr>
          <p:cNvPr id="13" name="Image 2" descr="preencoded.png"/>
          <p:cNvPicPr>
            <a:picLocks noChangeAspect="1"/>
          </p:cNvPicPr>
          <p:nvPr/>
        </p:nvPicPr>
        <p:blipFill>
          <a:blip r:embed="rId5"/>
          <a:stretch>
            <a:fillRect/>
          </a:stretch>
        </p:blipFill>
        <p:spPr>
          <a:xfrm>
            <a:off x="826294" y="5587603"/>
            <a:ext cx="6456164" cy="1669852"/>
          </a:xfrm>
          <a:prstGeom prst="rect">
            <a:avLst/>
          </a:prstGeom>
        </p:spPr>
      </p:pic>
      <p:sp>
        <p:nvSpPr>
          <p:cNvPr id="14" name="Text 9"/>
          <p:cNvSpPr/>
          <p:nvPr/>
        </p:nvSpPr>
        <p:spPr>
          <a:xfrm>
            <a:off x="3973592" y="6195774"/>
            <a:ext cx="161330" cy="453509"/>
          </a:xfrm>
          <a:prstGeom prst="rect">
            <a:avLst/>
          </a:prstGeom>
          <a:noFill/>
          <a:ln/>
        </p:spPr>
        <p:txBody>
          <a:bodyPr wrap="none" lIns="0" tIns="0" rIns="0" bIns="0" rtlCol="0" anchor="t"/>
          <a:lstStyle/>
          <a:p>
            <a:pPr marL="0" indent="0" algn="ctr">
              <a:lnSpc>
                <a:spcPts val="3550"/>
              </a:lnSpc>
              <a:buNone/>
            </a:pPr>
            <a:r>
              <a:rPr lang="en-US" sz="2200" b="1" dirty="0">
                <a:solidFill>
                  <a:srgbClr val="2A2742"/>
                </a:solidFill>
                <a:latin typeface="Outfit Extra Bold" pitchFamily="34" charset="0"/>
                <a:ea typeface="Outfit Extra Bold" pitchFamily="34" charset="-122"/>
                <a:cs typeface="Outfit Extra Bold" pitchFamily="34" charset="-120"/>
              </a:rPr>
              <a:t>3</a:t>
            </a:r>
            <a:endParaRPr lang="en-US" sz="2200" dirty="0"/>
          </a:p>
        </p:txBody>
      </p:sp>
      <p:sp>
        <p:nvSpPr>
          <p:cNvPr id="15" name="Text 10"/>
          <p:cNvSpPr/>
          <p:nvPr/>
        </p:nvSpPr>
        <p:spPr>
          <a:xfrm>
            <a:off x="7509272" y="5814417"/>
            <a:ext cx="2993827" cy="354330"/>
          </a:xfrm>
          <a:prstGeom prst="rect">
            <a:avLst/>
          </a:prstGeom>
          <a:noFill/>
          <a:ln/>
        </p:spPr>
        <p:txBody>
          <a:bodyPr wrap="none" lIns="0" tIns="0" rIns="0" bIns="0" rtlCol="0" anchor="t"/>
          <a:lstStyle/>
          <a:p>
            <a:pPr marL="0" indent="0" algn="l">
              <a:lnSpc>
                <a:spcPts val="2750"/>
              </a:lnSpc>
              <a:buNone/>
            </a:pPr>
            <a:r>
              <a:rPr lang="en-US" sz="2200" b="1" dirty="0">
                <a:solidFill>
                  <a:srgbClr val="2A2742"/>
                </a:solidFill>
                <a:latin typeface="Outfit Extra Bold" pitchFamily="34" charset="0"/>
                <a:ea typeface="Outfit Extra Bold" pitchFamily="34" charset="-122"/>
                <a:cs typeface="Outfit Extra Bold" pitchFamily="34" charset="-120"/>
              </a:rPr>
              <a:t>Infinite Discontinuities</a:t>
            </a:r>
            <a:endParaRPr lang="en-US" sz="2200" dirty="0"/>
          </a:p>
        </p:txBody>
      </p:sp>
      <p:sp>
        <p:nvSpPr>
          <p:cNvPr id="16" name="Text 11"/>
          <p:cNvSpPr/>
          <p:nvPr/>
        </p:nvSpPr>
        <p:spPr>
          <a:xfrm>
            <a:off x="7509272" y="6304836"/>
            <a:ext cx="6100524" cy="725805"/>
          </a:xfrm>
          <a:prstGeom prst="rect">
            <a:avLst/>
          </a:prstGeom>
          <a:noFill/>
          <a:ln/>
        </p:spPr>
        <p:txBody>
          <a:bodyPr wrap="square" lIns="0" tIns="0" rIns="0" bIns="0" rtlCol="0" anchor="t"/>
          <a:lstStyle/>
          <a:p>
            <a:pPr marL="0" indent="0" algn="l">
              <a:lnSpc>
                <a:spcPts val="2850"/>
              </a:lnSpc>
              <a:buNone/>
            </a:pPr>
            <a:r>
              <a:rPr lang="en-US" sz="1750" dirty="0">
                <a:solidFill>
                  <a:srgbClr val="2A2742"/>
                </a:solidFill>
                <a:latin typeface="Arimo" pitchFamily="34" charset="0"/>
                <a:ea typeface="Arimo" pitchFamily="34" charset="-122"/>
                <a:cs typeface="Arimo" pitchFamily="34" charset="-120"/>
              </a:rPr>
              <a:t>The function approaches infinity or negative infinity as x approaches the point of discontinuity.</a:t>
            </a:r>
            <a:endParaRPr lang="en-US" sz="1750" dirty="0"/>
          </a:p>
        </p:txBody>
      </p:sp>
      <p:pic>
        <p:nvPicPr>
          <p:cNvPr id="18" name="Picture 17">
            <a:extLst>
              <a:ext uri="{FF2B5EF4-FFF2-40B4-BE49-F238E27FC236}">
                <a16:creationId xmlns:a16="http://schemas.microsoft.com/office/drawing/2014/main" id="{086202D4-D8D8-4711-A131-FD377349FE74}"/>
              </a:ext>
            </a:extLst>
          </p:cNvPr>
          <p:cNvPicPr>
            <a:picLocks noChangeAspect="1"/>
          </p:cNvPicPr>
          <p:nvPr/>
        </p:nvPicPr>
        <p:blipFill>
          <a:blip r:embed="rId6"/>
          <a:stretch>
            <a:fillRect/>
          </a:stretch>
        </p:blipFill>
        <p:spPr>
          <a:xfrm>
            <a:off x="12349689" y="7694493"/>
            <a:ext cx="2210108" cy="457264"/>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Text 0"/>
          <p:cNvSpPr/>
          <p:nvPr/>
        </p:nvSpPr>
        <p:spPr>
          <a:xfrm>
            <a:off x="793790" y="1625560"/>
            <a:ext cx="7560112" cy="708779"/>
          </a:xfrm>
          <a:prstGeom prst="rect">
            <a:avLst/>
          </a:prstGeom>
          <a:noFill/>
          <a:ln/>
        </p:spPr>
        <p:txBody>
          <a:bodyPr wrap="none" lIns="0" tIns="0" rIns="0" bIns="0" rtlCol="0" anchor="t"/>
          <a:lstStyle/>
          <a:p>
            <a:pPr marL="0" indent="0">
              <a:lnSpc>
                <a:spcPts val="5550"/>
              </a:lnSpc>
              <a:buNone/>
            </a:pPr>
            <a:r>
              <a:rPr lang="en-US" sz="4450" b="1" dirty="0">
                <a:solidFill>
                  <a:srgbClr val="231971"/>
                </a:solidFill>
                <a:latin typeface="Outfit Extra Bold" pitchFamily="34" charset="0"/>
                <a:ea typeface="Outfit Extra Bold" pitchFamily="34" charset="-122"/>
                <a:cs typeface="Outfit Extra Bold" pitchFamily="34" charset="-120"/>
              </a:rPr>
              <a:t>Intermediate Value Theorem</a:t>
            </a:r>
            <a:endParaRPr lang="en-US" sz="4450" dirty="0"/>
          </a:p>
        </p:txBody>
      </p:sp>
      <p:sp>
        <p:nvSpPr>
          <p:cNvPr id="3" name="Shape 1"/>
          <p:cNvSpPr/>
          <p:nvPr/>
        </p:nvSpPr>
        <p:spPr>
          <a:xfrm>
            <a:off x="793790" y="2787968"/>
            <a:ext cx="3260646" cy="1669852"/>
          </a:xfrm>
          <a:prstGeom prst="roundRect">
            <a:avLst>
              <a:gd name="adj" fmla="val 5705"/>
            </a:avLst>
          </a:prstGeom>
          <a:solidFill>
            <a:srgbClr val="E9E6FA"/>
          </a:solidFill>
          <a:ln w="7620">
            <a:solidFill>
              <a:srgbClr val="BDB8DF"/>
            </a:solidFill>
            <a:prstDash val="solid"/>
          </a:ln>
        </p:spPr>
      </p:sp>
      <p:sp>
        <p:nvSpPr>
          <p:cNvPr id="4" name="Text 2"/>
          <p:cNvSpPr/>
          <p:nvPr/>
        </p:nvSpPr>
        <p:spPr>
          <a:xfrm>
            <a:off x="1028224" y="3396139"/>
            <a:ext cx="110609" cy="453509"/>
          </a:xfrm>
          <a:prstGeom prst="rect">
            <a:avLst/>
          </a:prstGeom>
          <a:noFill/>
          <a:ln/>
        </p:spPr>
        <p:txBody>
          <a:bodyPr wrap="none" lIns="0" tIns="0" rIns="0" bIns="0" rtlCol="0" anchor="t"/>
          <a:lstStyle/>
          <a:p>
            <a:pPr marL="0" indent="0" algn="ctr">
              <a:lnSpc>
                <a:spcPts val="3550"/>
              </a:lnSpc>
              <a:buNone/>
            </a:pPr>
            <a:r>
              <a:rPr lang="en-US" sz="2200" b="1" dirty="0">
                <a:solidFill>
                  <a:srgbClr val="2A2742"/>
                </a:solidFill>
                <a:latin typeface="Outfit Extra Bold" pitchFamily="34" charset="0"/>
                <a:ea typeface="Outfit Extra Bold" pitchFamily="34" charset="-122"/>
                <a:cs typeface="Outfit Extra Bold" pitchFamily="34" charset="-120"/>
              </a:rPr>
              <a:t>1</a:t>
            </a:r>
            <a:endParaRPr lang="en-US" sz="2200" dirty="0"/>
          </a:p>
        </p:txBody>
      </p:sp>
      <p:sp>
        <p:nvSpPr>
          <p:cNvPr id="5" name="Text 3"/>
          <p:cNvSpPr/>
          <p:nvPr/>
        </p:nvSpPr>
        <p:spPr>
          <a:xfrm>
            <a:off x="4281249" y="3014782"/>
            <a:ext cx="2835235" cy="354330"/>
          </a:xfrm>
          <a:prstGeom prst="rect">
            <a:avLst/>
          </a:prstGeom>
          <a:noFill/>
          <a:ln/>
        </p:spPr>
        <p:txBody>
          <a:bodyPr wrap="none" lIns="0" tIns="0" rIns="0" bIns="0" rtlCol="0" anchor="t"/>
          <a:lstStyle/>
          <a:p>
            <a:pPr marL="0" indent="0" algn="l">
              <a:lnSpc>
                <a:spcPts val="2750"/>
              </a:lnSpc>
              <a:buNone/>
            </a:pPr>
            <a:r>
              <a:rPr lang="en-US" sz="2200" b="1" dirty="0">
                <a:solidFill>
                  <a:srgbClr val="2A2742"/>
                </a:solidFill>
                <a:latin typeface="Outfit Extra Bold" pitchFamily="34" charset="0"/>
                <a:ea typeface="Outfit Extra Bold" pitchFamily="34" charset="-122"/>
                <a:cs typeface="Outfit Extra Bold" pitchFamily="34" charset="-120"/>
              </a:rPr>
              <a:t>Key Concept</a:t>
            </a:r>
            <a:endParaRPr lang="en-US" sz="2200" dirty="0"/>
          </a:p>
        </p:txBody>
      </p:sp>
      <p:sp>
        <p:nvSpPr>
          <p:cNvPr id="6" name="Text 4"/>
          <p:cNvSpPr/>
          <p:nvPr/>
        </p:nvSpPr>
        <p:spPr>
          <a:xfrm>
            <a:off x="4281249" y="3505200"/>
            <a:ext cx="9328547" cy="725805"/>
          </a:xfrm>
          <a:prstGeom prst="rect">
            <a:avLst/>
          </a:prstGeom>
          <a:noFill/>
          <a:ln/>
        </p:spPr>
        <p:txBody>
          <a:bodyPr wrap="square" lIns="0" tIns="0" rIns="0" bIns="0" rtlCol="0" anchor="t"/>
          <a:lstStyle/>
          <a:p>
            <a:pPr marL="0" indent="0" algn="l">
              <a:lnSpc>
                <a:spcPts val="2850"/>
              </a:lnSpc>
              <a:buNone/>
            </a:pPr>
            <a:r>
              <a:rPr lang="en-US" sz="1750" dirty="0">
                <a:solidFill>
                  <a:srgbClr val="2A2742"/>
                </a:solidFill>
                <a:latin typeface="Arimo" pitchFamily="34" charset="0"/>
                <a:ea typeface="Arimo" pitchFamily="34" charset="-122"/>
                <a:cs typeface="Arimo" pitchFamily="34" charset="-120"/>
              </a:rPr>
              <a:t>If a function is continuous on a closed interval, then it must take on every value between its minimum and maximum values on that interval.</a:t>
            </a:r>
            <a:endParaRPr lang="en-US" sz="1750" dirty="0"/>
          </a:p>
        </p:txBody>
      </p:sp>
      <p:sp>
        <p:nvSpPr>
          <p:cNvPr id="7" name="Shape 5"/>
          <p:cNvSpPr/>
          <p:nvPr/>
        </p:nvSpPr>
        <p:spPr>
          <a:xfrm>
            <a:off x="4167783" y="4442579"/>
            <a:ext cx="9555480" cy="15240"/>
          </a:xfrm>
          <a:prstGeom prst="roundRect">
            <a:avLst>
              <a:gd name="adj" fmla="val 625116"/>
            </a:avLst>
          </a:prstGeom>
          <a:solidFill>
            <a:srgbClr val="BDB8DF"/>
          </a:solidFill>
          <a:ln/>
        </p:spPr>
      </p:sp>
      <p:sp>
        <p:nvSpPr>
          <p:cNvPr id="8" name="Shape 6"/>
          <p:cNvSpPr/>
          <p:nvPr/>
        </p:nvSpPr>
        <p:spPr>
          <a:xfrm>
            <a:off x="793790" y="4571167"/>
            <a:ext cx="6521410" cy="2032754"/>
          </a:xfrm>
          <a:prstGeom prst="roundRect">
            <a:avLst>
              <a:gd name="adj" fmla="val 4687"/>
            </a:avLst>
          </a:prstGeom>
          <a:solidFill>
            <a:srgbClr val="E9E6FA"/>
          </a:solidFill>
          <a:ln w="7620">
            <a:solidFill>
              <a:srgbClr val="BDB8DF"/>
            </a:solidFill>
            <a:prstDash val="solid"/>
          </a:ln>
        </p:spPr>
      </p:sp>
      <p:sp>
        <p:nvSpPr>
          <p:cNvPr id="9" name="Text 7"/>
          <p:cNvSpPr/>
          <p:nvPr/>
        </p:nvSpPr>
        <p:spPr>
          <a:xfrm>
            <a:off x="1028224" y="5360789"/>
            <a:ext cx="163235" cy="453509"/>
          </a:xfrm>
          <a:prstGeom prst="rect">
            <a:avLst/>
          </a:prstGeom>
          <a:noFill/>
          <a:ln/>
        </p:spPr>
        <p:txBody>
          <a:bodyPr wrap="none" lIns="0" tIns="0" rIns="0" bIns="0" rtlCol="0" anchor="t"/>
          <a:lstStyle/>
          <a:p>
            <a:pPr marL="0" indent="0" algn="ctr">
              <a:lnSpc>
                <a:spcPts val="3550"/>
              </a:lnSpc>
              <a:buNone/>
            </a:pPr>
            <a:r>
              <a:rPr lang="en-US" sz="2200" b="1" dirty="0">
                <a:solidFill>
                  <a:srgbClr val="2A2742"/>
                </a:solidFill>
                <a:latin typeface="Outfit Extra Bold" pitchFamily="34" charset="0"/>
                <a:ea typeface="Outfit Extra Bold" pitchFamily="34" charset="-122"/>
                <a:cs typeface="Outfit Extra Bold" pitchFamily="34" charset="-120"/>
              </a:rPr>
              <a:t>2</a:t>
            </a:r>
            <a:endParaRPr lang="en-US" sz="2200" dirty="0"/>
          </a:p>
        </p:txBody>
      </p:sp>
      <p:sp>
        <p:nvSpPr>
          <p:cNvPr id="10" name="Text 8"/>
          <p:cNvSpPr/>
          <p:nvPr/>
        </p:nvSpPr>
        <p:spPr>
          <a:xfrm>
            <a:off x="7542014" y="4797981"/>
            <a:ext cx="2835235" cy="354330"/>
          </a:xfrm>
          <a:prstGeom prst="rect">
            <a:avLst/>
          </a:prstGeom>
          <a:noFill/>
          <a:ln/>
        </p:spPr>
        <p:txBody>
          <a:bodyPr wrap="none" lIns="0" tIns="0" rIns="0" bIns="0" rtlCol="0" anchor="t"/>
          <a:lstStyle/>
          <a:p>
            <a:pPr marL="0" indent="0" algn="l">
              <a:lnSpc>
                <a:spcPts val="2750"/>
              </a:lnSpc>
              <a:buNone/>
            </a:pPr>
            <a:r>
              <a:rPr lang="en-US" sz="2200" b="1" dirty="0">
                <a:solidFill>
                  <a:srgbClr val="2A2742"/>
                </a:solidFill>
                <a:latin typeface="Outfit Extra Bold" pitchFamily="34" charset="0"/>
                <a:ea typeface="Outfit Extra Bold" pitchFamily="34" charset="-122"/>
                <a:cs typeface="Outfit Extra Bold" pitchFamily="34" charset="-120"/>
              </a:rPr>
              <a:t>Applications</a:t>
            </a:r>
            <a:endParaRPr lang="en-US" sz="2200" dirty="0"/>
          </a:p>
        </p:txBody>
      </p:sp>
      <p:sp>
        <p:nvSpPr>
          <p:cNvPr id="11" name="Text 9"/>
          <p:cNvSpPr/>
          <p:nvPr/>
        </p:nvSpPr>
        <p:spPr>
          <a:xfrm>
            <a:off x="7542014" y="5288399"/>
            <a:ext cx="6067782" cy="1088708"/>
          </a:xfrm>
          <a:prstGeom prst="rect">
            <a:avLst/>
          </a:prstGeom>
          <a:noFill/>
          <a:ln/>
        </p:spPr>
        <p:txBody>
          <a:bodyPr wrap="square" lIns="0" tIns="0" rIns="0" bIns="0" rtlCol="0" anchor="t"/>
          <a:lstStyle/>
          <a:p>
            <a:pPr marL="0" indent="0" algn="l">
              <a:lnSpc>
                <a:spcPts val="2850"/>
              </a:lnSpc>
              <a:buNone/>
            </a:pPr>
            <a:r>
              <a:rPr lang="en-US" sz="1750" dirty="0">
                <a:solidFill>
                  <a:srgbClr val="2A2742"/>
                </a:solidFill>
                <a:latin typeface="Arimo" pitchFamily="34" charset="0"/>
                <a:ea typeface="Arimo" pitchFamily="34" charset="-122"/>
                <a:cs typeface="Arimo" pitchFamily="34" charset="-120"/>
              </a:rPr>
              <a:t>This theorem is used in various fields, including finding roots of equations, proving the existence of solutions, and understanding the behavior of continuous functions.</a:t>
            </a:r>
            <a:endParaRPr lang="en-US" sz="1750" dirty="0"/>
          </a:p>
        </p:txBody>
      </p:sp>
      <p:pic>
        <p:nvPicPr>
          <p:cNvPr id="13" name="Picture 12">
            <a:extLst>
              <a:ext uri="{FF2B5EF4-FFF2-40B4-BE49-F238E27FC236}">
                <a16:creationId xmlns:a16="http://schemas.microsoft.com/office/drawing/2014/main" id="{B94C827B-C43C-4ACB-9FCA-8D140E9552B7}"/>
              </a:ext>
            </a:extLst>
          </p:cNvPr>
          <p:cNvPicPr>
            <a:picLocks noChangeAspect="1"/>
          </p:cNvPicPr>
          <p:nvPr/>
        </p:nvPicPr>
        <p:blipFill>
          <a:blip r:embed="rId3"/>
          <a:stretch>
            <a:fillRect/>
          </a:stretch>
        </p:blipFill>
        <p:spPr>
          <a:xfrm>
            <a:off x="12339640" y="7772336"/>
            <a:ext cx="2210108" cy="457264"/>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31255" y="755213"/>
            <a:ext cx="7654290" cy="1330166"/>
          </a:xfrm>
          <a:prstGeom prst="rect">
            <a:avLst/>
          </a:prstGeom>
          <a:noFill/>
          <a:ln/>
        </p:spPr>
        <p:txBody>
          <a:bodyPr wrap="square" lIns="0" tIns="0" rIns="0" bIns="0" rtlCol="0" anchor="t"/>
          <a:lstStyle/>
          <a:p>
            <a:pPr marL="0" indent="0">
              <a:lnSpc>
                <a:spcPts val="5200"/>
              </a:lnSpc>
              <a:buNone/>
            </a:pPr>
            <a:r>
              <a:rPr lang="en-US" sz="4150" b="1" dirty="0">
                <a:solidFill>
                  <a:srgbClr val="231971"/>
                </a:solidFill>
                <a:latin typeface="Outfit Extra Bold" pitchFamily="34" charset="0"/>
                <a:ea typeface="Outfit Extra Bold" pitchFamily="34" charset="-122"/>
                <a:cs typeface="Outfit Extra Bold" pitchFamily="34" charset="-120"/>
              </a:rPr>
              <a:t>Limits and Continuity in Real World Applications</a:t>
            </a:r>
            <a:endParaRPr lang="en-US" sz="4150" dirty="0"/>
          </a:p>
        </p:txBody>
      </p:sp>
      <p:sp>
        <p:nvSpPr>
          <p:cNvPr id="4" name="Text 1"/>
          <p:cNvSpPr/>
          <p:nvPr/>
        </p:nvSpPr>
        <p:spPr>
          <a:xfrm>
            <a:off x="6231255" y="2510909"/>
            <a:ext cx="3667482" cy="702350"/>
          </a:xfrm>
          <a:prstGeom prst="rect">
            <a:avLst/>
          </a:prstGeom>
          <a:noFill/>
          <a:ln/>
        </p:spPr>
        <p:txBody>
          <a:bodyPr wrap="none" lIns="0" tIns="0" rIns="0" bIns="0" rtlCol="0" anchor="t"/>
          <a:lstStyle/>
          <a:p>
            <a:pPr marL="0" indent="0" algn="ctr">
              <a:lnSpc>
                <a:spcPts val="5500"/>
              </a:lnSpc>
              <a:buNone/>
            </a:pPr>
            <a:r>
              <a:rPr lang="en-US" sz="5500" b="1" dirty="0">
                <a:solidFill>
                  <a:srgbClr val="2A2742"/>
                </a:solidFill>
                <a:latin typeface="Outfit Extra Bold" pitchFamily="34" charset="0"/>
                <a:ea typeface="Outfit Extra Bold" pitchFamily="34" charset="-122"/>
                <a:cs typeface="Outfit Extra Bold" pitchFamily="34" charset="-120"/>
              </a:rPr>
              <a:t>1</a:t>
            </a:r>
            <a:endParaRPr lang="en-US" sz="5500" dirty="0"/>
          </a:p>
        </p:txBody>
      </p:sp>
      <p:sp>
        <p:nvSpPr>
          <p:cNvPr id="5" name="Text 2"/>
          <p:cNvSpPr/>
          <p:nvPr/>
        </p:nvSpPr>
        <p:spPr>
          <a:xfrm>
            <a:off x="6734770" y="3479125"/>
            <a:ext cx="2660333" cy="332423"/>
          </a:xfrm>
          <a:prstGeom prst="rect">
            <a:avLst/>
          </a:prstGeom>
          <a:noFill/>
          <a:ln/>
        </p:spPr>
        <p:txBody>
          <a:bodyPr wrap="none" lIns="0" tIns="0" rIns="0" bIns="0" rtlCol="0" anchor="t"/>
          <a:lstStyle/>
          <a:p>
            <a:pPr marL="0" indent="0" algn="ctr">
              <a:lnSpc>
                <a:spcPts val="2600"/>
              </a:lnSpc>
              <a:buNone/>
            </a:pPr>
            <a:r>
              <a:rPr lang="en-US" sz="2050" b="1" dirty="0">
                <a:solidFill>
                  <a:srgbClr val="2A2742"/>
                </a:solidFill>
                <a:latin typeface="Outfit Extra Bold" pitchFamily="34" charset="0"/>
                <a:ea typeface="Outfit Extra Bold" pitchFamily="34" charset="-122"/>
                <a:cs typeface="Outfit Extra Bold" pitchFamily="34" charset="-120"/>
              </a:rPr>
              <a:t>Physics</a:t>
            </a:r>
            <a:endParaRPr lang="en-US" sz="2050" dirty="0"/>
          </a:p>
        </p:txBody>
      </p:sp>
      <p:sp>
        <p:nvSpPr>
          <p:cNvPr id="6" name="Text 3"/>
          <p:cNvSpPr/>
          <p:nvPr/>
        </p:nvSpPr>
        <p:spPr>
          <a:xfrm>
            <a:off x="6231255" y="3939183"/>
            <a:ext cx="3667482" cy="681038"/>
          </a:xfrm>
          <a:prstGeom prst="rect">
            <a:avLst/>
          </a:prstGeom>
          <a:noFill/>
          <a:ln/>
        </p:spPr>
        <p:txBody>
          <a:bodyPr wrap="square" lIns="0" tIns="0" rIns="0" bIns="0" rtlCol="0" anchor="t"/>
          <a:lstStyle/>
          <a:p>
            <a:pPr marL="0" indent="0" algn="ctr">
              <a:lnSpc>
                <a:spcPts val="2650"/>
              </a:lnSpc>
              <a:buNone/>
            </a:pPr>
            <a:r>
              <a:rPr lang="en-US" sz="1650" dirty="0">
                <a:solidFill>
                  <a:srgbClr val="2A2742"/>
                </a:solidFill>
                <a:latin typeface="Arimo" pitchFamily="34" charset="0"/>
                <a:ea typeface="Arimo" pitchFamily="34" charset="-122"/>
                <a:cs typeface="Arimo" pitchFamily="34" charset="-120"/>
              </a:rPr>
              <a:t>Understanding motion, velocity, and acceleration.</a:t>
            </a:r>
            <a:endParaRPr lang="en-US" sz="1650" dirty="0"/>
          </a:p>
        </p:txBody>
      </p:sp>
      <p:sp>
        <p:nvSpPr>
          <p:cNvPr id="7" name="Text 4"/>
          <p:cNvSpPr/>
          <p:nvPr/>
        </p:nvSpPr>
        <p:spPr>
          <a:xfrm>
            <a:off x="10217944" y="2510909"/>
            <a:ext cx="3667601" cy="702350"/>
          </a:xfrm>
          <a:prstGeom prst="rect">
            <a:avLst/>
          </a:prstGeom>
          <a:noFill/>
          <a:ln/>
        </p:spPr>
        <p:txBody>
          <a:bodyPr wrap="none" lIns="0" tIns="0" rIns="0" bIns="0" rtlCol="0" anchor="t"/>
          <a:lstStyle/>
          <a:p>
            <a:pPr marL="0" indent="0" algn="ctr">
              <a:lnSpc>
                <a:spcPts val="5500"/>
              </a:lnSpc>
              <a:buNone/>
            </a:pPr>
            <a:r>
              <a:rPr lang="en-US" sz="5500" b="1" dirty="0">
                <a:solidFill>
                  <a:srgbClr val="2A2742"/>
                </a:solidFill>
                <a:latin typeface="Outfit Extra Bold" pitchFamily="34" charset="0"/>
                <a:ea typeface="Outfit Extra Bold" pitchFamily="34" charset="-122"/>
                <a:cs typeface="Outfit Extra Bold" pitchFamily="34" charset="-120"/>
              </a:rPr>
              <a:t>2</a:t>
            </a:r>
            <a:endParaRPr lang="en-US" sz="5500" dirty="0"/>
          </a:p>
        </p:txBody>
      </p:sp>
      <p:sp>
        <p:nvSpPr>
          <p:cNvPr id="8" name="Text 5"/>
          <p:cNvSpPr/>
          <p:nvPr/>
        </p:nvSpPr>
        <p:spPr>
          <a:xfrm>
            <a:off x="10721578" y="3479125"/>
            <a:ext cx="2660333" cy="332423"/>
          </a:xfrm>
          <a:prstGeom prst="rect">
            <a:avLst/>
          </a:prstGeom>
          <a:noFill/>
          <a:ln/>
        </p:spPr>
        <p:txBody>
          <a:bodyPr wrap="none" lIns="0" tIns="0" rIns="0" bIns="0" rtlCol="0" anchor="t"/>
          <a:lstStyle/>
          <a:p>
            <a:pPr marL="0" indent="0" algn="ctr">
              <a:lnSpc>
                <a:spcPts val="2600"/>
              </a:lnSpc>
              <a:buNone/>
            </a:pPr>
            <a:r>
              <a:rPr lang="en-US" sz="2050" b="1" dirty="0">
                <a:solidFill>
                  <a:srgbClr val="2A2742"/>
                </a:solidFill>
                <a:latin typeface="Outfit Extra Bold" pitchFamily="34" charset="0"/>
                <a:ea typeface="Outfit Extra Bold" pitchFamily="34" charset="-122"/>
                <a:cs typeface="Outfit Extra Bold" pitchFamily="34" charset="-120"/>
              </a:rPr>
              <a:t>Engineering</a:t>
            </a:r>
            <a:endParaRPr lang="en-US" sz="2050" dirty="0"/>
          </a:p>
        </p:txBody>
      </p:sp>
      <p:sp>
        <p:nvSpPr>
          <p:cNvPr id="9" name="Text 6"/>
          <p:cNvSpPr/>
          <p:nvPr/>
        </p:nvSpPr>
        <p:spPr>
          <a:xfrm>
            <a:off x="10217944" y="3939183"/>
            <a:ext cx="3667601" cy="681038"/>
          </a:xfrm>
          <a:prstGeom prst="rect">
            <a:avLst/>
          </a:prstGeom>
          <a:noFill/>
          <a:ln/>
        </p:spPr>
        <p:txBody>
          <a:bodyPr wrap="square" lIns="0" tIns="0" rIns="0" bIns="0" rtlCol="0" anchor="t"/>
          <a:lstStyle/>
          <a:p>
            <a:pPr marL="0" indent="0" algn="ctr">
              <a:lnSpc>
                <a:spcPts val="2650"/>
              </a:lnSpc>
              <a:buNone/>
            </a:pPr>
            <a:r>
              <a:rPr lang="en-US" sz="1650" dirty="0">
                <a:solidFill>
                  <a:srgbClr val="2A2742"/>
                </a:solidFill>
                <a:latin typeface="Arimo" pitchFamily="34" charset="0"/>
                <a:ea typeface="Arimo" pitchFamily="34" charset="-122"/>
                <a:cs typeface="Arimo" pitchFamily="34" charset="-120"/>
              </a:rPr>
              <a:t>Designing structures, optimizing processes, and analyzing materials.</a:t>
            </a:r>
            <a:endParaRPr lang="en-US" sz="1650" dirty="0"/>
          </a:p>
        </p:txBody>
      </p:sp>
      <p:sp>
        <p:nvSpPr>
          <p:cNvPr id="10" name="Text 7"/>
          <p:cNvSpPr/>
          <p:nvPr/>
        </p:nvSpPr>
        <p:spPr>
          <a:xfrm>
            <a:off x="6231255" y="5364956"/>
            <a:ext cx="3667482" cy="702350"/>
          </a:xfrm>
          <a:prstGeom prst="rect">
            <a:avLst/>
          </a:prstGeom>
          <a:noFill/>
          <a:ln/>
        </p:spPr>
        <p:txBody>
          <a:bodyPr wrap="none" lIns="0" tIns="0" rIns="0" bIns="0" rtlCol="0" anchor="t"/>
          <a:lstStyle/>
          <a:p>
            <a:pPr marL="0" indent="0" algn="ctr">
              <a:lnSpc>
                <a:spcPts val="5500"/>
              </a:lnSpc>
              <a:buNone/>
            </a:pPr>
            <a:r>
              <a:rPr lang="en-US" sz="5500" b="1" dirty="0">
                <a:solidFill>
                  <a:srgbClr val="2A2742"/>
                </a:solidFill>
                <a:latin typeface="Outfit Extra Bold" pitchFamily="34" charset="0"/>
                <a:ea typeface="Outfit Extra Bold" pitchFamily="34" charset="-122"/>
                <a:cs typeface="Outfit Extra Bold" pitchFamily="34" charset="-120"/>
              </a:rPr>
              <a:t>3</a:t>
            </a:r>
            <a:endParaRPr lang="en-US" sz="5500" dirty="0"/>
          </a:p>
        </p:txBody>
      </p:sp>
      <p:sp>
        <p:nvSpPr>
          <p:cNvPr id="11" name="Text 8"/>
          <p:cNvSpPr/>
          <p:nvPr/>
        </p:nvSpPr>
        <p:spPr>
          <a:xfrm>
            <a:off x="6734770" y="6333173"/>
            <a:ext cx="2660333" cy="332423"/>
          </a:xfrm>
          <a:prstGeom prst="rect">
            <a:avLst/>
          </a:prstGeom>
          <a:noFill/>
          <a:ln/>
        </p:spPr>
        <p:txBody>
          <a:bodyPr wrap="none" lIns="0" tIns="0" rIns="0" bIns="0" rtlCol="0" anchor="t"/>
          <a:lstStyle/>
          <a:p>
            <a:pPr marL="0" indent="0" algn="ctr">
              <a:lnSpc>
                <a:spcPts val="2600"/>
              </a:lnSpc>
              <a:buNone/>
            </a:pPr>
            <a:r>
              <a:rPr lang="en-US" sz="2050" b="1" dirty="0">
                <a:solidFill>
                  <a:srgbClr val="2A2742"/>
                </a:solidFill>
                <a:latin typeface="Outfit Extra Bold" pitchFamily="34" charset="0"/>
                <a:ea typeface="Outfit Extra Bold" pitchFamily="34" charset="-122"/>
                <a:cs typeface="Outfit Extra Bold" pitchFamily="34" charset="-120"/>
              </a:rPr>
              <a:t>Economics</a:t>
            </a:r>
            <a:endParaRPr lang="en-US" sz="2050" dirty="0"/>
          </a:p>
        </p:txBody>
      </p:sp>
      <p:sp>
        <p:nvSpPr>
          <p:cNvPr id="12" name="Text 9"/>
          <p:cNvSpPr/>
          <p:nvPr/>
        </p:nvSpPr>
        <p:spPr>
          <a:xfrm>
            <a:off x="6231255" y="6793230"/>
            <a:ext cx="3667482" cy="681038"/>
          </a:xfrm>
          <a:prstGeom prst="rect">
            <a:avLst/>
          </a:prstGeom>
          <a:noFill/>
          <a:ln/>
        </p:spPr>
        <p:txBody>
          <a:bodyPr wrap="square" lIns="0" tIns="0" rIns="0" bIns="0" rtlCol="0" anchor="t"/>
          <a:lstStyle/>
          <a:p>
            <a:pPr marL="0" indent="0" algn="ctr">
              <a:lnSpc>
                <a:spcPts val="2650"/>
              </a:lnSpc>
              <a:buNone/>
            </a:pPr>
            <a:r>
              <a:rPr lang="en-US" sz="1650" dirty="0">
                <a:solidFill>
                  <a:srgbClr val="2A2742"/>
                </a:solidFill>
                <a:latin typeface="Arimo" pitchFamily="34" charset="0"/>
                <a:ea typeface="Arimo" pitchFamily="34" charset="-122"/>
                <a:cs typeface="Arimo" pitchFamily="34" charset="-120"/>
              </a:rPr>
              <a:t>Modeling economic growth, demand, and supply.</a:t>
            </a:r>
            <a:endParaRPr lang="en-US" sz="1650" dirty="0"/>
          </a:p>
        </p:txBody>
      </p:sp>
      <p:sp>
        <p:nvSpPr>
          <p:cNvPr id="13" name="Text 10"/>
          <p:cNvSpPr/>
          <p:nvPr/>
        </p:nvSpPr>
        <p:spPr>
          <a:xfrm>
            <a:off x="10217944" y="5364956"/>
            <a:ext cx="3667601" cy="702350"/>
          </a:xfrm>
          <a:prstGeom prst="rect">
            <a:avLst/>
          </a:prstGeom>
          <a:noFill/>
          <a:ln/>
        </p:spPr>
        <p:txBody>
          <a:bodyPr wrap="none" lIns="0" tIns="0" rIns="0" bIns="0" rtlCol="0" anchor="t"/>
          <a:lstStyle/>
          <a:p>
            <a:pPr marL="0" indent="0" algn="ctr">
              <a:lnSpc>
                <a:spcPts val="5500"/>
              </a:lnSpc>
              <a:buNone/>
            </a:pPr>
            <a:r>
              <a:rPr lang="en-US" sz="5500" b="1" dirty="0">
                <a:solidFill>
                  <a:srgbClr val="2A2742"/>
                </a:solidFill>
                <a:latin typeface="Outfit Extra Bold" pitchFamily="34" charset="0"/>
                <a:ea typeface="Outfit Extra Bold" pitchFamily="34" charset="-122"/>
                <a:cs typeface="Outfit Extra Bold" pitchFamily="34" charset="-120"/>
              </a:rPr>
              <a:t>4</a:t>
            </a:r>
            <a:endParaRPr lang="en-US" sz="5500" dirty="0"/>
          </a:p>
        </p:txBody>
      </p:sp>
      <p:sp>
        <p:nvSpPr>
          <p:cNvPr id="14" name="Text 11"/>
          <p:cNvSpPr/>
          <p:nvPr/>
        </p:nvSpPr>
        <p:spPr>
          <a:xfrm>
            <a:off x="10721578" y="6333173"/>
            <a:ext cx="2660333" cy="332423"/>
          </a:xfrm>
          <a:prstGeom prst="rect">
            <a:avLst/>
          </a:prstGeom>
          <a:noFill/>
          <a:ln/>
        </p:spPr>
        <p:txBody>
          <a:bodyPr wrap="none" lIns="0" tIns="0" rIns="0" bIns="0" rtlCol="0" anchor="t"/>
          <a:lstStyle/>
          <a:p>
            <a:pPr marL="0" indent="0" algn="ctr">
              <a:lnSpc>
                <a:spcPts val="2600"/>
              </a:lnSpc>
              <a:buNone/>
            </a:pPr>
            <a:r>
              <a:rPr lang="en-US" sz="2050" b="1" dirty="0">
                <a:solidFill>
                  <a:srgbClr val="2A2742"/>
                </a:solidFill>
                <a:latin typeface="Outfit Extra Bold" pitchFamily="34" charset="0"/>
                <a:ea typeface="Outfit Extra Bold" pitchFamily="34" charset="-122"/>
                <a:cs typeface="Outfit Extra Bold" pitchFamily="34" charset="-120"/>
              </a:rPr>
              <a:t>Computer Science</a:t>
            </a:r>
            <a:endParaRPr lang="en-US" sz="2050" dirty="0"/>
          </a:p>
        </p:txBody>
      </p:sp>
      <p:sp>
        <p:nvSpPr>
          <p:cNvPr id="15" name="Text 12"/>
          <p:cNvSpPr/>
          <p:nvPr/>
        </p:nvSpPr>
        <p:spPr>
          <a:xfrm>
            <a:off x="10217944" y="6793230"/>
            <a:ext cx="3667601" cy="681038"/>
          </a:xfrm>
          <a:prstGeom prst="rect">
            <a:avLst/>
          </a:prstGeom>
          <a:noFill/>
          <a:ln/>
        </p:spPr>
        <p:txBody>
          <a:bodyPr wrap="square" lIns="0" tIns="0" rIns="0" bIns="0" rtlCol="0" anchor="t"/>
          <a:lstStyle/>
          <a:p>
            <a:pPr marL="0" indent="0" algn="ctr">
              <a:lnSpc>
                <a:spcPts val="2650"/>
              </a:lnSpc>
              <a:buNone/>
            </a:pPr>
            <a:r>
              <a:rPr lang="en-US" sz="1650" dirty="0">
                <a:solidFill>
                  <a:srgbClr val="2A2742"/>
                </a:solidFill>
                <a:latin typeface="Arimo" pitchFamily="34" charset="0"/>
                <a:ea typeface="Arimo" pitchFamily="34" charset="-122"/>
                <a:cs typeface="Arimo" pitchFamily="34" charset="-120"/>
              </a:rPr>
              <a:t>Developing algorithms, simulating systems, and creating visual effects.</a:t>
            </a:r>
            <a:endParaRPr lang="en-US" sz="1650" dirty="0"/>
          </a:p>
        </p:txBody>
      </p:sp>
      <p:pic>
        <p:nvPicPr>
          <p:cNvPr id="17" name="Picture 16">
            <a:extLst>
              <a:ext uri="{FF2B5EF4-FFF2-40B4-BE49-F238E27FC236}">
                <a16:creationId xmlns:a16="http://schemas.microsoft.com/office/drawing/2014/main" id="{964E7CC2-4FC8-468B-9B5B-5D0BFFD2BAAA}"/>
              </a:ext>
            </a:extLst>
          </p:cNvPr>
          <p:cNvPicPr>
            <a:picLocks noChangeAspect="1"/>
          </p:cNvPicPr>
          <p:nvPr/>
        </p:nvPicPr>
        <p:blipFill>
          <a:blip r:embed="rId4"/>
          <a:stretch>
            <a:fillRect/>
          </a:stretch>
        </p:blipFill>
        <p:spPr>
          <a:xfrm>
            <a:off x="12420292" y="7742928"/>
            <a:ext cx="2210108" cy="457264"/>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664</Words>
  <Application>Microsoft Office PowerPoint</Application>
  <PresentationFormat>Custom</PresentationFormat>
  <Paragraphs>81</Paragraphs>
  <Slides>9</Slides>
  <Notes>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Outfit Extra Bold</vt:lpstr>
      <vt:lpstr>Arimo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fire4money@gmail.com</cp:lastModifiedBy>
  <cp:revision>2</cp:revision>
  <dcterms:created xsi:type="dcterms:W3CDTF">2024-11-15T15:03:52Z</dcterms:created>
  <dcterms:modified xsi:type="dcterms:W3CDTF">2024-11-15T17:35:50Z</dcterms:modified>
</cp:coreProperties>
</file>