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9.png" ContentType="image/png"/>
  <Override PartName="/ppt/media/image13.png" ContentType="image/png"/>
  <Override PartName="/ppt/media/image12.jpeg" ContentType="image/jpeg"/>
  <Override PartName="/ppt/media/image11.jpeg" ContentType="image/jpeg"/>
  <Override PartName="/ppt/media/image8.png" ContentType="image/png"/>
  <Override PartName="/ppt/media/image7.png" ContentType="image/png"/>
  <Override PartName="/ppt/media/image1.jpeg" ContentType="image/jpeg"/>
  <Override PartName="/ppt/media/image6.png" ContentType="image/png"/>
  <Override PartName="/ppt/media/image5.jpeg" ContentType="image/jpeg"/>
  <Override PartName="/ppt/media/image4.png" ContentType="image/png"/>
  <Override PartName="/ppt/media/image27.png" ContentType="image/png"/>
  <Override PartName="/ppt/media/image3.png" ContentType="image/png"/>
  <Override PartName="/ppt/media/image26.png" ContentType="image/png"/>
  <Override PartName="/ppt/media/image23.png" ContentType="image/png"/>
  <Override PartName="/ppt/media/image10.png" ContentType="image/png"/>
  <Override PartName="/ppt/media/image22.png" ContentType="image/png"/>
  <Override PartName="/ppt/media/image21.jpeg" ContentType="image/jpeg"/>
  <Override PartName="/ppt/media/image16.jpeg" ContentType="image/jpeg"/>
  <Override PartName="/ppt/media/image20.jpeg" ContentType="image/jpeg"/>
  <Override PartName="/ppt/media/image18.png" ContentType="image/png"/>
  <Override PartName="/ppt/media/image19.png" ContentType="image/png"/>
  <Override PartName="/ppt/media/image17.png" ContentType="image/png"/>
  <Override PartName="/ppt/media/image24.jpeg" ContentType="image/jpeg"/>
  <Override PartName="/ppt/media/image15.png" ContentType="image/png"/>
  <Override PartName="/ppt/media/image14.png" ContentType="image/png"/>
  <Override PartName="/ppt/media/image2.png" ContentType="image/png"/>
  <Override PartName="/ppt/media/image2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642008-9DA1-4B4E-AF11-B9AF3A0C54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7706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329760" y="4708440"/>
            <a:ext cx="7706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7D627A-852C-4BAD-88E4-B1C5FDFA9CC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32976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860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2DB17D-EA1F-4094-98B1-7B7CB73C890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35440" y="33170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40760" y="33170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329760" y="47084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35440" y="47084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40760" y="47084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EBEC79-5EDB-42AB-8A84-5C8823A186F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0E2D7B1-9555-48D8-BFB1-9CB148CDE5D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329760" y="3317040"/>
            <a:ext cx="7706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1945E5A-9B29-42A8-838F-D8ECE1558F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7706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44B550B-2027-4E4A-9B91-525F84058A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DC25646-C0C4-48C9-A294-6BE111C067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BEB9BB-0F26-44E2-8F20-2829ABE164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2446200" y="2397240"/>
            <a:ext cx="13407840" cy="503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1138738-4132-4CD3-B384-AC18456C9A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32976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A95E8F5-2B0A-485F-A478-423E7FE67AD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329760" y="3317040"/>
            <a:ext cx="7706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AC3E76-DDD2-427D-96BD-CBFDF2D6FF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860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8674DB7-37EA-48A8-8480-329CF789C89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329760" y="4708440"/>
            <a:ext cx="7706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2FE957B-B48E-41CB-A019-F6C0081B03E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7706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329760" y="4708440"/>
            <a:ext cx="7706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0DA0DA-F4D6-4998-AEDA-1FD1B3A916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32976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860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21D1DAD-DD2D-4E09-ADDD-4FFA6AB3E86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35440" y="33170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40760" y="33170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329760" y="47084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35440" y="47084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40760" y="4708440"/>
            <a:ext cx="2481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2924628-751B-45C2-9C99-ECB1629332E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7706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4F0BF0-A165-4EF1-919B-60C18C7B68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3C912B-CE8B-49A9-B6A7-B4AF9616976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5BC0BE-F9B8-4EC0-ABBC-04E5572B5DF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2446200" y="2397240"/>
            <a:ext cx="13407840" cy="503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48A7F8-4AD2-4F15-AAF9-81FC13928E0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32976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E8A169-D539-4A97-B50F-E5CD2FCBE6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8600" y="47084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928165-F604-425D-8FC7-92BF01C0A0D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8600" y="3317040"/>
            <a:ext cx="37605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329760" y="4708440"/>
            <a:ext cx="7706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CD8A4D-B85A-43CA-835A-FC849A9A156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DAF4C7C-61D7-43BB-BD79-6B34E89E9F0E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108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6950" spc="-1" strike="noStrike">
                <a:latin typeface="Calibri"/>
              </a:rPr>
              <a:t>Click to edit the title text format</a:t>
            </a:r>
            <a:endParaRPr b="0" lang="en-IN" sz="69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329760" y="3317040"/>
            <a:ext cx="7706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F28C48C-BFEA-4F2F-95B9-A0243BA61FE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jpeg"/><Relationship Id="rId7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image" Target="../media/image20.jpe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4.jpeg"/><Relationship Id="rId2" Type="http://schemas.openxmlformats.org/officeDocument/2006/relationships/image" Target="../media/image25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913600" y="1253160"/>
            <a:ext cx="8319240" cy="1372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24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52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1000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Mystery:</a:t>
            </a:r>
            <a:r>
              <a:rPr b="1" lang="en-IN" sz="10000" spc="-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10000" spc="219" strike="noStrike">
                <a:solidFill>
                  <a:srgbClr val="ffffff"/>
                </a:solidFill>
                <a:latin typeface="Cambria"/>
              </a:rPr>
              <a:t>Magic</a:t>
            </a:r>
            <a:r>
              <a:rPr b="1" lang="en-IN" sz="10000" spc="1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94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10000" spc="1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82" strike="noStrike">
                <a:solidFill>
                  <a:srgbClr val="ffffff"/>
                </a:solidFill>
                <a:latin typeface="Cambria"/>
              </a:rPr>
              <a:t>Onto </a:t>
            </a:r>
            <a:r>
              <a:rPr b="1" lang="en-IN" sz="10000" spc="83" strike="noStrike">
                <a:solidFill>
                  <a:srgbClr val="ffffff"/>
                </a:solidFill>
                <a:latin typeface="Cambria"/>
              </a:rPr>
              <a:t>Functions</a:t>
            </a:r>
            <a:r>
              <a:rPr b="1" lang="en-IN" sz="10000" spc="13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8" strike="noStrike">
                <a:solidFill>
                  <a:srgbClr val="ffffff"/>
                </a:solidFill>
                <a:latin typeface="Cambria"/>
              </a:rPr>
              <a:t>in </a:t>
            </a: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Mathematics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1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42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3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4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46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07700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1" lang="en-IN" sz="330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1" lang="en-IN" sz="3300" spc="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52" strike="noStrike">
                <a:solidFill>
                  <a:srgbClr val="ffffff"/>
                </a:solidFill>
                <a:latin typeface="Cambria"/>
              </a:rPr>
              <a:t>Onto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87" name="object 4" descr=""/>
          <p:cNvPicPr/>
          <p:nvPr/>
        </p:nvPicPr>
        <p:blipFill>
          <a:blip r:embed="rId1"/>
          <a:stretch/>
        </p:blipFill>
        <p:spPr>
          <a:xfrm>
            <a:off x="11089440" y="3595320"/>
            <a:ext cx="2283480" cy="24912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2"/>
          <a:stretch/>
        </p:blipFill>
        <p:spPr>
          <a:xfrm>
            <a:off x="13491000" y="4740120"/>
            <a:ext cx="1566360" cy="247320"/>
          </a:xfrm>
          <a:prstGeom prst="rect">
            <a:avLst/>
          </a:prstGeom>
          <a:ln w="0">
            <a:noFill/>
          </a:ln>
        </p:spPr>
      </p:pic>
      <p:pic>
        <p:nvPicPr>
          <p:cNvPr id="89" name="object 6" descr=""/>
          <p:cNvPicPr/>
          <p:nvPr/>
        </p:nvPicPr>
        <p:blipFill>
          <a:blip r:embed="rId3"/>
          <a:stretch/>
        </p:blipFill>
        <p:spPr>
          <a:xfrm>
            <a:off x="11701800" y="5501880"/>
            <a:ext cx="1195200" cy="247320"/>
          </a:xfrm>
          <a:prstGeom prst="rect">
            <a:avLst/>
          </a:prstGeom>
          <a:ln w="0">
            <a:noFill/>
          </a:ln>
        </p:spPr>
      </p:pic>
      <p:sp>
        <p:nvSpPr>
          <p:cNvPr id="90" name="object 7"/>
          <p:cNvSpPr/>
          <p:nvPr/>
        </p:nvSpPr>
        <p:spPr>
          <a:xfrm>
            <a:off x="11062080" y="3135240"/>
            <a:ext cx="5555880" cy="343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presentation,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will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explore</a:t>
            </a:r>
            <a:endParaRPr b="0" lang="en-IN" sz="2450" spc="-1" strike="noStrike">
              <a:latin typeface="Arial"/>
            </a:endParaRPr>
          </a:p>
          <a:p>
            <a:pPr marL="12600" indent="229500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fascinating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concept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mathematics.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An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onto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function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one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where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every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element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is </a:t>
            </a:r>
            <a:r>
              <a:rPr b="0" lang="en-IN" sz="2450" spc="109" strike="noStrike">
                <a:solidFill>
                  <a:srgbClr val="ffffff"/>
                </a:solidFill>
                <a:latin typeface="Verdana"/>
              </a:rPr>
              <a:t>mapped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at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least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one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element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Let's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unlock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mystery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behind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magical</a:t>
            </a:r>
            <a:endParaRPr b="0" lang="en-IN" sz="2450" spc="-1" strike="noStrike">
              <a:latin typeface="Arial"/>
            </a:endParaRPr>
          </a:p>
          <a:p>
            <a:pPr marL="12600" indent="229500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concept!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1" name="object 8" descr=""/>
          <p:cNvPicPr/>
          <p:nvPr/>
        </p:nvPicPr>
        <p:blipFill>
          <a:blip r:embed="rId4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1062440" y="2026800"/>
            <a:ext cx="565308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1" lang="en-IN" sz="3600" spc="-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is</a:t>
            </a:r>
            <a:r>
              <a:rPr b="1" lang="en-IN" sz="3600" spc="2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an</a:t>
            </a:r>
            <a:r>
              <a:rPr b="1" lang="en-IN" sz="3600" spc="2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77" strike="noStrike">
                <a:solidFill>
                  <a:srgbClr val="ffffff"/>
                </a:solidFill>
                <a:latin typeface="Cambria"/>
              </a:rPr>
              <a:t>Onto</a:t>
            </a:r>
            <a:r>
              <a:rPr b="1" lang="en-IN" sz="3600" spc="2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32" strike="noStrike">
                <a:solidFill>
                  <a:srgbClr val="ffffff"/>
                </a:solidFill>
                <a:latin typeface="Cambria"/>
              </a:rPr>
              <a:t>Function?</a:t>
            </a:r>
            <a:endParaRPr b="0" lang="en-IN" sz="3600" spc="-1" strike="noStrike">
              <a:latin typeface="Calibri"/>
            </a:endParaRPr>
          </a:p>
        </p:txBody>
      </p:sp>
      <p:pic>
        <p:nvPicPr>
          <p:cNvPr id="94" name="object 4" descr=""/>
          <p:cNvPicPr/>
          <p:nvPr/>
        </p:nvPicPr>
        <p:blipFill>
          <a:blip r:embed="rId1"/>
          <a:stretch/>
        </p:blipFill>
        <p:spPr>
          <a:xfrm>
            <a:off x="11609640" y="3214440"/>
            <a:ext cx="2110680" cy="249120"/>
          </a:xfrm>
          <a:prstGeom prst="rect">
            <a:avLst/>
          </a:prstGeom>
          <a:ln w="0">
            <a:noFill/>
          </a:ln>
        </p:spPr>
      </p:pic>
      <p:pic>
        <p:nvPicPr>
          <p:cNvPr id="95" name="object 5" descr=""/>
          <p:cNvPicPr/>
          <p:nvPr/>
        </p:nvPicPr>
        <p:blipFill>
          <a:blip r:embed="rId2"/>
          <a:stretch/>
        </p:blipFill>
        <p:spPr>
          <a:xfrm>
            <a:off x="14297760" y="3215880"/>
            <a:ext cx="1505880" cy="308520"/>
          </a:xfrm>
          <a:prstGeom prst="rect">
            <a:avLst/>
          </a:prstGeom>
          <a:ln w="0">
            <a:noFill/>
          </a:ln>
        </p:spPr>
      </p:pic>
      <p:pic>
        <p:nvPicPr>
          <p:cNvPr id="96" name="object 6" descr=""/>
          <p:cNvPicPr/>
          <p:nvPr/>
        </p:nvPicPr>
        <p:blipFill>
          <a:blip r:embed="rId3"/>
          <a:stretch/>
        </p:blipFill>
        <p:spPr>
          <a:xfrm>
            <a:off x="11080440" y="3595320"/>
            <a:ext cx="1308960" cy="249120"/>
          </a:xfrm>
          <a:prstGeom prst="rect">
            <a:avLst/>
          </a:prstGeom>
          <a:ln w="0">
            <a:noFill/>
          </a:ln>
        </p:spPr>
      </p:pic>
      <p:pic>
        <p:nvPicPr>
          <p:cNvPr id="97" name="object 7" descr=""/>
          <p:cNvPicPr/>
          <p:nvPr/>
        </p:nvPicPr>
        <p:blipFill>
          <a:blip r:embed="rId4"/>
          <a:stretch/>
        </p:blipFill>
        <p:spPr>
          <a:xfrm>
            <a:off x="11089440" y="4740120"/>
            <a:ext cx="1566360" cy="247320"/>
          </a:xfrm>
          <a:prstGeom prst="rect">
            <a:avLst/>
          </a:prstGeom>
          <a:ln w="0">
            <a:noFill/>
          </a:ln>
        </p:spPr>
      </p:pic>
      <p:sp>
        <p:nvSpPr>
          <p:cNvPr id="98" name="object 8"/>
          <p:cNvSpPr/>
          <p:nvPr/>
        </p:nvSpPr>
        <p:spPr>
          <a:xfrm>
            <a:off x="11062080" y="3135240"/>
            <a:ext cx="4633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An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9" name="object 9"/>
          <p:cNvSpPr/>
          <p:nvPr/>
        </p:nvSpPr>
        <p:spPr>
          <a:xfrm>
            <a:off x="12393000" y="3135240"/>
            <a:ext cx="30679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91440"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or</a:t>
            </a:r>
            <a:endParaRPr b="0" lang="en-IN" sz="2450" spc="-1" strike="noStrike">
              <a:latin typeface="Arial"/>
            </a:endParaRPr>
          </a:p>
          <a:p>
            <a:pPr marL="91440" algn="ctr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ensures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every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0" name="object 10" descr=""/>
          <p:cNvPicPr/>
          <p:nvPr/>
        </p:nvPicPr>
        <p:blipFill>
          <a:blip r:embed="rId5"/>
          <a:stretch/>
        </p:blipFill>
        <p:spPr>
          <a:xfrm>
            <a:off x="11089440" y="5501880"/>
            <a:ext cx="1195200" cy="247320"/>
          </a:xfrm>
          <a:prstGeom prst="rect">
            <a:avLst/>
          </a:prstGeom>
          <a:ln w="0">
            <a:noFill/>
          </a:ln>
        </p:spPr>
      </p:pic>
      <p:sp>
        <p:nvSpPr>
          <p:cNvPr id="101" name="object 11"/>
          <p:cNvSpPr/>
          <p:nvPr/>
        </p:nvSpPr>
        <p:spPr>
          <a:xfrm>
            <a:off x="11062080" y="3897360"/>
            <a:ext cx="5463720" cy="34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possible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output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achieved.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This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means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every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element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5969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there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exists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at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least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one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corresponding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element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2261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this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concept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opens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128" strike="noStrike">
                <a:solidFill>
                  <a:srgbClr val="ffffff"/>
                </a:solidFill>
                <a:latin typeface="Verdana"/>
              </a:rPr>
              <a:t>up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new</a:t>
            </a:r>
            <a:endParaRPr b="0" lang="en-IN" sz="2450" spc="-1" strike="noStrike">
              <a:latin typeface="Arial"/>
            </a:endParaRPr>
          </a:p>
          <a:p>
            <a:pPr marL="12600" indent="1226160">
              <a:lnSpc>
                <a:spcPct val="102000"/>
              </a:lnSpc>
              <a:spcBef>
                <a:spcPts val="79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perspectives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mathematical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functions.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2" name="object 12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04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5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4042800" cy="1886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Visualizing</a:t>
            </a:r>
            <a:r>
              <a:rPr b="1" lang="en-IN" sz="4100" spc="18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63" strike="noStrike">
                <a:solidFill>
                  <a:srgbClr val="000000"/>
                </a:solidFill>
                <a:latin typeface="Cambria"/>
              </a:rPr>
              <a:t>Onto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Functions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07" name="object 6" descr=""/>
          <p:cNvPicPr/>
          <p:nvPr/>
        </p:nvPicPr>
        <p:blipFill>
          <a:blip r:embed="rId2"/>
          <a:stretch/>
        </p:blipFill>
        <p:spPr>
          <a:xfrm>
            <a:off x="4524840" y="4193280"/>
            <a:ext cx="1380960" cy="30708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7" descr=""/>
          <p:cNvPicPr/>
          <p:nvPr/>
        </p:nvPicPr>
        <p:blipFill>
          <a:blip r:embed="rId3"/>
          <a:stretch/>
        </p:blipFill>
        <p:spPr>
          <a:xfrm>
            <a:off x="3143520" y="3317040"/>
            <a:ext cx="1407960" cy="30852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8" descr=""/>
          <p:cNvPicPr/>
          <p:nvPr/>
        </p:nvPicPr>
        <p:blipFill>
          <a:blip r:embed="rId4"/>
          <a:stretch/>
        </p:blipFill>
        <p:spPr>
          <a:xfrm>
            <a:off x="2452320" y="3786840"/>
            <a:ext cx="1631520" cy="275040"/>
          </a:xfrm>
          <a:prstGeom prst="rect">
            <a:avLst/>
          </a:prstGeom>
          <a:ln w="0">
            <a:noFill/>
          </a:ln>
        </p:spPr>
      </p:pic>
      <p:sp>
        <p:nvSpPr>
          <p:cNvPr id="110" name="object 9"/>
          <p:cNvSpPr/>
          <p:nvPr/>
        </p:nvSpPr>
        <p:spPr>
          <a:xfrm>
            <a:off x="1433160" y="3175200"/>
            <a:ext cx="160920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</a:pPr>
            <a:r>
              <a:rPr b="0" lang="en-IN" sz="2450" spc="-1" strike="noStrike">
                <a:latin typeface="Verdana"/>
              </a:rPr>
              <a:t>Imagine</a:t>
            </a:r>
            <a:r>
              <a:rPr b="0" lang="en-IN" sz="2450" spc="-12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a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1" name="object 10"/>
          <p:cNvSpPr/>
          <p:nvPr/>
        </p:nvSpPr>
        <p:spPr>
          <a:xfrm>
            <a:off x="4148640" y="3175200"/>
            <a:ext cx="334980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49068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every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point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touched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least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2" name="object 11"/>
          <p:cNvSpPr/>
          <p:nvPr/>
        </p:nvSpPr>
        <p:spPr>
          <a:xfrm>
            <a:off x="1433160" y="4042080"/>
            <a:ext cx="5531040" cy="221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9080" bIns="0" anchor="t">
            <a:spAutoFit/>
          </a:bodyPr>
          <a:p>
            <a:pPr marL="12600">
              <a:lnSpc>
                <a:spcPct val="118000"/>
              </a:lnSpc>
              <a:spcBef>
                <a:spcPts val="150"/>
              </a:spcBef>
              <a:buNone/>
              <a:tabLst>
                <a:tab algn="l" pos="4467240"/>
              </a:tabLst>
            </a:pP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point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from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-1" strike="noStrike">
                <a:latin typeface="Verdana"/>
              </a:rPr>
              <a:t>visualization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grasping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essence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onto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It's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like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 </a:t>
            </a:r>
            <a:r>
              <a:rPr b="0" lang="en-IN" sz="2450" spc="69" strike="noStrike">
                <a:latin typeface="Verdana"/>
              </a:rPr>
              <a:t>dance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every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partner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ﬁnds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 </a:t>
            </a:r>
            <a:r>
              <a:rPr b="0" lang="en-IN" sz="2450" spc="-12" strike="noStrike">
                <a:latin typeface="Verdana"/>
              </a:rPr>
              <a:t>match!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78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1852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700" spc="97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1" lang="en-IN" sz="5700" spc="-111" strike="noStrike">
                <a:solidFill>
                  <a:srgbClr val="ffffff"/>
                </a:solidFill>
                <a:latin typeface="Cambria"/>
              </a:rPr>
              <a:t>World</a:t>
            </a:r>
            <a:r>
              <a:rPr b="1" lang="en-IN" sz="5700" spc="-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12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5700" spc="-1" strike="noStrike">
              <a:latin typeface="Calibri"/>
            </a:endParaRPr>
          </a:p>
        </p:txBody>
      </p:sp>
      <p:pic>
        <p:nvPicPr>
          <p:cNvPr id="115" name="object 4" descr=""/>
          <p:cNvPicPr/>
          <p:nvPr/>
        </p:nvPicPr>
        <p:blipFill>
          <a:blip r:embed="rId2"/>
          <a:stretch/>
        </p:blipFill>
        <p:spPr>
          <a:xfrm>
            <a:off x="9460440" y="3897000"/>
            <a:ext cx="3555720" cy="307080"/>
          </a:xfrm>
          <a:prstGeom prst="rect">
            <a:avLst/>
          </a:prstGeom>
          <a:ln w="0">
            <a:noFill/>
          </a:ln>
        </p:spPr>
      </p:pic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7706160" cy="5959800"/>
          </a:xfrm>
          <a:prstGeom prst="rect">
            <a:avLst/>
          </a:prstGeom>
          <a:noFill/>
          <a:ln w="0">
            <a:noFill/>
          </a:ln>
        </p:spPr>
        <p:txBody>
          <a:bodyPr lIns="0" rIns="0" tIns="76680" bIns="0" anchor="t">
            <a:no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Onto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functions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are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not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just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theoretical;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they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have</a:t>
            </a:r>
            <a:endParaRPr b="0" lang="en-IN" sz="2450" spc="-1" strike="noStrike">
              <a:latin typeface="Calibri"/>
            </a:endParaRPr>
          </a:p>
          <a:p>
            <a:pPr marL="407520" indent="327600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30" strike="noStrike">
                <a:solidFill>
                  <a:srgbClr val="000000"/>
                </a:solidFill>
                <a:latin typeface="Verdana"/>
              </a:rPr>
              <a:t>!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From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computer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science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economics,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000000"/>
                </a:solidFill>
                <a:latin typeface="Verdana"/>
              </a:rPr>
              <a:t>how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000000"/>
                </a:solidFill>
                <a:latin typeface="Verdana"/>
              </a:rPr>
              <a:t>model</a:t>
            </a:r>
            <a:endParaRPr b="0" lang="en-IN" sz="2450" spc="-1" strike="noStrike">
              <a:latin typeface="Calibri"/>
            </a:endParaRPr>
          </a:p>
          <a:p>
            <a:pPr marL="440640" indent="327600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relationships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ensures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000000"/>
                </a:solidFill>
                <a:latin typeface="Verdana"/>
              </a:rPr>
              <a:t>every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000000"/>
                </a:solidFill>
                <a:latin typeface="Verdana"/>
              </a:rPr>
              <a:t>outcome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is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accounted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for.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crucial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for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effective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decision-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making.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3799800" y="1419840"/>
            <a:ext cx="387900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Identifying</a:t>
            </a:r>
            <a:r>
              <a:rPr b="1" lang="en-IN" sz="3950" spc="20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63" strike="noStrike">
                <a:solidFill>
                  <a:srgbClr val="000000"/>
                </a:solidFill>
                <a:latin typeface="Cambria"/>
              </a:rPr>
              <a:t>Onto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Functions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18" name="object 3" descr=""/>
          <p:cNvPicPr/>
          <p:nvPr/>
        </p:nvPicPr>
        <p:blipFill>
          <a:blip r:embed="rId1"/>
          <a:stretch/>
        </p:blipFill>
        <p:spPr>
          <a:xfrm>
            <a:off x="2320920" y="3826440"/>
            <a:ext cx="1566360" cy="24732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4" descr=""/>
          <p:cNvPicPr/>
          <p:nvPr/>
        </p:nvPicPr>
        <p:blipFill>
          <a:blip r:embed="rId2"/>
          <a:stretch/>
        </p:blipFill>
        <p:spPr>
          <a:xfrm>
            <a:off x="4259520" y="4272480"/>
            <a:ext cx="2717280" cy="308520"/>
          </a:xfrm>
          <a:prstGeom prst="rect">
            <a:avLst/>
          </a:prstGeom>
          <a:ln w="0">
            <a:noFill/>
          </a:ln>
        </p:spPr>
      </p:pic>
      <p:sp>
        <p:nvSpPr>
          <p:cNvPr id="120" name="object 5"/>
          <p:cNvSpPr/>
          <p:nvPr/>
        </p:nvSpPr>
        <p:spPr>
          <a:xfrm>
            <a:off x="1787400" y="2808360"/>
            <a:ext cx="5891040" cy="344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679320" indent="-59364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00" strike="noStrike">
                <a:latin typeface="Verdana"/>
              </a:rPr>
              <a:t>To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determine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function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onto,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check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every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element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covered.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involves</a:t>
            </a:r>
            <a:endParaRPr b="0" lang="en-IN" sz="2450" spc="-1" strike="noStrike">
              <a:latin typeface="Arial"/>
            </a:endParaRPr>
          </a:p>
          <a:p>
            <a:pPr marL="679320" indent="-59364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5002560"/>
              </a:tabLst>
            </a:pPr>
            <a:r>
              <a:rPr b="0" lang="en-IN" sz="2450" spc="-1" strike="noStrike">
                <a:latin typeface="Verdana"/>
              </a:rPr>
              <a:t>analyzing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677520" indent="-665640" algn="r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ensuring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matches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every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element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target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set.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some </a:t>
            </a:r>
            <a:r>
              <a:rPr b="0" lang="en-IN" sz="2450" spc="72" strike="noStrike">
                <a:latin typeface="Verdana"/>
              </a:rPr>
              <a:t>methods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identify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them!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1" name="object 6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0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6676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400" spc="117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1" lang="en-IN" sz="5400" spc="8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400" spc="-12" strike="noStrike">
                <a:solidFill>
                  <a:srgbClr val="ffffff"/>
                </a:solidFill>
                <a:latin typeface="Cambria"/>
              </a:rPr>
              <a:t>Misconceptions</a:t>
            </a:r>
            <a:endParaRPr b="0" lang="en-IN" sz="5400" spc="-1" strike="noStrike">
              <a:latin typeface="Calibri"/>
            </a:endParaRPr>
          </a:p>
        </p:txBody>
      </p:sp>
      <p:pic>
        <p:nvPicPr>
          <p:cNvPr id="124" name="object 4" descr=""/>
          <p:cNvPicPr/>
          <p:nvPr/>
        </p:nvPicPr>
        <p:blipFill>
          <a:blip r:embed="rId2"/>
          <a:stretch/>
        </p:blipFill>
        <p:spPr>
          <a:xfrm>
            <a:off x="9341280" y="3895200"/>
            <a:ext cx="1481760" cy="249120"/>
          </a:xfrm>
          <a:prstGeom prst="rect">
            <a:avLst/>
          </a:prstGeom>
          <a:ln w="0">
            <a:noFill/>
          </a:ln>
        </p:spPr>
      </p:pic>
      <p:pic>
        <p:nvPicPr>
          <p:cNvPr id="125" name="object 5" descr=""/>
          <p:cNvPicPr/>
          <p:nvPr/>
        </p:nvPicPr>
        <p:blipFill>
          <a:blip r:embed="rId3"/>
          <a:stretch/>
        </p:blipFill>
        <p:spPr>
          <a:xfrm>
            <a:off x="15029640" y="3490200"/>
            <a:ext cx="1755000" cy="215640"/>
          </a:xfrm>
          <a:prstGeom prst="rect">
            <a:avLst/>
          </a:prstGeom>
          <a:ln w="0">
            <a:noFill/>
          </a:ln>
        </p:spPr>
      </p:pic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9329760" y="3317040"/>
            <a:ext cx="7706160" cy="5959800"/>
          </a:xfrm>
          <a:prstGeom prst="rect">
            <a:avLst/>
          </a:prstGeom>
          <a:noFill/>
          <a:ln w="0">
            <a:noFill/>
          </a:ln>
        </p:spPr>
        <p:txBody>
          <a:bodyPr lIns="0" rIns="0" tIns="76680" bIns="0" anchor="t">
            <a:noAutofit/>
          </a:bodyPr>
          <a:p>
            <a:pPr marL="24948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Many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confuse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onto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functions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with</a:t>
            </a:r>
            <a:endParaRPr b="0" lang="en-IN" sz="2450" spc="-1" strike="noStrike">
              <a:latin typeface="Calibri"/>
            </a:endParaRPr>
          </a:p>
          <a:p>
            <a:pPr marL="276120" indent="121356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.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Remember,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an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onto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function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have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multiple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inputs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103" strike="noStrike">
                <a:solidFill>
                  <a:srgbClr val="000000"/>
                </a:solidFill>
                <a:latin typeface="Verdana"/>
              </a:rPr>
              <a:t>mapping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same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output,</a:t>
            </a:r>
            <a:endParaRPr b="0" lang="en-IN" sz="2450" spc="-1" strike="noStrike">
              <a:latin typeface="Calibri"/>
            </a:endParaRPr>
          </a:p>
          <a:p>
            <a:pPr marL="108000" indent="-7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while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one-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to-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one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function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must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111" strike="noStrike">
                <a:solidFill>
                  <a:srgbClr val="000000"/>
                </a:solidFill>
                <a:latin typeface="Verdana"/>
              </a:rPr>
              <a:t>map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each </a:t>
            </a:r>
            <a:r>
              <a:rPr b="0" lang="en-IN" sz="2450" spc="72" strike="noStrike">
                <a:solidFill>
                  <a:srgbClr val="000000"/>
                </a:solidFill>
                <a:latin typeface="Verdana"/>
              </a:rPr>
              <a:t>input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unique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output.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Clarifying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terms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enhances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understanding.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28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9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0553040" y="1494360"/>
            <a:ext cx="62888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100" spc="-32" strike="noStrike">
                <a:solidFill>
                  <a:srgbClr val="000000"/>
                </a:solidFill>
                <a:latin typeface="Cambria"/>
              </a:rPr>
              <a:t>Interactive</a:t>
            </a:r>
            <a:r>
              <a:rPr b="1" lang="en-IN" sz="5100" spc="-1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100" spc="-12" strike="noStrike">
                <a:solidFill>
                  <a:srgbClr val="000000"/>
                </a:solidFill>
                <a:latin typeface="Cambria"/>
              </a:rPr>
              <a:t>Examples</a:t>
            </a:r>
            <a:endParaRPr b="0" lang="en-IN" sz="5100" spc="-1" strike="noStrike">
              <a:latin typeface="Calibri"/>
            </a:endParaRPr>
          </a:p>
        </p:txBody>
      </p:sp>
      <p:pic>
        <p:nvPicPr>
          <p:cNvPr id="131" name="object 6" descr=""/>
          <p:cNvPicPr/>
          <p:nvPr/>
        </p:nvPicPr>
        <p:blipFill>
          <a:blip r:embed="rId2"/>
          <a:stretch/>
        </p:blipFill>
        <p:spPr>
          <a:xfrm>
            <a:off x="13008960" y="2869200"/>
            <a:ext cx="3220560" cy="307080"/>
          </a:xfrm>
          <a:prstGeom prst="rect">
            <a:avLst/>
          </a:prstGeom>
          <a:ln w="0">
            <a:noFill/>
          </a:ln>
        </p:spPr>
      </p:pic>
      <p:sp>
        <p:nvSpPr>
          <p:cNvPr id="132" name="object 7"/>
          <p:cNvSpPr/>
          <p:nvPr/>
        </p:nvSpPr>
        <p:spPr>
          <a:xfrm>
            <a:off x="10553040" y="2788560"/>
            <a:ext cx="6081840" cy="266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94" strike="noStrike">
                <a:latin typeface="Verdana"/>
              </a:rPr>
              <a:t>Engaging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with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solidify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onto </a:t>
            </a:r>
            <a:r>
              <a:rPr b="0" lang="en-IN" sz="2450" spc="-1" strike="noStrike">
                <a:latin typeface="Verdana"/>
              </a:rPr>
              <a:t>functions.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experimenting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with </a:t>
            </a:r>
            <a:r>
              <a:rPr b="0" lang="en-IN" sz="2450" spc="-1" strike="noStrike">
                <a:latin typeface="Verdana"/>
              </a:rPr>
              <a:t>different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sets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mappings,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-41" strike="noStrike">
                <a:latin typeface="Verdana"/>
              </a:rPr>
              <a:t>visually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onto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functions </a:t>
            </a:r>
            <a:r>
              <a:rPr b="0" lang="en-IN" sz="2450" spc="-46" strike="noStrike">
                <a:latin typeface="Verdana"/>
              </a:rPr>
              <a:t>operate.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dive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some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hands-</a:t>
            </a:r>
            <a:r>
              <a:rPr b="0" lang="en-IN" sz="2450" spc="52" strike="noStrike">
                <a:latin typeface="Verdana"/>
              </a:rPr>
              <a:t>on </a:t>
            </a:r>
            <a:r>
              <a:rPr b="0" lang="en-IN" sz="2450" spc="-12" strike="noStrike">
                <a:latin typeface="Verdana"/>
              </a:rPr>
              <a:t>activities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further!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34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5" name="object 4" descr=""/>
            <p:cNvPicPr/>
            <p:nvPr/>
          </p:nvPicPr>
          <p:blipFill>
            <a:blip r:embed="rId1"/>
            <a:stretch/>
          </p:blipFill>
          <p:spPr>
            <a:xfrm>
              <a:off x="8751240" y="4739400"/>
              <a:ext cx="2283480" cy="249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446200" y="2397240"/>
            <a:ext cx="13407840" cy="213264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6950" spc="103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950" spc="-5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9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950" spc="1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950" spc="134" strike="noStrike">
                <a:solidFill>
                  <a:srgbClr val="000000"/>
                </a:solidFill>
                <a:latin typeface="Cambria"/>
              </a:rPr>
              <a:t>Magic</a:t>
            </a:r>
            <a:r>
              <a:rPr b="1" lang="en-IN" sz="6950" spc="10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950" spc="-12" strike="noStrike">
                <a:solidFill>
                  <a:srgbClr val="000000"/>
                </a:solidFill>
                <a:latin typeface="Cambria"/>
              </a:rPr>
              <a:t>Unlocked</a:t>
            </a:r>
            <a:endParaRPr b="0" lang="en-IN" sz="6950" spc="-1" strike="noStrike">
              <a:latin typeface="Calibri"/>
            </a:endParaRPr>
          </a:p>
        </p:txBody>
      </p:sp>
      <p:sp>
        <p:nvSpPr>
          <p:cNvPr id="137" name="object 6"/>
          <p:cNvSpPr/>
          <p:nvPr/>
        </p:nvSpPr>
        <p:spPr>
          <a:xfrm>
            <a:off x="4407120" y="4660200"/>
            <a:ext cx="946368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670608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magic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lies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ability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connect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every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element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codomain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domain.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By </a:t>
            </a:r>
            <a:r>
              <a:rPr b="0" lang="en-IN" sz="2450" spc="-1" strike="noStrike">
                <a:latin typeface="Verdana"/>
              </a:rPr>
              <a:t>grasping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concept,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35" strike="noStrike">
                <a:latin typeface="Verdana"/>
              </a:rPr>
              <a:t>skills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knowledge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Keep </a:t>
            </a:r>
            <a:r>
              <a:rPr b="0" lang="en-IN" sz="2450" spc="-1" strike="noStrike">
                <a:latin typeface="Verdana"/>
              </a:rPr>
              <a:t>exploring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unlocking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more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mysteries!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2024-12-18T06:07:50Z</dcterms:created>
  <dc:creator/>
  <dc:description/>
  <dc:language>en-IN</dc:language>
  <cp:lastModifiedBy/>
  <dcterms:modified xsi:type="dcterms:W3CDTF">2025-01-20T11:33:20Z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