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8097" y="1938642"/>
            <a:ext cx="15424505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5035" y="2368931"/>
            <a:ext cx="16470630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jp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png"/><Relationship Id="rId7" Type="http://schemas.openxmlformats.org/officeDocument/2006/relationships/image" Target="../media/image37.png"/><Relationship Id="rId8" Type="http://schemas.openxmlformats.org/officeDocument/2006/relationships/image" Target="../media/image38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image" Target="../media/image41.png"/><Relationship Id="rId5" Type="http://schemas.openxmlformats.org/officeDocument/2006/relationships/image" Target="../media/image42.png"/><Relationship Id="rId6" Type="http://schemas.openxmlformats.org/officeDocument/2006/relationships/image" Target="../media/image4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Relationship Id="rId3" Type="http://schemas.openxmlformats.org/officeDocument/2006/relationships/image" Target="../media/image45.png"/><Relationship Id="rId4" Type="http://schemas.openxmlformats.org/officeDocument/2006/relationships/image" Target="../media/image4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82292" y="1262615"/>
            <a:ext cx="9582785" cy="719835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700" marR="5080">
              <a:lnSpc>
                <a:spcPct val="100099"/>
              </a:lnSpc>
              <a:spcBef>
                <a:spcPts val="125"/>
              </a:spcBef>
            </a:pPr>
            <a:r>
              <a:rPr dirty="0" sz="9400" b="1">
                <a:solidFill>
                  <a:srgbClr val="FFFFFF"/>
                </a:solidFill>
                <a:latin typeface="Cambria"/>
                <a:cs typeface="Cambria"/>
              </a:rPr>
              <a:t>Unleashing</a:t>
            </a:r>
            <a:r>
              <a:rPr dirty="0" sz="9400" spc="8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400" spc="-25" b="1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9400" spc="-35" b="1">
                <a:solidFill>
                  <a:srgbClr val="FFFFFF"/>
                </a:solidFill>
                <a:latin typeface="Cambria"/>
                <a:cs typeface="Cambria"/>
              </a:rPr>
              <a:t>Power</a:t>
            </a:r>
            <a:r>
              <a:rPr dirty="0" sz="9400" spc="-28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400" spc="90" b="1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dirty="0" sz="9400" spc="-42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400" spc="-525" b="1">
                <a:solidFill>
                  <a:srgbClr val="FFFFFF"/>
                </a:solidFill>
                <a:latin typeface="Cambria"/>
                <a:cs typeface="Cambria"/>
              </a:rPr>
              <a:t>V</a:t>
            </a:r>
            <a:r>
              <a:rPr dirty="0" sz="9400" spc="65" b="1">
                <a:solidFill>
                  <a:srgbClr val="FFFFFF"/>
                </a:solidFill>
                <a:latin typeface="Cambria"/>
                <a:cs typeface="Cambria"/>
              </a:rPr>
              <a:t>e</a:t>
            </a:r>
            <a:r>
              <a:rPr dirty="0" sz="9400" spc="70" b="1">
                <a:solidFill>
                  <a:srgbClr val="FFFFFF"/>
                </a:solidFill>
                <a:latin typeface="Cambria"/>
                <a:cs typeface="Cambria"/>
              </a:rPr>
              <a:t>c</a:t>
            </a:r>
            <a:r>
              <a:rPr dirty="0" sz="9400" spc="30" b="1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dirty="0" sz="9400" spc="65" b="1">
                <a:solidFill>
                  <a:srgbClr val="FFFFFF"/>
                </a:solidFill>
                <a:latin typeface="Cambria"/>
                <a:cs typeface="Cambria"/>
              </a:rPr>
              <a:t>o</a:t>
            </a:r>
            <a:r>
              <a:rPr dirty="0" sz="9400" spc="70" b="1">
                <a:solidFill>
                  <a:srgbClr val="FFFFFF"/>
                </a:solidFill>
                <a:latin typeface="Cambria"/>
                <a:cs typeface="Cambria"/>
              </a:rPr>
              <a:t>rs</a:t>
            </a:r>
            <a:r>
              <a:rPr dirty="0" sz="9400" spc="75" b="1">
                <a:solidFill>
                  <a:srgbClr val="FFFFFF"/>
                </a:solidFill>
                <a:latin typeface="Cambria"/>
                <a:cs typeface="Cambria"/>
              </a:rPr>
              <a:t>:</a:t>
            </a:r>
            <a:r>
              <a:rPr dirty="0" sz="9400" spc="-1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400" b="1">
                <a:solidFill>
                  <a:srgbClr val="FFFFFF"/>
                </a:solidFill>
                <a:latin typeface="Cambria"/>
                <a:cs typeface="Cambria"/>
              </a:rPr>
              <a:t>Navigating</a:t>
            </a:r>
            <a:r>
              <a:rPr dirty="0" sz="9400" spc="-2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400" spc="-25" b="1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9400" spc="-10" b="1">
                <a:solidFill>
                  <a:srgbClr val="FFFFFF"/>
                </a:solidFill>
                <a:latin typeface="Cambria"/>
                <a:cs typeface="Cambria"/>
              </a:rPr>
              <a:t>Algebraic Landscape</a:t>
            </a:r>
            <a:endParaRPr sz="9400">
              <a:latin typeface="Cambria"/>
              <a:cs typeface="Cambri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-45"/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30620" cy="72263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50">
                <a:solidFill>
                  <a:srgbClr val="000000"/>
                </a:solidFill>
              </a:rPr>
              <a:t>Introduction</a:t>
            </a:r>
            <a:r>
              <a:rPr dirty="0" sz="4550" spc="55">
                <a:solidFill>
                  <a:srgbClr val="000000"/>
                </a:solidFill>
              </a:rPr>
              <a:t> </a:t>
            </a:r>
            <a:r>
              <a:rPr dirty="0" sz="4550">
                <a:solidFill>
                  <a:srgbClr val="000000"/>
                </a:solidFill>
              </a:rPr>
              <a:t>to</a:t>
            </a:r>
            <a:r>
              <a:rPr dirty="0" sz="4550" spc="-70">
                <a:solidFill>
                  <a:srgbClr val="000000"/>
                </a:solidFill>
              </a:rPr>
              <a:t> </a:t>
            </a:r>
            <a:r>
              <a:rPr dirty="0" sz="4550" spc="-10">
                <a:solidFill>
                  <a:srgbClr val="000000"/>
                </a:solidFill>
              </a:rPr>
              <a:t>Vectors</a:t>
            </a:r>
            <a:endParaRPr sz="45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63288" y="3263506"/>
            <a:ext cx="1174254" cy="23459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584290" y="2867698"/>
            <a:ext cx="3868686" cy="31041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437402" y="3631310"/>
            <a:ext cx="3125431" cy="3088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983112" y="5155311"/>
            <a:ext cx="4017492" cy="30880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553192" y="2788552"/>
            <a:ext cx="6062345" cy="2688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80">
                <a:latin typeface="Verdana"/>
                <a:cs typeface="Verdana"/>
              </a:rPr>
              <a:t>Welcome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</a:t>
            </a:r>
            <a:endParaRPr sz="2450">
              <a:latin typeface="Verdana"/>
              <a:cs typeface="Verdana"/>
            </a:endParaRPr>
          </a:p>
          <a:p>
            <a:pPr marL="12700" marR="420370" indent="1168400">
              <a:lnSpc>
                <a:spcPct val="102000"/>
              </a:lnSpc>
              <a:tabLst>
                <a:tab pos="5092065" algn="l"/>
              </a:tabLst>
            </a:pPr>
            <a:r>
              <a:rPr dirty="0" sz="2450" spc="-330">
                <a:latin typeface="Verdana"/>
                <a:cs typeface="Verdana"/>
              </a:rPr>
              <a:t>!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this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presentation,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will </a:t>
            </a:r>
            <a:r>
              <a:rPr dirty="0" sz="2450" spc="-10">
                <a:latin typeface="Verdana"/>
                <a:cs typeface="Verdana"/>
              </a:rPr>
              <a:t>explore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  <a:tabLst>
                <a:tab pos="4443730" algn="l"/>
              </a:tabLst>
            </a:pPr>
            <a:r>
              <a:rPr dirty="0" sz="2450" spc="-65">
                <a:latin typeface="Verdana"/>
                <a:cs typeface="Verdana"/>
              </a:rPr>
              <a:t>vectors.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Discover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not </a:t>
            </a:r>
            <a:r>
              <a:rPr dirty="0" sz="2450" spc="-30">
                <a:latin typeface="Verdana"/>
                <a:cs typeface="Verdana"/>
              </a:rPr>
              <a:t>just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arrows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space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but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powerful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tools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understanding </a:t>
            </a:r>
            <a:r>
              <a:rPr dirty="0" sz="2450" spc="-25">
                <a:latin typeface="Verdana"/>
                <a:cs typeface="Verdana"/>
              </a:rPr>
              <a:t>of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>
                <a:solidFill>
                  <a:srgbClr val="000000"/>
                </a:solidFill>
              </a:rPr>
              <a:t>What</a:t>
            </a:r>
            <a:r>
              <a:rPr dirty="0" sz="6000" spc="-240">
                <a:solidFill>
                  <a:srgbClr val="000000"/>
                </a:solidFill>
              </a:rPr>
              <a:t> </a:t>
            </a:r>
            <a:r>
              <a:rPr dirty="0" sz="6000" spc="-105">
                <a:solidFill>
                  <a:srgbClr val="000000"/>
                </a:solidFill>
              </a:rPr>
              <a:t>are</a:t>
            </a:r>
            <a:r>
              <a:rPr dirty="0" sz="6000" spc="-225">
                <a:solidFill>
                  <a:srgbClr val="000000"/>
                </a:solidFill>
              </a:rPr>
              <a:t> </a:t>
            </a:r>
            <a:r>
              <a:rPr dirty="0" sz="6000" spc="-10">
                <a:solidFill>
                  <a:srgbClr val="000000"/>
                </a:solidFill>
              </a:rPr>
              <a:t>Vectors?</a:t>
            </a:r>
            <a:endParaRPr sz="60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43393" y="3330244"/>
            <a:ext cx="1174267" cy="23459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42551" y="3755187"/>
            <a:ext cx="1741411" cy="3088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74791" y="3755187"/>
            <a:ext cx="1379448" cy="24780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5757" y="5517312"/>
            <a:ext cx="1131392" cy="3088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066518" y="4641012"/>
            <a:ext cx="1210462" cy="3088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54043" y="4639411"/>
            <a:ext cx="780846" cy="24940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428834" y="5549011"/>
            <a:ext cx="1556169" cy="277101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433296" y="3175317"/>
            <a:ext cx="6323330" cy="2663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280670" indent="1250315">
              <a:lnSpc>
                <a:spcPct val="117300"/>
              </a:lnSpc>
              <a:spcBef>
                <a:spcPts val="95"/>
              </a:spcBef>
              <a:tabLst>
                <a:tab pos="3533140" algn="l"/>
                <a:tab pos="5636895" algn="l"/>
              </a:tabLst>
            </a:pP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objects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that have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both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represent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physical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quantities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17300"/>
              </a:lnSpc>
              <a:spcBef>
                <a:spcPts val="75"/>
              </a:spcBef>
              <a:tabLst>
                <a:tab pos="1909445" algn="l"/>
                <a:tab pos="3101975" algn="l"/>
                <a:tab pos="3617595" algn="l"/>
                <a:tab pos="5470525" algn="l"/>
              </a:tabLst>
            </a:pPr>
            <a:r>
              <a:rPr dirty="0" sz="2450" spc="-20">
                <a:latin typeface="Verdana"/>
                <a:cs typeface="Verdana"/>
              </a:rPr>
              <a:t>like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25">
                <a:latin typeface="Verdana"/>
                <a:cs typeface="Verdana"/>
              </a:rPr>
              <a:t>or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Understanding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crucial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navigating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complex </a:t>
            </a:r>
            <a:r>
              <a:rPr dirty="0" sz="2450" spc="50">
                <a:latin typeface="Verdana"/>
                <a:cs typeface="Verdana"/>
              </a:rPr>
              <a:t>problems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		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50305" cy="9169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850" spc="-20">
                <a:solidFill>
                  <a:srgbClr val="000000"/>
                </a:solidFill>
              </a:rPr>
              <a:t>Vector</a:t>
            </a:r>
            <a:r>
              <a:rPr dirty="0" sz="5850" spc="-270">
                <a:solidFill>
                  <a:srgbClr val="000000"/>
                </a:solidFill>
              </a:rPr>
              <a:t> </a:t>
            </a:r>
            <a:r>
              <a:rPr dirty="0" sz="5850" spc="-10">
                <a:solidFill>
                  <a:srgbClr val="000000"/>
                </a:solidFill>
              </a:rPr>
              <a:t>Operations</a:t>
            </a:r>
            <a:endParaRPr sz="58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83301" y="3250311"/>
            <a:ext cx="1660791" cy="3072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95627" y="3250311"/>
            <a:ext cx="1284478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572178" y="3631310"/>
            <a:ext cx="1780184" cy="2477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217397" y="3631310"/>
            <a:ext cx="3180207" cy="30726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288723" y="4774311"/>
            <a:ext cx="3347135" cy="308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553192" y="2788552"/>
            <a:ext cx="5946775" cy="2307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116839">
              <a:lnSpc>
                <a:spcPct val="102000"/>
              </a:lnSpc>
              <a:spcBef>
                <a:spcPts val="65"/>
              </a:spcBef>
              <a:tabLst>
                <a:tab pos="2969895" algn="l"/>
                <a:tab pos="5542915" algn="l"/>
              </a:tabLst>
            </a:pPr>
            <a:r>
              <a:rPr dirty="0" sz="2450" spc="-10">
                <a:latin typeface="Verdana"/>
                <a:cs typeface="Verdana"/>
              </a:rPr>
              <a:t>Vectors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be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manipulated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through </a:t>
            </a:r>
            <a:r>
              <a:rPr dirty="0" sz="2450" spc="-10">
                <a:latin typeface="Verdana"/>
                <a:cs typeface="Verdana"/>
              </a:rPr>
              <a:t>various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1814830">
              <a:lnSpc>
                <a:spcPct val="100000"/>
              </a:lnSpc>
              <a:spcBef>
                <a:spcPts val="60"/>
              </a:spcBef>
              <a:tabLst>
                <a:tab pos="5860415" algn="l"/>
              </a:tabLst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  <a:tabLst>
                <a:tab pos="5078730" algn="l"/>
              </a:tabLst>
            </a:pPr>
            <a:r>
              <a:rPr dirty="0" sz="2450" spc="-10">
                <a:latin typeface="Verdana"/>
                <a:cs typeface="Verdana"/>
              </a:rPr>
              <a:t>These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operations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combine and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modify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vectors,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leading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new </a:t>
            </a:r>
            <a:r>
              <a:rPr dirty="0" sz="2450">
                <a:latin typeface="Verdana"/>
                <a:cs typeface="Verdana"/>
              </a:rPr>
              <a:t>insights</a:t>
            </a:r>
            <a:r>
              <a:rPr dirty="0" sz="2450" spc="2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8097" y="1929117"/>
            <a:ext cx="6287770" cy="7340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650">
                <a:solidFill>
                  <a:srgbClr val="000000"/>
                </a:solidFill>
              </a:rPr>
              <a:t>Applications</a:t>
            </a:r>
            <a:r>
              <a:rPr dirty="0" sz="4650" spc="120">
                <a:solidFill>
                  <a:srgbClr val="000000"/>
                </a:solidFill>
              </a:rPr>
              <a:t> </a:t>
            </a:r>
            <a:r>
              <a:rPr dirty="0" sz="4650">
                <a:solidFill>
                  <a:srgbClr val="000000"/>
                </a:solidFill>
              </a:rPr>
              <a:t>of</a:t>
            </a:r>
            <a:r>
              <a:rPr dirty="0" sz="4650" spc="-70">
                <a:solidFill>
                  <a:srgbClr val="000000"/>
                </a:solidFill>
              </a:rPr>
              <a:t> </a:t>
            </a:r>
            <a:r>
              <a:rPr dirty="0" sz="4650" spc="-10">
                <a:solidFill>
                  <a:srgbClr val="000000"/>
                </a:solidFill>
              </a:rPr>
              <a:t>Vectors</a:t>
            </a:r>
            <a:endParaRPr sz="46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00897" y="3755187"/>
            <a:ext cx="1131392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0436" y="4193337"/>
            <a:ext cx="1341412" cy="3088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92665" y="3755187"/>
            <a:ext cx="1897748" cy="3088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65481" y="3786885"/>
            <a:ext cx="1553286" cy="27556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05133" y="5517312"/>
            <a:ext cx="1039050" cy="3088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77162" y="5955462"/>
            <a:ext cx="1233144" cy="30726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433296" y="3175317"/>
            <a:ext cx="6341745" cy="310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310515">
              <a:lnSpc>
                <a:spcPct val="117300"/>
              </a:lnSpc>
              <a:spcBef>
                <a:spcPts val="95"/>
              </a:spcBef>
              <a:tabLst>
                <a:tab pos="1795145" algn="l"/>
                <a:tab pos="3874770" algn="l"/>
              </a:tabLst>
            </a:pPr>
            <a:r>
              <a:rPr dirty="0" sz="2450" spc="-10">
                <a:latin typeface="Verdana"/>
                <a:cs typeface="Verdana"/>
              </a:rPr>
              <a:t>Vectors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have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60">
                <a:latin typeface="Verdana"/>
                <a:cs typeface="Verdana"/>
              </a:rPr>
              <a:t>vast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applications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ﬁelds </a:t>
            </a:r>
            <a:r>
              <a:rPr dirty="0" sz="2450" spc="-20">
                <a:latin typeface="Verdana"/>
                <a:cs typeface="Verdana"/>
              </a:rPr>
              <a:t>like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indent="1352550">
              <a:lnSpc>
                <a:spcPct val="100000"/>
              </a:lnSpc>
              <a:spcBef>
                <a:spcPts val="509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model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75">
                <a:latin typeface="Verdana"/>
                <a:cs typeface="Verdana"/>
              </a:rPr>
              <a:t>real-</a:t>
            </a:r>
            <a:r>
              <a:rPr dirty="0" sz="2450" spc="-10">
                <a:latin typeface="Verdana"/>
                <a:cs typeface="Verdana"/>
              </a:rPr>
              <a:t>world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17300"/>
              </a:lnSpc>
              <a:spcBef>
                <a:spcPts val="75"/>
              </a:spcBef>
              <a:tabLst>
                <a:tab pos="4976495" algn="l"/>
              </a:tabLst>
            </a:pPr>
            <a:r>
              <a:rPr dirty="0" sz="2450">
                <a:latin typeface="Verdana"/>
                <a:cs typeface="Verdana"/>
              </a:rPr>
              <a:t>phenomena,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from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motion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objects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rendering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images,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making </a:t>
            </a:r>
            <a:r>
              <a:rPr dirty="0" sz="2450" spc="95">
                <a:latin typeface="Verdana"/>
                <a:cs typeface="Verdana"/>
              </a:rPr>
              <a:t>them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invaluable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both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6985">
              <a:lnSpc>
                <a:spcPct val="100000"/>
              </a:lnSpc>
              <a:spcBef>
                <a:spcPts val="509"/>
              </a:spcBef>
            </a:pP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3208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25"/>
              </a:spcBef>
            </a:pPr>
            <a:r>
              <a:rPr dirty="0" sz="4950" spc="-20"/>
              <a:t>Vector</a:t>
            </a:r>
            <a:r>
              <a:rPr dirty="0" sz="4950" spc="-204"/>
              <a:t> </a:t>
            </a:r>
            <a:r>
              <a:rPr dirty="0" sz="4950" spc="40"/>
              <a:t>Spaces</a:t>
            </a:r>
            <a:endParaRPr sz="495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79454" y="3247694"/>
            <a:ext cx="1979168" cy="27556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99596" y="5120995"/>
            <a:ext cx="761111" cy="24778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253973" y="4739995"/>
            <a:ext cx="3223768" cy="30726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062195" y="3135224"/>
            <a:ext cx="5341620" cy="2688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304165">
              <a:lnSpc>
                <a:spcPct val="102000"/>
              </a:lnSpc>
              <a:spcBef>
                <a:spcPts val="65"/>
              </a:spcBef>
              <a:tabLst>
                <a:tab pos="2379345" algn="l"/>
              </a:tabLst>
            </a:pP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collection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vectors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9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scaled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 spc="90">
                <a:solidFill>
                  <a:srgbClr val="FFFFFF"/>
                </a:solidFill>
                <a:latin typeface="Verdana"/>
                <a:cs typeface="Verdana"/>
              </a:rPr>
              <a:t>added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together.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Understanding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vector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spaces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key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grasping </a:t>
            </a: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concepts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  <a:tabLst>
                <a:tab pos="1494790" algn="l"/>
              </a:tabLst>
            </a:pP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90">
                <a:solidFill>
                  <a:srgbClr val="FFFFFF"/>
                </a:solidFill>
                <a:latin typeface="Verdana"/>
                <a:cs typeface="Verdana"/>
              </a:rPr>
              <a:t>which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fundamental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higher-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level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mathematics.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8097" y="1929117"/>
            <a:ext cx="4904740" cy="12827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</a:pPr>
            <a:r>
              <a:rPr dirty="0" sz="4100">
                <a:solidFill>
                  <a:srgbClr val="000000"/>
                </a:solidFill>
              </a:rPr>
              <a:t>The</a:t>
            </a:r>
            <a:r>
              <a:rPr dirty="0" sz="4100" spc="35">
                <a:solidFill>
                  <a:srgbClr val="000000"/>
                </a:solidFill>
              </a:rPr>
              <a:t> </a:t>
            </a:r>
            <a:r>
              <a:rPr dirty="0" sz="4100" spc="-10">
                <a:solidFill>
                  <a:srgbClr val="000000"/>
                </a:solidFill>
              </a:rPr>
              <a:t>Power</a:t>
            </a:r>
            <a:r>
              <a:rPr dirty="0" sz="4100" spc="-50">
                <a:solidFill>
                  <a:srgbClr val="000000"/>
                </a:solidFill>
              </a:rPr>
              <a:t> </a:t>
            </a:r>
            <a:r>
              <a:rPr dirty="0" sz="4100">
                <a:solidFill>
                  <a:srgbClr val="000000"/>
                </a:solidFill>
              </a:rPr>
              <a:t>of</a:t>
            </a:r>
            <a:r>
              <a:rPr dirty="0" sz="4100" spc="35">
                <a:solidFill>
                  <a:srgbClr val="000000"/>
                </a:solidFill>
              </a:rPr>
              <a:t> </a:t>
            </a:r>
            <a:r>
              <a:rPr dirty="0" sz="4100" spc="-10">
                <a:solidFill>
                  <a:srgbClr val="000000"/>
                </a:solidFill>
              </a:rPr>
              <a:t>Linear Transformations</a:t>
            </a:r>
            <a:endParaRPr sz="41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06838" y="4193337"/>
            <a:ext cx="2366479" cy="24780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1653" y="4193337"/>
            <a:ext cx="906678" cy="24780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77162" y="4641012"/>
            <a:ext cx="2161095" cy="3072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99420" y="5110861"/>
            <a:ext cx="1556181" cy="27710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29629" y="5079162"/>
            <a:ext cx="680732" cy="247802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433296" y="3175317"/>
            <a:ext cx="6188075" cy="901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95"/>
              </a:spcBef>
            </a:pPr>
            <a:r>
              <a:rPr dirty="0" sz="2450">
                <a:latin typeface="Verdana"/>
                <a:cs typeface="Verdana"/>
              </a:rPr>
              <a:t>Linear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functions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114">
                <a:latin typeface="Verdana"/>
                <a:cs typeface="Verdana"/>
              </a:rPr>
              <a:t>map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other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while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1368" y="5515711"/>
            <a:ext cx="2506573" cy="24940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433296" y="4112577"/>
            <a:ext cx="1707514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10">
                <a:latin typeface="Verdana"/>
                <a:cs typeface="Verdana"/>
              </a:rPr>
              <a:t>preserving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41762" y="4042092"/>
            <a:ext cx="3477260" cy="920750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marL="2030095">
              <a:lnSpc>
                <a:spcPct val="100000"/>
              </a:lnSpc>
              <a:spcBef>
                <a:spcPts val="680"/>
              </a:spcBef>
            </a:pP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essential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33296" y="4998402"/>
            <a:ext cx="2382520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50">
                <a:latin typeface="Verdana"/>
                <a:cs typeface="Verdana"/>
              </a:rPr>
              <a:t>understanding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24293" y="4937442"/>
            <a:ext cx="3592829" cy="90170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algn="ctr" marL="12700">
              <a:lnSpc>
                <a:spcPct val="100000"/>
              </a:lnSpc>
              <a:spcBef>
                <a:spcPts val="605"/>
              </a:spcBef>
            </a:pP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applications.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3683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25"/>
              </a:spcBef>
            </a:pPr>
            <a:r>
              <a:rPr dirty="0"/>
              <a:t>Challenges</a:t>
            </a:r>
            <a:r>
              <a:rPr dirty="0" spc="190"/>
              <a:t> </a:t>
            </a:r>
            <a:r>
              <a:rPr dirty="0"/>
              <a:t>in</a:t>
            </a:r>
            <a:r>
              <a:rPr dirty="0" spc="45"/>
              <a:t> </a:t>
            </a:r>
            <a:r>
              <a:rPr dirty="0" spc="-25"/>
              <a:t>Vector</a:t>
            </a:r>
            <a:r>
              <a:rPr dirty="0" spc="-50"/>
              <a:t> </a:t>
            </a:r>
            <a:r>
              <a:rPr dirty="0" spc="-10"/>
              <a:t>Algebra</a:t>
            </a: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97814" y="3977995"/>
            <a:ext cx="1650365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89323" y="4358995"/>
            <a:ext cx="1736661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041498" y="5120995"/>
            <a:ext cx="1432052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06061" y="5501995"/>
            <a:ext cx="1582674" cy="30726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062195" y="3135224"/>
            <a:ext cx="5480685" cy="3069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676910">
              <a:lnSpc>
                <a:spcPct val="102000"/>
              </a:lnSpc>
              <a:spcBef>
                <a:spcPts val="65"/>
              </a:spcBef>
              <a:tabLst>
                <a:tab pos="4184015" algn="l"/>
              </a:tabLst>
            </a:pP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While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vectors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simplify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many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problems,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also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introduce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challenges</a:t>
            </a:r>
            <a:r>
              <a:rPr dirty="0" sz="2450" spc="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829435">
              <a:lnSpc>
                <a:spcPct val="100000"/>
              </a:lnSpc>
              <a:spcBef>
                <a:spcPts val="60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calculations.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challenges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is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mastering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709420">
              <a:lnSpc>
                <a:spcPct val="100000"/>
              </a:lnSpc>
              <a:spcBef>
                <a:spcPts val="60"/>
              </a:spcBef>
            </a:pP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applying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vectors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effectively.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48543" y="5502871"/>
              <a:ext cx="3125444" cy="3088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89379" y="5883871"/>
              <a:ext cx="1171879" cy="24780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25356" y="5883871"/>
              <a:ext cx="1897748" cy="30880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401087" y="2397067"/>
            <a:ext cx="13476605" cy="108712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950" spc="105">
                <a:solidFill>
                  <a:srgbClr val="000000"/>
                </a:solidFill>
              </a:rPr>
              <a:t>Conclusion:</a:t>
            </a:r>
            <a:r>
              <a:rPr dirty="0" sz="6950" spc="114">
                <a:solidFill>
                  <a:srgbClr val="000000"/>
                </a:solidFill>
              </a:rPr>
              <a:t> </a:t>
            </a:r>
            <a:r>
              <a:rPr dirty="0" sz="6950">
                <a:solidFill>
                  <a:srgbClr val="000000"/>
                </a:solidFill>
              </a:rPr>
              <a:t>Embrace</a:t>
            </a:r>
            <a:r>
              <a:rPr dirty="0" sz="6950" spc="30">
                <a:solidFill>
                  <a:srgbClr val="000000"/>
                </a:solidFill>
              </a:rPr>
              <a:t> </a:t>
            </a:r>
            <a:r>
              <a:rPr dirty="0" sz="6950" spc="-10">
                <a:solidFill>
                  <a:srgbClr val="000000"/>
                </a:solidFill>
              </a:rPr>
              <a:t>the</a:t>
            </a:r>
            <a:r>
              <a:rPr dirty="0" sz="6950" spc="-155">
                <a:solidFill>
                  <a:srgbClr val="000000"/>
                </a:solidFill>
              </a:rPr>
              <a:t> </a:t>
            </a:r>
            <a:r>
              <a:rPr dirty="0" sz="6950" spc="-10">
                <a:solidFill>
                  <a:srgbClr val="000000"/>
                </a:solidFill>
              </a:rPr>
              <a:t>Vectors</a:t>
            </a:r>
            <a:endParaRPr sz="6950"/>
          </a:p>
        </p:txBody>
      </p:sp>
      <p:sp>
        <p:nvSpPr>
          <p:cNvPr id="8" name="object 8" descr=""/>
          <p:cNvSpPr txBox="1"/>
          <p:nvPr/>
        </p:nvSpPr>
        <p:spPr>
          <a:xfrm>
            <a:off x="4690948" y="4660112"/>
            <a:ext cx="9368790" cy="1545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477520" indent="101600">
              <a:lnSpc>
                <a:spcPct val="102000"/>
              </a:lnSpc>
              <a:spcBef>
                <a:spcPts val="65"/>
              </a:spcBef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conclusion,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more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than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just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mathematical </a:t>
            </a:r>
            <a:r>
              <a:rPr dirty="0" sz="2450" spc="-40">
                <a:latin typeface="Verdana"/>
                <a:cs typeface="Verdana"/>
              </a:rPr>
              <a:t>abstractions;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tools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navigate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248285" marR="5080" indent="2434590">
              <a:lnSpc>
                <a:spcPct val="102000"/>
              </a:lnSpc>
              <a:tabLst>
                <a:tab pos="4470400" algn="l"/>
                <a:tab pos="6550025" algn="l"/>
              </a:tabLst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By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embracing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power,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unlock </a:t>
            </a:r>
            <a:r>
              <a:rPr dirty="0" sz="2450" spc="90">
                <a:latin typeface="Verdana"/>
                <a:cs typeface="Verdana"/>
              </a:rPr>
              <a:t>new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possibilities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25">
                <a:latin typeface="Verdana"/>
                <a:cs typeface="Verdana"/>
              </a:rPr>
              <a:t>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beyond.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2024-12-18T06:20:26Z</dcterms:created>
  <dcterms:modified xsi:type="dcterms:W3CDTF">2024-12-18T06:20:26Z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