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5871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9F4BE"/>
          </a:solidFill>
          <a:ln/>
        </p:spPr>
      </p:sp>
      <p:sp>
        <p:nvSpPr>
          <p:cNvPr id="3" name="Shape 1"/>
          <p:cNvSpPr/>
          <p:nvPr/>
        </p:nvSpPr>
        <p:spPr>
          <a:xfrm>
            <a:off x="0" y="0"/>
            <a:ext cx="14630400" cy="8229600"/>
          </a:xfrm>
          <a:prstGeom prst="rect">
            <a:avLst/>
          </a:prstGeom>
          <a:solidFill>
            <a:srgbClr val="FFFDE6"/>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370290"/>
            <a:ext cx="7556421" cy="1956435"/>
          </a:xfrm>
          <a:prstGeom prst="rect">
            <a:avLst/>
          </a:prstGeom>
          <a:noFill/>
          <a:ln/>
        </p:spPr>
        <p:txBody>
          <a:bodyPr wrap="square" lIns="0" tIns="0" rIns="0" bIns="0" rtlCol="0" anchor="t"/>
          <a:lstStyle/>
          <a:p>
            <a:pPr marL="0" indent="0">
              <a:lnSpc>
                <a:spcPts val="7700"/>
              </a:lnSpc>
              <a:buNone/>
            </a:pPr>
            <a:r>
              <a:rPr lang="en-US" sz="6150" b="1" dirty="0">
                <a:solidFill>
                  <a:srgbClr val="233939"/>
                </a:solidFill>
                <a:latin typeface="Syne Bold" pitchFamily="34" charset="0"/>
                <a:ea typeface="Syne Bold" pitchFamily="34" charset="-122"/>
                <a:cs typeface="Syne Bold" pitchFamily="34" charset="-120"/>
              </a:rPr>
              <a:t>Shapes and Geometry Basics</a:t>
            </a:r>
            <a:endParaRPr lang="en-US" sz="6150" dirty="0"/>
          </a:p>
        </p:txBody>
      </p:sp>
      <p:sp>
        <p:nvSpPr>
          <p:cNvPr id="4" name="Text 1"/>
          <p:cNvSpPr/>
          <p:nvPr/>
        </p:nvSpPr>
        <p:spPr>
          <a:xfrm>
            <a:off x="6280190" y="3666887"/>
            <a:ext cx="7556421" cy="2540318"/>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Geometry is the fundamental branch of mathematics that explores the properties and relationships of shapes, angles, and spatial dimensions. From the simplest circles and triangles to the intricate polygons and 3D forms, the study of geometry underpins our understanding of the world around us, from the natural world to the built environment. In this presentation, we'll dive into the basics of geometric shapes, their characteristics, and how they can be applied in various practical contexts.</a:t>
            </a:r>
            <a:endParaRPr lang="en-US" sz="1750" dirty="0"/>
          </a:p>
        </p:txBody>
      </p:sp>
      <p:sp>
        <p:nvSpPr>
          <p:cNvPr id="5" name="Shape 2"/>
          <p:cNvSpPr/>
          <p:nvPr/>
        </p:nvSpPr>
        <p:spPr>
          <a:xfrm>
            <a:off x="6280190" y="6479262"/>
            <a:ext cx="362903" cy="362903"/>
          </a:xfrm>
          <a:prstGeom prst="roundRect">
            <a:avLst>
              <a:gd name="adj" fmla="val 25194296"/>
            </a:avLst>
          </a:prstGeom>
          <a:noFill/>
          <a:ln w="7620">
            <a:solidFill>
              <a:srgbClr val="FFFFFF"/>
            </a:solidFill>
            <a:prstDash val="solid"/>
          </a:ln>
        </p:spPr>
      </p:sp>
      <p:sp>
        <p:nvSpPr>
          <p:cNvPr id="7" name="Text 3"/>
          <p:cNvSpPr/>
          <p:nvPr/>
        </p:nvSpPr>
        <p:spPr>
          <a:xfrm>
            <a:off x="6756440" y="6462355"/>
            <a:ext cx="3864668" cy="396835"/>
          </a:xfrm>
          <a:prstGeom prst="rect">
            <a:avLst/>
          </a:prstGeom>
          <a:noFill/>
          <a:ln/>
        </p:spPr>
        <p:txBody>
          <a:bodyPr wrap="none" lIns="0" tIns="0" rIns="0" bIns="0" rtlCol="0" anchor="t"/>
          <a:lstStyle/>
          <a:p>
            <a:pPr marL="0" indent="0" algn="l">
              <a:lnSpc>
                <a:spcPts val="3100"/>
              </a:lnSpc>
              <a:buNone/>
            </a:pPr>
            <a:r>
              <a:rPr lang="en-US" sz="2200" b="1" dirty="0">
                <a:solidFill>
                  <a:srgbClr val="3B4E4E"/>
                </a:solidFill>
                <a:latin typeface="Overpass Bold" pitchFamily="34" charset="0"/>
                <a:ea typeface="Overpass Bold" pitchFamily="34" charset="-122"/>
                <a:cs typeface="Overpass Bold" pitchFamily="34" charset="-120"/>
              </a:rPr>
              <a:t>by </a:t>
            </a:r>
            <a:r>
              <a:rPr lang="en-US" sz="2200" b="1" dirty="0" err="1">
                <a:solidFill>
                  <a:srgbClr val="3B4E4E"/>
                </a:solidFill>
                <a:latin typeface="Overpass Bold" pitchFamily="34" charset="0"/>
                <a:ea typeface="Overpass Bold" pitchFamily="34" charset="-122"/>
                <a:cs typeface="Overpass Bold" pitchFamily="34" charset="-120"/>
              </a:rPr>
              <a:t>Onyedikachi</a:t>
            </a:r>
            <a:r>
              <a:rPr lang="en-US" sz="2200" b="1" dirty="0">
                <a:solidFill>
                  <a:srgbClr val="3B4E4E"/>
                </a:solidFill>
                <a:latin typeface="Overpass Bold" pitchFamily="34" charset="0"/>
                <a:ea typeface="Overpass Bold" pitchFamily="34" charset="-122"/>
                <a:cs typeface="Overpass Bold" pitchFamily="34" charset="-120"/>
              </a:rPr>
              <a:t> Ikenna Onwurah</a:t>
            </a:r>
            <a:endParaRPr lang="en-US" sz="2200" dirty="0"/>
          </a:p>
        </p:txBody>
      </p:sp>
      <p:pic>
        <p:nvPicPr>
          <p:cNvPr id="9" name="Picture 8">
            <a:extLst>
              <a:ext uri="{FF2B5EF4-FFF2-40B4-BE49-F238E27FC236}">
                <a16:creationId xmlns:a16="http://schemas.microsoft.com/office/drawing/2014/main" id="{829597C4-9104-44CE-BE5D-9834305730BC}"/>
              </a:ext>
            </a:extLst>
          </p:cNvPr>
          <p:cNvPicPr>
            <a:picLocks noChangeAspect="1"/>
          </p:cNvPicPr>
          <p:nvPr/>
        </p:nvPicPr>
        <p:blipFill>
          <a:blip r:embed="rId4"/>
          <a:stretch>
            <a:fillRect/>
          </a:stretch>
        </p:blipFill>
        <p:spPr>
          <a:xfrm>
            <a:off x="11610554" y="7642947"/>
            <a:ext cx="3019846" cy="5715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632704"/>
            <a:ext cx="10546318" cy="708779"/>
          </a:xfrm>
          <a:prstGeom prst="rect">
            <a:avLst/>
          </a:prstGeom>
          <a:noFill/>
          <a:ln/>
        </p:spPr>
        <p:txBody>
          <a:bodyPr wrap="none" lIns="0" tIns="0" rIns="0" bIns="0" rtlCol="0" anchor="t"/>
          <a:lstStyle/>
          <a:p>
            <a:pPr marL="0" indent="0">
              <a:lnSpc>
                <a:spcPts val="5550"/>
              </a:lnSpc>
              <a:buNone/>
            </a:pPr>
            <a:r>
              <a:rPr lang="en-US" sz="4450" b="1" dirty="0">
                <a:solidFill>
                  <a:srgbClr val="233939"/>
                </a:solidFill>
                <a:latin typeface="Syne Bold" pitchFamily="34" charset="0"/>
                <a:ea typeface="Syne Bold" pitchFamily="34" charset="-122"/>
                <a:cs typeface="Syne Bold" pitchFamily="34" charset="-120"/>
              </a:rPr>
              <a:t>Introduction to Geometric Shapes</a:t>
            </a:r>
            <a:endParaRPr lang="en-US" sz="4450" dirty="0"/>
          </a:p>
        </p:txBody>
      </p:sp>
      <p:sp>
        <p:nvSpPr>
          <p:cNvPr id="3" name="Text 1"/>
          <p:cNvSpPr/>
          <p:nvPr/>
        </p:nvSpPr>
        <p:spPr>
          <a:xfrm>
            <a:off x="793790" y="290845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2D Shapes</a:t>
            </a:r>
            <a:endParaRPr lang="en-US" sz="2200" dirty="0"/>
          </a:p>
        </p:txBody>
      </p:sp>
      <p:sp>
        <p:nvSpPr>
          <p:cNvPr id="4" name="Text 2"/>
          <p:cNvSpPr/>
          <p:nvPr/>
        </p:nvSpPr>
        <p:spPr>
          <a:xfrm>
            <a:off x="793790" y="3489603"/>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The most fundamental geometric shapes are those that exist in a two-dimensional plane, such as circles, triangles, squares, and rectangles. These shapes are defined by their number of sides and the relationships between their angles and sides.</a:t>
            </a:r>
            <a:endParaRPr lang="en-US" sz="1750" dirty="0"/>
          </a:p>
        </p:txBody>
      </p:sp>
      <p:sp>
        <p:nvSpPr>
          <p:cNvPr id="5" name="Text 3"/>
          <p:cNvSpPr/>
          <p:nvPr/>
        </p:nvSpPr>
        <p:spPr>
          <a:xfrm>
            <a:off x="5332928" y="290845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3D Shapes</a:t>
            </a:r>
            <a:endParaRPr lang="en-US" sz="2200" dirty="0"/>
          </a:p>
        </p:txBody>
      </p:sp>
      <p:sp>
        <p:nvSpPr>
          <p:cNvPr id="6" name="Text 4"/>
          <p:cNvSpPr/>
          <p:nvPr/>
        </p:nvSpPr>
        <p:spPr>
          <a:xfrm>
            <a:off x="5332928" y="3489603"/>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Three-dimensional shapes, also known as solids, occupy space and have depth, width, and height. Common examples include cubes, spheres, pyramids, and cylinders. These shapes are crucial in understanding and modeling the physical world around us.</a:t>
            </a:r>
            <a:endParaRPr lang="en-US" sz="1750" dirty="0"/>
          </a:p>
        </p:txBody>
      </p:sp>
      <p:sp>
        <p:nvSpPr>
          <p:cNvPr id="7" name="Text 5"/>
          <p:cNvSpPr/>
          <p:nvPr/>
        </p:nvSpPr>
        <p:spPr>
          <a:xfrm>
            <a:off x="9872067" y="2908459"/>
            <a:ext cx="3004066" cy="354330"/>
          </a:xfrm>
          <a:prstGeom prst="rect">
            <a:avLst/>
          </a:prstGeom>
          <a:noFill/>
          <a:ln/>
        </p:spPr>
        <p:txBody>
          <a:bodyPr wrap="non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Compound Shapes</a:t>
            </a:r>
            <a:endParaRPr lang="en-US" sz="2200" dirty="0"/>
          </a:p>
        </p:txBody>
      </p:sp>
      <p:sp>
        <p:nvSpPr>
          <p:cNvPr id="8" name="Text 6"/>
          <p:cNvSpPr/>
          <p:nvPr/>
        </p:nvSpPr>
        <p:spPr>
          <a:xfrm>
            <a:off x="9872067" y="3489603"/>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More complex shapes can be created by combining or transforming basic geometric shapes. These compound shapes, such as polygons and curved surfaces, are essential in architecture, engineering, and design, allowing for the creation of intricate and innovative structures.</a:t>
            </a:r>
            <a:endParaRPr lang="en-US" sz="1750" dirty="0"/>
          </a:p>
        </p:txBody>
      </p:sp>
      <p:pic>
        <p:nvPicPr>
          <p:cNvPr id="10" name="Picture 9">
            <a:extLst>
              <a:ext uri="{FF2B5EF4-FFF2-40B4-BE49-F238E27FC236}">
                <a16:creationId xmlns:a16="http://schemas.microsoft.com/office/drawing/2014/main" id="{7B08AD3A-4480-482B-9F4A-22C7EFCBB03A}"/>
              </a:ext>
            </a:extLst>
          </p:cNvPr>
          <p:cNvPicPr>
            <a:picLocks noChangeAspect="1"/>
          </p:cNvPicPr>
          <p:nvPr/>
        </p:nvPicPr>
        <p:blipFill>
          <a:blip r:embed="rId3"/>
          <a:stretch>
            <a:fillRect/>
          </a:stretch>
        </p:blipFill>
        <p:spPr>
          <a:xfrm>
            <a:off x="11610554" y="7658020"/>
            <a:ext cx="3019846" cy="57158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860108"/>
            <a:ext cx="6246376" cy="708779"/>
          </a:xfrm>
          <a:prstGeom prst="rect">
            <a:avLst/>
          </a:prstGeom>
          <a:noFill/>
          <a:ln/>
        </p:spPr>
        <p:txBody>
          <a:bodyPr wrap="none" lIns="0" tIns="0" rIns="0" bIns="0" rtlCol="0" anchor="t"/>
          <a:lstStyle/>
          <a:p>
            <a:pPr marL="0" indent="0">
              <a:lnSpc>
                <a:spcPts val="5550"/>
              </a:lnSpc>
              <a:buNone/>
            </a:pPr>
            <a:r>
              <a:rPr lang="en-US" sz="4450" b="1" dirty="0">
                <a:solidFill>
                  <a:srgbClr val="233939"/>
                </a:solidFill>
                <a:latin typeface="Syne Bold" pitchFamily="34" charset="0"/>
                <a:ea typeface="Syne Bold" pitchFamily="34" charset="-122"/>
                <a:cs typeface="Syne Bold" pitchFamily="34" charset="-120"/>
              </a:rPr>
              <a:t>Properties of Circles</a:t>
            </a:r>
            <a:endParaRPr lang="en-US" sz="4450" dirty="0"/>
          </a:p>
        </p:txBody>
      </p:sp>
      <p:sp>
        <p:nvSpPr>
          <p:cNvPr id="3" name="Shape 1"/>
          <p:cNvSpPr/>
          <p:nvPr/>
        </p:nvSpPr>
        <p:spPr>
          <a:xfrm>
            <a:off x="793790" y="2277666"/>
            <a:ext cx="510302" cy="510302"/>
          </a:xfrm>
          <a:prstGeom prst="roundRect">
            <a:avLst>
              <a:gd name="adj" fmla="val 18669"/>
            </a:avLst>
          </a:prstGeom>
          <a:solidFill>
            <a:srgbClr val="DDEEE6"/>
          </a:solidFill>
          <a:ln w="7620">
            <a:solidFill>
              <a:srgbClr val="C3D4CC"/>
            </a:solidFill>
            <a:prstDash val="solid"/>
          </a:ln>
        </p:spPr>
      </p:sp>
      <p:sp>
        <p:nvSpPr>
          <p:cNvPr id="4" name="Text 2"/>
          <p:cNvSpPr/>
          <p:nvPr/>
        </p:nvSpPr>
        <p:spPr>
          <a:xfrm>
            <a:off x="982504" y="2362676"/>
            <a:ext cx="132755" cy="340281"/>
          </a:xfrm>
          <a:prstGeom prst="rect">
            <a:avLst/>
          </a:prstGeom>
          <a:noFill/>
          <a:ln/>
        </p:spPr>
        <p:txBody>
          <a:bodyPr wrap="none" lIns="0" tIns="0" rIns="0" bIns="0" rtlCol="0" anchor="t"/>
          <a:lstStyle/>
          <a:p>
            <a:pPr marL="0" indent="0" algn="ctr">
              <a:lnSpc>
                <a:spcPts val="2650"/>
              </a:lnSpc>
              <a:buNone/>
            </a:pPr>
            <a:r>
              <a:rPr lang="en-US" sz="2650" b="1" dirty="0">
                <a:solidFill>
                  <a:srgbClr val="3B4E4E"/>
                </a:solidFill>
                <a:latin typeface="Syne Bold" pitchFamily="34" charset="0"/>
                <a:ea typeface="Syne Bold" pitchFamily="34" charset="-122"/>
                <a:cs typeface="Syne Bold" pitchFamily="34" charset="-120"/>
              </a:rPr>
              <a:t>1</a:t>
            </a:r>
            <a:endParaRPr lang="en-US" sz="2650" dirty="0"/>
          </a:p>
        </p:txBody>
      </p:sp>
      <p:sp>
        <p:nvSpPr>
          <p:cNvPr id="5" name="Text 3"/>
          <p:cNvSpPr/>
          <p:nvPr/>
        </p:nvSpPr>
        <p:spPr>
          <a:xfrm>
            <a:off x="1530906" y="2277666"/>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Continuous Curve</a:t>
            </a:r>
            <a:endParaRPr lang="en-US" sz="2200" dirty="0"/>
          </a:p>
        </p:txBody>
      </p:sp>
      <p:sp>
        <p:nvSpPr>
          <p:cNvPr id="6" name="Text 4"/>
          <p:cNvSpPr/>
          <p:nvPr/>
        </p:nvSpPr>
        <p:spPr>
          <a:xfrm>
            <a:off x="1530906" y="2768084"/>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A circle is defined as the set of all points in a plane that are equidistant from a given point, called the center. This continuous, curved line has no beginning or end, making it a unique and elegant geometric shape.</a:t>
            </a:r>
            <a:endParaRPr lang="en-US" sz="1750" dirty="0"/>
          </a:p>
        </p:txBody>
      </p:sp>
      <p:sp>
        <p:nvSpPr>
          <p:cNvPr id="7" name="Shape 5"/>
          <p:cNvSpPr/>
          <p:nvPr/>
        </p:nvSpPr>
        <p:spPr>
          <a:xfrm>
            <a:off x="7428667" y="2277666"/>
            <a:ext cx="510302" cy="510302"/>
          </a:xfrm>
          <a:prstGeom prst="roundRect">
            <a:avLst>
              <a:gd name="adj" fmla="val 18669"/>
            </a:avLst>
          </a:prstGeom>
          <a:solidFill>
            <a:srgbClr val="DDEEE6"/>
          </a:solidFill>
          <a:ln w="7620">
            <a:solidFill>
              <a:srgbClr val="C3D4CC"/>
            </a:solidFill>
            <a:prstDash val="solid"/>
          </a:ln>
        </p:spPr>
      </p:sp>
      <p:sp>
        <p:nvSpPr>
          <p:cNvPr id="8" name="Text 6"/>
          <p:cNvSpPr/>
          <p:nvPr/>
        </p:nvSpPr>
        <p:spPr>
          <a:xfrm>
            <a:off x="7577614" y="2362676"/>
            <a:ext cx="212288" cy="340281"/>
          </a:xfrm>
          <a:prstGeom prst="rect">
            <a:avLst/>
          </a:prstGeom>
          <a:noFill/>
          <a:ln/>
        </p:spPr>
        <p:txBody>
          <a:bodyPr wrap="none" lIns="0" tIns="0" rIns="0" bIns="0" rtlCol="0" anchor="t"/>
          <a:lstStyle/>
          <a:p>
            <a:pPr marL="0" indent="0" algn="ctr">
              <a:lnSpc>
                <a:spcPts val="2650"/>
              </a:lnSpc>
              <a:buNone/>
            </a:pPr>
            <a:r>
              <a:rPr lang="en-US" sz="2650" b="1" dirty="0">
                <a:solidFill>
                  <a:srgbClr val="3B4E4E"/>
                </a:solidFill>
                <a:latin typeface="Syne Bold" pitchFamily="34" charset="0"/>
                <a:ea typeface="Syne Bold" pitchFamily="34" charset="-122"/>
                <a:cs typeface="Syne Bold" pitchFamily="34" charset="-120"/>
              </a:rPr>
              <a:t>2</a:t>
            </a:r>
            <a:endParaRPr lang="en-US" sz="2650" dirty="0"/>
          </a:p>
        </p:txBody>
      </p:sp>
      <p:sp>
        <p:nvSpPr>
          <p:cNvPr id="9" name="Text 7"/>
          <p:cNvSpPr/>
          <p:nvPr/>
        </p:nvSpPr>
        <p:spPr>
          <a:xfrm>
            <a:off x="8165783" y="2277666"/>
            <a:ext cx="3296483"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Radius and Diameter</a:t>
            </a:r>
            <a:endParaRPr lang="en-US" sz="2200" dirty="0"/>
          </a:p>
        </p:txBody>
      </p:sp>
      <p:sp>
        <p:nvSpPr>
          <p:cNvPr id="10" name="Text 8"/>
          <p:cNvSpPr/>
          <p:nvPr/>
        </p:nvSpPr>
        <p:spPr>
          <a:xfrm>
            <a:off x="8165783" y="2768084"/>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The radius of a circle is the distance from the center to the edge, while the diameter is the distance between two points on the edge, passing through the center. These measurements are fundamental in understanding and calculating the properties of a circle.</a:t>
            </a:r>
            <a:endParaRPr lang="en-US" sz="1750" dirty="0"/>
          </a:p>
        </p:txBody>
      </p:sp>
      <p:sp>
        <p:nvSpPr>
          <p:cNvPr id="11" name="Shape 9"/>
          <p:cNvSpPr/>
          <p:nvPr/>
        </p:nvSpPr>
        <p:spPr>
          <a:xfrm>
            <a:off x="793790" y="5064562"/>
            <a:ext cx="510302" cy="510302"/>
          </a:xfrm>
          <a:prstGeom prst="roundRect">
            <a:avLst>
              <a:gd name="adj" fmla="val 18669"/>
            </a:avLst>
          </a:prstGeom>
          <a:solidFill>
            <a:srgbClr val="DDEEE6"/>
          </a:solidFill>
          <a:ln w="7620">
            <a:solidFill>
              <a:srgbClr val="C3D4CC"/>
            </a:solidFill>
            <a:prstDash val="solid"/>
          </a:ln>
        </p:spPr>
      </p:sp>
      <p:sp>
        <p:nvSpPr>
          <p:cNvPr id="12" name="Text 10"/>
          <p:cNvSpPr/>
          <p:nvPr/>
        </p:nvSpPr>
        <p:spPr>
          <a:xfrm>
            <a:off x="939879" y="5149572"/>
            <a:ext cx="218123" cy="340281"/>
          </a:xfrm>
          <a:prstGeom prst="rect">
            <a:avLst/>
          </a:prstGeom>
          <a:noFill/>
          <a:ln/>
        </p:spPr>
        <p:txBody>
          <a:bodyPr wrap="none" lIns="0" tIns="0" rIns="0" bIns="0" rtlCol="0" anchor="t"/>
          <a:lstStyle/>
          <a:p>
            <a:pPr marL="0" indent="0" algn="ctr">
              <a:lnSpc>
                <a:spcPts val="2650"/>
              </a:lnSpc>
              <a:buNone/>
            </a:pPr>
            <a:r>
              <a:rPr lang="en-US" sz="2650" b="1" dirty="0">
                <a:solidFill>
                  <a:srgbClr val="3B4E4E"/>
                </a:solidFill>
                <a:latin typeface="Syne Bold" pitchFamily="34" charset="0"/>
                <a:ea typeface="Syne Bold" pitchFamily="34" charset="-122"/>
                <a:cs typeface="Syne Bold" pitchFamily="34" charset="-120"/>
              </a:rPr>
              <a:t>3</a:t>
            </a:r>
            <a:endParaRPr lang="en-US" sz="2650" dirty="0"/>
          </a:p>
        </p:txBody>
      </p:sp>
      <p:sp>
        <p:nvSpPr>
          <p:cNvPr id="13" name="Text 11"/>
          <p:cNvSpPr/>
          <p:nvPr/>
        </p:nvSpPr>
        <p:spPr>
          <a:xfrm>
            <a:off x="1530906" y="5064562"/>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Circumference</a:t>
            </a:r>
            <a:endParaRPr lang="en-US" sz="2200" dirty="0"/>
          </a:p>
        </p:txBody>
      </p:sp>
      <p:sp>
        <p:nvSpPr>
          <p:cNvPr id="14" name="Text 12"/>
          <p:cNvSpPr/>
          <p:nvPr/>
        </p:nvSpPr>
        <p:spPr>
          <a:xfrm>
            <a:off x="1530906"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The circumference of a circle is the distance around the outside of the shape, which is calculated using the formula 2πr, where r is the radius. This measurement is crucial in many real-world applications, such as bike tire sizing and pipe diameters.</a:t>
            </a:r>
            <a:endParaRPr lang="en-US" sz="1750" dirty="0"/>
          </a:p>
        </p:txBody>
      </p:sp>
      <p:sp>
        <p:nvSpPr>
          <p:cNvPr id="15" name="Shape 13"/>
          <p:cNvSpPr/>
          <p:nvPr/>
        </p:nvSpPr>
        <p:spPr>
          <a:xfrm>
            <a:off x="7428667" y="5064562"/>
            <a:ext cx="510302" cy="510302"/>
          </a:xfrm>
          <a:prstGeom prst="roundRect">
            <a:avLst>
              <a:gd name="adj" fmla="val 18669"/>
            </a:avLst>
          </a:prstGeom>
          <a:solidFill>
            <a:srgbClr val="DDEEE6"/>
          </a:solidFill>
          <a:ln w="7620">
            <a:solidFill>
              <a:srgbClr val="C3D4CC"/>
            </a:solidFill>
            <a:prstDash val="solid"/>
          </a:ln>
        </p:spPr>
      </p:sp>
      <p:sp>
        <p:nvSpPr>
          <p:cNvPr id="16" name="Text 14"/>
          <p:cNvSpPr/>
          <p:nvPr/>
        </p:nvSpPr>
        <p:spPr>
          <a:xfrm>
            <a:off x="7562850" y="5149572"/>
            <a:ext cx="241935" cy="340281"/>
          </a:xfrm>
          <a:prstGeom prst="rect">
            <a:avLst/>
          </a:prstGeom>
          <a:noFill/>
          <a:ln/>
        </p:spPr>
        <p:txBody>
          <a:bodyPr wrap="none" lIns="0" tIns="0" rIns="0" bIns="0" rtlCol="0" anchor="t"/>
          <a:lstStyle/>
          <a:p>
            <a:pPr marL="0" indent="0" algn="ctr">
              <a:lnSpc>
                <a:spcPts val="2650"/>
              </a:lnSpc>
              <a:buNone/>
            </a:pPr>
            <a:r>
              <a:rPr lang="en-US" sz="2650" b="1" dirty="0">
                <a:solidFill>
                  <a:srgbClr val="3B4E4E"/>
                </a:solidFill>
                <a:latin typeface="Syne Bold" pitchFamily="34" charset="0"/>
                <a:ea typeface="Syne Bold" pitchFamily="34" charset="-122"/>
                <a:cs typeface="Syne Bold" pitchFamily="34" charset="-120"/>
              </a:rPr>
              <a:t>4</a:t>
            </a:r>
            <a:endParaRPr lang="en-US" sz="2650" dirty="0"/>
          </a:p>
        </p:txBody>
      </p:sp>
      <p:sp>
        <p:nvSpPr>
          <p:cNvPr id="17" name="Text 15"/>
          <p:cNvSpPr/>
          <p:nvPr/>
        </p:nvSpPr>
        <p:spPr>
          <a:xfrm>
            <a:off x="8165783" y="5064562"/>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Area</a:t>
            </a:r>
            <a:endParaRPr lang="en-US" sz="2200" dirty="0"/>
          </a:p>
        </p:txBody>
      </p:sp>
      <p:sp>
        <p:nvSpPr>
          <p:cNvPr id="18" name="Text 16"/>
          <p:cNvSpPr/>
          <p:nvPr/>
        </p:nvSpPr>
        <p:spPr>
          <a:xfrm>
            <a:off x="8165783" y="5554980"/>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The area of a circle is the space enclosed within the circular shape, which is calculated using the formula πr^2, where r is the radius. This property is essential in fields like architecture, engineering, and physics, where the efficient use of space is paramount.</a:t>
            </a:r>
            <a:endParaRPr lang="en-US" sz="1750" dirty="0"/>
          </a:p>
        </p:txBody>
      </p:sp>
      <p:pic>
        <p:nvPicPr>
          <p:cNvPr id="20" name="Picture 19">
            <a:extLst>
              <a:ext uri="{FF2B5EF4-FFF2-40B4-BE49-F238E27FC236}">
                <a16:creationId xmlns:a16="http://schemas.microsoft.com/office/drawing/2014/main" id="{146644E2-22F7-41FA-9960-E35CB7FB9584}"/>
              </a:ext>
            </a:extLst>
          </p:cNvPr>
          <p:cNvPicPr>
            <a:picLocks noChangeAspect="1"/>
          </p:cNvPicPr>
          <p:nvPr/>
        </p:nvPicPr>
        <p:blipFill>
          <a:blip r:embed="rId3"/>
          <a:stretch>
            <a:fillRect/>
          </a:stretch>
        </p:blipFill>
        <p:spPr>
          <a:xfrm>
            <a:off x="11519029" y="7658020"/>
            <a:ext cx="3019846" cy="57158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168509" y="849749"/>
            <a:ext cx="6490573" cy="609005"/>
          </a:xfrm>
          <a:prstGeom prst="rect">
            <a:avLst/>
          </a:prstGeom>
          <a:noFill/>
          <a:ln/>
        </p:spPr>
        <p:txBody>
          <a:bodyPr wrap="none" lIns="0" tIns="0" rIns="0" bIns="0" rtlCol="0" anchor="t"/>
          <a:lstStyle/>
          <a:p>
            <a:pPr marL="0" indent="0">
              <a:lnSpc>
                <a:spcPts val="4750"/>
              </a:lnSpc>
              <a:buNone/>
            </a:pPr>
            <a:r>
              <a:rPr lang="en-US" sz="3800" b="1" dirty="0">
                <a:solidFill>
                  <a:srgbClr val="233939"/>
                </a:solidFill>
                <a:latin typeface="Syne Bold" pitchFamily="34" charset="0"/>
                <a:ea typeface="Syne Bold" pitchFamily="34" charset="-122"/>
                <a:cs typeface="Syne Bold" pitchFamily="34" charset="-120"/>
              </a:rPr>
              <a:t>Understanding Triangles</a:t>
            </a:r>
            <a:endParaRPr lang="en-US" sz="3800" dirty="0"/>
          </a:p>
        </p:txBody>
      </p:sp>
      <p:sp>
        <p:nvSpPr>
          <p:cNvPr id="4" name="Shape 1"/>
          <p:cNvSpPr/>
          <p:nvPr/>
        </p:nvSpPr>
        <p:spPr>
          <a:xfrm>
            <a:off x="6449378" y="1751052"/>
            <a:ext cx="22860" cy="5628799"/>
          </a:xfrm>
          <a:prstGeom prst="roundRect">
            <a:avLst>
              <a:gd name="adj" fmla="val 358078"/>
            </a:avLst>
          </a:prstGeom>
          <a:solidFill>
            <a:srgbClr val="C3D4CC"/>
          </a:solidFill>
          <a:ln/>
        </p:spPr>
      </p:sp>
      <p:sp>
        <p:nvSpPr>
          <p:cNvPr id="5" name="Shape 2"/>
          <p:cNvSpPr/>
          <p:nvPr/>
        </p:nvSpPr>
        <p:spPr>
          <a:xfrm>
            <a:off x="6657201" y="2178010"/>
            <a:ext cx="682109" cy="22860"/>
          </a:xfrm>
          <a:prstGeom prst="roundRect">
            <a:avLst>
              <a:gd name="adj" fmla="val 358078"/>
            </a:avLst>
          </a:prstGeom>
          <a:solidFill>
            <a:srgbClr val="C3D4CC"/>
          </a:solidFill>
          <a:ln/>
        </p:spPr>
      </p:sp>
      <p:sp>
        <p:nvSpPr>
          <p:cNvPr id="6" name="Shape 3"/>
          <p:cNvSpPr/>
          <p:nvPr/>
        </p:nvSpPr>
        <p:spPr>
          <a:xfrm>
            <a:off x="6241554" y="1970246"/>
            <a:ext cx="438507" cy="438507"/>
          </a:xfrm>
          <a:prstGeom prst="roundRect">
            <a:avLst>
              <a:gd name="adj" fmla="val 18667"/>
            </a:avLst>
          </a:prstGeom>
          <a:solidFill>
            <a:srgbClr val="DDEEE6"/>
          </a:solidFill>
          <a:ln w="7620">
            <a:solidFill>
              <a:srgbClr val="C3D4CC"/>
            </a:solidFill>
            <a:prstDash val="solid"/>
          </a:ln>
        </p:spPr>
      </p:sp>
      <p:sp>
        <p:nvSpPr>
          <p:cNvPr id="7" name="Text 4"/>
          <p:cNvSpPr/>
          <p:nvPr/>
        </p:nvSpPr>
        <p:spPr>
          <a:xfrm>
            <a:off x="6403717" y="2043351"/>
            <a:ext cx="114062" cy="292298"/>
          </a:xfrm>
          <a:prstGeom prst="rect">
            <a:avLst/>
          </a:prstGeom>
          <a:noFill/>
          <a:ln/>
        </p:spPr>
        <p:txBody>
          <a:bodyPr wrap="none" lIns="0" tIns="0" rIns="0" bIns="0" rtlCol="0" anchor="t"/>
          <a:lstStyle/>
          <a:p>
            <a:pPr marL="0" indent="0" algn="ctr">
              <a:lnSpc>
                <a:spcPts val="2300"/>
              </a:lnSpc>
              <a:buNone/>
            </a:pPr>
            <a:r>
              <a:rPr lang="en-US" sz="2300" b="1" dirty="0">
                <a:solidFill>
                  <a:srgbClr val="3B4E4E"/>
                </a:solidFill>
                <a:latin typeface="Syne Bold" pitchFamily="34" charset="0"/>
                <a:ea typeface="Syne Bold" pitchFamily="34" charset="-122"/>
                <a:cs typeface="Syne Bold" pitchFamily="34" charset="-120"/>
              </a:rPr>
              <a:t>1</a:t>
            </a:r>
            <a:endParaRPr lang="en-US" sz="2300" dirty="0"/>
          </a:p>
        </p:txBody>
      </p:sp>
      <p:sp>
        <p:nvSpPr>
          <p:cNvPr id="8" name="Text 5"/>
          <p:cNvSpPr/>
          <p:nvPr/>
        </p:nvSpPr>
        <p:spPr>
          <a:xfrm>
            <a:off x="7532727" y="1945838"/>
            <a:ext cx="2565678" cy="304443"/>
          </a:xfrm>
          <a:prstGeom prst="rect">
            <a:avLst/>
          </a:prstGeom>
          <a:noFill/>
          <a:ln/>
        </p:spPr>
        <p:txBody>
          <a:bodyPr wrap="none" lIns="0" tIns="0" rIns="0" bIns="0" rtlCol="0" anchor="t"/>
          <a:lstStyle/>
          <a:p>
            <a:pPr marL="0" indent="0" algn="l">
              <a:lnSpc>
                <a:spcPts val="2350"/>
              </a:lnSpc>
              <a:buNone/>
            </a:pPr>
            <a:r>
              <a:rPr lang="en-US" sz="1900" b="1" dirty="0">
                <a:solidFill>
                  <a:srgbClr val="3B4E4E"/>
                </a:solidFill>
                <a:latin typeface="Syne Bold" pitchFamily="34" charset="0"/>
                <a:ea typeface="Syne Bold" pitchFamily="34" charset="-122"/>
                <a:cs typeface="Syne Bold" pitchFamily="34" charset="-120"/>
              </a:rPr>
              <a:t>Equilateral Triangle</a:t>
            </a:r>
            <a:endParaRPr lang="en-US" sz="1900" dirty="0"/>
          </a:p>
        </p:txBody>
      </p:sp>
      <p:sp>
        <p:nvSpPr>
          <p:cNvPr id="9" name="Text 6"/>
          <p:cNvSpPr/>
          <p:nvPr/>
        </p:nvSpPr>
        <p:spPr>
          <a:xfrm>
            <a:off x="7532727" y="2367201"/>
            <a:ext cx="6415564" cy="935474"/>
          </a:xfrm>
          <a:prstGeom prst="rect">
            <a:avLst/>
          </a:prstGeom>
          <a:noFill/>
          <a:ln/>
        </p:spPr>
        <p:txBody>
          <a:bodyPr wrap="square" lIns="0" tIns="0" rIns="0" bIns="0" rtlCol="0" anchor="t"/>
          <a:lstStyle/>
          <a:p>
            <a:pPr marL="0" indent="0" algn="l">
              <a:lnSpc>
                <a:spcPts val="2450"/>
              </a:lnSpc>
              <a:buNone/>
            </a:pPr>
            <a:r>
              <a:rPr lang="en-US" sz="1500" dirty="0">
                <a:solidFill>
                  <a:srgbClr val="3B4E4E"/>
                </a:solidFill>
                <a:latin typeface="Overpass Light" pitchFamily="34" charset="0"/>
                <a:ea typeface="Overpass Light" pitchFamily="34" charset="-122"/>
                <a:cs typeface="Overpass Light" pitchFamily="34" charset="-120"/>
              </a:rPr>
              <a:t>An equilateral triangle is a three-sided polygon with all sides and angles equal. This symmetric shape is often used in architecture, engineering, and design for its structural stability and aesthetically pleasing properties.</a:t>
            </a:r>
            <a:endParaRPr lang="en-US" sz="1500" dirty="0"/>
          </a:p>
        </p:txBody>
      </p:sp>
      <p:sp>
        <p:nvSpPr>
          <p:cNvPr id="10" name="Shape 7"/>
          <p:cNvSpPr/>
          <p:nvPr/>
        </p:nvSpPr>
        <p:spPr>
          <a:xfrm>
            <a:off x="6657201" y="4119205"/>
            <a:ext cx="682109" cy="22860"/>
          </a:xfrm>
          <a:prstGeom prst="roundRect">
            <a:avLst>
              <a:gd name="adj" fmla="val 358078"/>
            </a:avLst>
          </a:prstGeom>
          <a:solidFill>
            <a:srgbClr val="C3D4CC"/>
          </a:solidFill>
          <a:ln/>
        </p:spPr>
      </p:sp>
      <p:sp>
        <p:nvSpPr>
          <p:cNvPr id="11" name="Shape 8"/>
          <p:cNvSpPr/>
          <p:nvPr/>
        </p:nvSpPr>
        <p:spPr>
          <a:xfrm>
            <a:off x="6241554" y="3911441"/>
            <a:ext cx="438507" cy="438507"/>
          </a:xfrm>
          <a:prstGeom prst="roundRect">
            <a:avLst>
              <a:gd name="adj" fmla="val 18667"/>
            </a:avLst>
          </a:prstGeom>
          <a:solidFill>
            <a:srgbClr val="DDEEE6"/>
          </a:solidFill>
          <a:ln w="7620">
            <a:solidFill>
              <a:srgbClr val="C3D4CC"/>
            </a:solidFill>
            <a:prstDash val="solid"/>
          </a:ln>
        </p:spPr>
      </p:sp>
      <p:sp>
        <p:nvSpPr>
          <p:cNvPr id="12" name="Text 9"/>
          <p:cNvSpPr/>
          <p:nvPr/>
        </p:nvSpPr>
        <p:spPr>
          <a:xfrm>
            <a:off x="6369546" y="3984546"/>
            <a:ext cx="182404" cy="292298"/>
          </a:xfrm>
          <a:prstGeom prst="rect">
            <a:avLst/>
          </a:prstGeom>
          <a:noFill/>
          <a:ln/>
        </p:spPr>
        <p:txBody>
          <a:bodyPr wrap="none" lIns="0" tIns="0" rIns="0" bIns="0" rtlCol="0" anchor="t"/>
          <a:lstStyle/>
          <a:p>
            <a:pPr marL="0" indent="0" algn="ctr">
              <a:lnSpc>
                <a:spcPts val="2300"/>
              </a:lnSpc>
              <a:buNone/>
            </a:pPr>
            <a:r>
              <a:rPr lang="en-US" sz="2300" b="1" dirty="0">
                <a:solidFill>
                  <a:srgbClr val="3B4E4E"/>
                </a:solidFill>
                <a:latin typeface="Syne Bold" pitchFamily="34" charset="0"/>
                <a:ea typeface="Syne Bold" pitchFamily="34" charset="-122"/>
                <a:cs typeface="Syne Bold" pitchFamily="34" charset="-120"/>
              </a:rPr>
              <a:t>2</a:t>
            </a:r>
            <a:endParaRPr lang="en-US" sz="2300" dirty="0"/>
          </a:p>
        </p:txBody>
      </p:sp>
      <p:sp>
        <p:nvSpPr>
          <p:cNvPr id="13" name="Text 10"/>
          <p:cNvSpPr/>
          <p:nvPr/>
        </p:nvSpPr>
        <p:spPr>
          <a:xfrm>
            <a:off x="7532727" y="3887033"/>
            <a:ext cx="2436138" cy="304443"/>
          </a:xfrm>
          <a:prstGeom prst="rect">
            <a:avLst/>
          </a:prstGeom>
          <a:noFill/>
          <a:ln/>
        </p:spPr>
        <p:txBody>
          <a:bodyPr wrap="none" lIns="0" tIns="0" rIns="0" bIns="0" rtlCol="0" anchor="t"/>
          <a:lstStyle/>
          <a:p>
            <a:pPr marL="0" indent="0" algn="l">
              <a:lnSpc>
                <a:spcPts val="2350"/>
              </a:lnSpc>
              <a:buNone/>
            </a:pPr>
            <a:r>
              <a:rPr lang="en-US" sz="1900" b="1" dirty="0">
                <a:solidFill>
                  <a:srgbClr val="3B4E4E"/>
                </a:solidFill>
                <a:latin typeface="Syne Bold" pitchFamily="34" charset="0"/>
                <a:ea typeface="Syne Bold" pitchFamily="34" charset="-122"/>
                <a:cs typeface="Syne Bold" pitchFamily="34" charset="-120"/>
              </a:rPr>
              <a:t>Isosceles Triangle</a:t>
            </a:r>
            <a:endParaRPr lang="en-US" sz="1900" dirty="0"/>
          </a:p>
        </p:txBody>
      </p:sp>
      <p:sp>
        <p:nvSpPr>
          <p:cNvPr id="14" name="Text 11"/>
          <p:cNvSpPr/>
          <p:nvPr/>
        </p:nvSpPr>
        <p:spPr>
          <a:xfrm>
            <a:off x="7532727" y="4308396"/>
            <a:ext cx="6415564" cy="935474"/>
          </a:xfrm>
          <a:prstGeom prst="rect">
            <a:avLst/>
          </a:prstGeom>
          <a:noFill/>
          <a:ln/>
        </p:spPr>
        <p:txBody>
          <a:bodyPr wrap="square" lIns="0" tIns="0" rIns="0" bIns="0" rtlCol="0" anchor="t"/>
          <a:lstStyle/>
          <a:p>
            <a:pPr marL="0" indent="0" algn="l">
              <a:lnSpc>
                <a:spcPts val="2450"/>
              </a:lnSpc>
              <a:buNone/>
            </a:pPr>
            <a:r>
              <a:rPr lang="en-US" sz="1500" dirty="0">
                <a:solidFill>
                  <a:srgbClr val="3B4E4E"/>
                </a:solidFill>
                <a:latin typeface="Overpass Light" pitchFamily="34" charset="0"/>
                <a:ea typeface="Overpass Light" pitchFamily="34" charset="-122"/>
                <a:cs typeface="Overpass Light" pitchFamily="34" charset="-120"/>
              </a:rPr>
              <a:t>An isosceles triangle has two sides of equal length, resulting in two equal angles. This shape is commonly found in nature, such as in the wings of certain birds, and is also used in various constructions and designs.</a:t>
            </a:r>
            <a:endParaRPr lang="en-US" sz="1500" dirty="0"/>
          </a:p>
        </p:txBody>
      </p:sp>
      <p:sp>
        <p:nvSpPr>
          <p:cNvPr id="15" name="Shape 12"/>
          <p:cNvSpPr/>
          <p:nvPr/>
        </p:nvSpPr>
        <p:spPr>
          <a:xfrm>
            <a:off x="6657201" y="6060400"/>
            <a:ext cx="682109" cy="22860"/>
          </a:xfrm>
          <a:prstGeom prst="roundRect">
            <a:avLst>
              <a:gd name="adj" fmla="val 358078"/>
            </a:avLst>
          </a:prstGeom>
          <a:solidFill>
            <a:srgbClr val="C3D4CC"/>
          </a:solidFill>
          <a:ln/>
        </p:spPr>
      </p:sp>
      <p:sp>
        <p:nvSpPr>
          <p:cNvPr id="16" name="Shape 13"/>
          <p:cNvSpPr/>
          <p:nvPr/>
        </p:nvSpPr>
        <p:spPr>
          <a:xfrm>
            <a:off x="6241554" y="5852636"/>
            <a:ext cx="438507" cy="438507"/>
          </a:xfrm>
          <a:prstGeom prst="roundRect">
            <a:avLst>
              <a:gd name="adj" fmla="val 18667"/>
            </a:avLst>
          </a:prstGeom>
          <a:solidFill>
            <a:srgbClr val="DDEEE6"/>
          </a:solidFill>
          <a:ln w="7620">
            <a:solidFill>
              <a:srgbClr val="C3D4CC"/>
            </a:solidFill>
            <a:prstDash val="solid"/>
          </a:ln>
        </p:spPr>
      </p:sp>
      <p:sp>
        <p:nvSpPr>
          <p:cNvPr id="17" name="Text 14"/>
          <p:cNvSpPr/>
          <p:nvPr/>
        </p:nvSpPr>
        <p:spPr>
          <a:xfrm>
            <a:off x="6367046" y="5925741"/>
            <a:ext cx="187404" cy="292298"/>
          </a:xfrm>
          <a:prstGeom prst="rect">
            <a:avLst/>
          </a:prstGeom>
          <a:noFill/>
          <a:ln/>
        </p:spPr>
        <p:txBody>
          <a:bodyPr wrap="none" lIns="0" tIns="0" rIns="0" bIns="0" rtlCol="0" anchor="t"/>
          <a:lstStyle/>
          <a:p>
            <a:pPr marL="0" indent="0" algn="ctr">
              <a:lnSpc>
                <a:spcPts val="2300"/>
              </a:lnSpc>
              <a:buNone/>
            </a:pPr>
            <a:r>
              <a:rPr lang="en-US" sz="2300" b="1" dirty="0">
                <a:solidFill>
                  <a:srgbClr val="3B4E4E"/>
                </a:solidFill>
                <a:latin typeface="Syne Bold" pitchFamily="34" charset="0"/>
                <a:ea typeface="Syne Bold" pitchFamily="34" charset="-122"/>
                <a:cs typeface="Syne Bold" pitchFamily="34" charset="-120"/>
              </a:rPr>
              <a:t>3</a:t>
            </a:r>
            <a:endParaRPr lang="en-US" sz="2300" dirty="0"/>
          </a:p>
        </p:txBody>
      </p:sp>
      <p:sp>
        <p:nvSpPr>
          <p:cNvPr id="18" name="Text 15"/>
          <p:cNvSpPr/>
          <p:nvPr/>
        </p:nvSpPr>
        <p:spPr>
          <a:xfrm>
            <a:off x="7532727" y="5828228"/>
            <a:ext cx="2436138" cy="304443"/>
          </a:xfrm>
          <a:prstGeom prst="rect">
            <a:avLst/>
          </a:prstGeom>
          <a:noFill/>
          <a:ln/>
        </p:spPr>
        <p:txBody>
          <a:bodyPr wrap="none" lIns="0" tIns="0" rIns="0" bIns="0" rtlCol="0" anchor="t"/>
          <a:lstStyle/>
          <a:p>
            <a:pPr marL="0" indent="0" algn="l">
              <a:lnSpc>
                <a:spcPts val="2350"/>
              </a:lnSpc>
              <a:buNone/>
            </a:pPr>
            <a:r>
              <a:rPr lang="en-US" sz="1900" b="1" dirty="0">
                <a:solidFill>
                  <a:srgbClr val="3B4E4E"/>
                </a:solidFill>
                <a:latin typeface="Syne Bold" pitchFamily="34" charset="0"/>
                <a:ea typeface="Syne Bold" pitchFamily="34" charset="-122"/>
                <a:cs typeface="Syne Bold" pitchFamily="34" charset="-120"/>
              </a:rPr>
              <a:t>Scalene Triangle</a:t>
            </a:r>
            <a:endParaRPr lang="en-US" sz="1900" dirty="0"/>
          </a:p>
        </p:txBody>
      </p:sp>
      <p:sp>
        <p:nvSpPr>
          <p:cNvPr id="19" name="Text 16"/>
          <p:cNvSpPr/>
          <p:nvPr/>
        </p:nvSpPr>
        <p:spPr>
          <a:xfrm>
            <a:off x="7532727" y="6249591"/>
            <a:ext cx="6415564" cy="935474"/>
          </a:xfrm>
          <a:prstGeom prst="rect">
            <a:avLst/>
          </a:prstGeom>
          <a:noFill/>
          <a:ln/>
        </p:spPr>
        <p:txBody>
          <a:bodyPr wrap="square" lIns="0" tIns="0" rIns="0" bIns="0" rtlCol="0" anchor="t"/>
          <a:lstStyle/>
          <a:p>
            <a:pPr marL="0" indent="0" algn="l">
              <a:lnSpc>
                <a:spcPts val="2450"/>
              </a:lnSpc>
              <a:buNone/>
            </a:pPr>
            <a:r>
              <a:rPr lang="en-US" sz="1500" dirty="0">
                <a:solidFill>
                  <a:srgbClr val="3B4E4E"/>
                </a:solidFill>
                <a:latin typeface="Overpass Light" pitchFamily="34" charset="0"/>
                <a:ea typeface="Overpass Light" pitchFamily="34" charset="-122"/>
                <a:cs typeface="Overpass Light" pitchFamily="34" charset="-120"/>
              </a:rPr>
              <a:t>A scalene triangle is a three-sided polygon with no equal sides or angles. This asymmetric shape is often used in engineering and design applications where a more dynamic or irregular form is desired.</a:t>
            </a:r>
            <a:endParaRPr lang="en-US" sz="1500" dirty="0"/>
          </a:p>
        </p:txBody>
      </p:sp>
      <p:pic>
        <p:nvPicPr>
          <p:cNvPr id="21" name="Picture 20">
            <a:extLst>
              <a:ext uri="{FF2B5EF4-FFF2-40B4-BE49-F238E27FC236}">
                <a16:creationId xmlns:a16="http://schemas.microsoft.com/office/drawing/2014/main" id="{FD16D7FB-32B3-4A94-9E14-CBF1D214C9ED}"/>
              </a:ext>
            </a:extLst>
          </p:cNvPr>
          <p:cNvPicPr>
            <a:picLocks noChangeAspect="1"/>
          </p:cNvPicPr>
          <p:nvPr/>
        </p:nvPicPr>
        <p:blipFill>
          <a:blip r:embed="rId4"/>
          <a:stretch>
            <a:fillRect/>
          </a:stretch>
        </p:blipFill>
        <p:spPr>
          <a:xfrm>
            <a:off x="11610554" y="7590374"/>
            <a:ext cx="3019846" cy="5715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1274088"/>
            <a:ext cx="10118884" cy="708779"/>
          </a:xfrm>
          <a:prstGeom prst="rect">
            <a:avLst/>
          </a:prstGeom>
          <a:noFill/>
          <a:ln/>
        </p:spPr>
        <p:txBody>
          <a:bodyPr wrap="none" lIns="0" tIns="0" rIns="0" bIns="0" rtlCol="0" anchor="t"/>
          <a:lstStyle/>
          <a:p>
            <a:pPr marL="0" indent="0">
              <a:lnSpc>
                <a:spcPts val="5550"/>
              </a:lnSpc>
              <a:buNone/>
            </a:pPr>
            <a:r>
              <a:rPr lang="en-US" sz="4450" b="1" dirty="0">
                <a:solidFill>
                  <a:srgbClr val="233939"/>
                </a:solidFill>
                <a:latin typeface="Syne Bold" pitchFamily="34" charset="0"/>
                <a:ea typeface="Syne Bold" pitchFamily="34" charset="-122"/>
                <a:cs typeface="Syne Bold" pitchFamily="34" charset="-120"/>
              </a:rPr>
              <a:t>Characteristics of Quadrilaterals</a:t>
            </a:r>
            <a:endParaRPr lang="en-US" sz="4450" dirty="0"/>
          </a:p>
        </p:txBody>
      </p:sp>
      <p:sp>
        <p:nvSpPr>
          <p:cNvPr id="3" name="Text 1"/>
          <p:cNvSpPr/>
          <p:nvPr/>
        </p:nvSpPr>
        <p:spPr>
          <a:xfrm>
            <a:off x="793790" y="2549843"/>
            <a:ext cx="3784402" cy="354330"/>
          </a:xfrm>
          <a:prstGeom prst="rect">
            <a:avLst/>
          </a:prstGeom>
          <a:noFill/>
          <a:ln/>
        </p:spPr>
        <p:txBody>
          <a:bodyPr wrap="non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Squares and Rectangles</a:t>
            </a:r>
            <a:endParaRPr lang="en-US" sz="2200" dirty="0"/>
          </a:p>
        </p:txBody>
      </p:sp>
      <p:sp>
        <p:nvSpPr>
          <p:cNvPr id="4" name="Text 2"/>
          <p:cNvSpPr/>
          <p:nvPr/>
        </p:nvSpPr>
        <p:spPr>
          <a:xfrm>
            <a:off x="793790" y="3130987"/>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Squares and rectangles are four-sided shapes with opposite sides of equal length. Squares have all four sides and angles equal, while rectangles have two sets of parallel sides of equal length. These shapes are widely used in architecture, engineering, and design due to their structural stability and efficient use of space.</a:t>
            </a:r>
            <a:endParaRPr lang="en-US" sz="1750" dirty="0"/>
          </a:p>
        </p:txBody>
      </p:sp>
      <p:sp>
        <p:nvSpPr>
          <p:cNvPr id="5" name="Text 3"/>
          <p:cNvSpPr/>
          <p:nvPr/>
        </p:nvSpPr>
        <p:spPr>
          <a:xfrm>
            <a:off x="5332928" y="2549843"/>
            <a:ext cx="3978116" cy="708660"/>
          </a:xfrm>
          <a:prstGeom prst="rect">
            <a:avLst/>
          </a:prstGeom>
          <a:noFill/>
          <a:ln/>
        </p:spPr>
        <p:txBody>
          <a:bodyPr wrap="squar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Rhombus and Parallelogram</a:t>
            </a:r>
            <a:endParaRPr lang="en-US" sz="2200" dirty="0"/>
          </a:p>
        </p:txBody>
      </p:sp>
      <p:sp>
        <p:nvSpPr>
          <p:cNvPr id="6" name="Text 4"/>
          <p:cNvSpPr/>
          <p:nvPr/>
        </p:nvSpPr>
        <p:spPr>
          <a:xfrm>
            <a:off x="5332928" y="3485317"/>
            <a:ext cx="3978116" cy="326612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A rhombus is a four-sided shape with all sides of equal length, while a parallelogram has opposite sides of equal length and parallel. These shapes are often used in the design of buildings, vehicles, and various products, as their unique properties can create visually interesting and functional designs.</a:t>
            </a:r>
            <a:endParaRPr lang="en-US" sz="1750" dirty="0"/>
          </a:p>
        </p:txBody>
      </p:sp>
      <p:sp>
        <p:nvSpPr>
          <p:cNvPr id="7" name="Text 5"/>
          <p:cNvSpPr/>
          <p:nvPr/>
        </p:nvSpPr>
        <p:spPr>
          <a:xfrm>
            <a:off x="9872067" y="254984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3939"/>
                </a:solidFill>
                <a:latin typeface="Syne Bold" pitchFamily="34" charset="0"/>
                <a:ea typeface="Syne Bold" pitchFamily="34" charset="-122"/>
                <a:cs typeface="Syne Bold" pitchFamily="34" charset="-120"/>
              </a:rPr>
              <a:t>Trapezoid</a:t>
            </a:r>
            <a:endParaRPr lang="en-US" sz="2200" dirty="0"/>
          </a:p>
        </p:txBody>
      </p:sp>
      <p:sp>
        <p:nvSpPr>
          <p:cNvPr id="8" name="Text 6"/>
          <p:cNvSpPr/>
          <p:nvPr/>
        </p:nvSpPr>
        <p:spPr>
          <a:xfrm>
            <a:off x="9872067" y="3130987"/>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A trapezoid is a four-sided shape with at least one pair of parallel sides. This asymmetric shape is commonly found in roofing, furniture design, and various architectural elements, where it can be used to create dynamic and eye-catching structures.</a:t>
            </a:r>
            <a:endParaRPr lang="en-US" sz="1750" dirty="0"/>
          </a:p>
        </p:txBody>
      </p:sp>
      <p:pic>
        <p:nvPicPr>
          <p:cNvPr id="10" name="Picture 9">
            <a:extLst>
              <a:ext uri="{FF2B5EF4-FFF2-40B4-BE49-F238E27FC236}">
                <a16:creationId xmlns:a16="http://schemas.microsoft.com/office/drawing/2014/main" id="{9E5BB5D1-3E92-4C6B-8AD7-3E63B2A88C59}"/>
              </a:ext>
            </a:extLst>
          </p:cNvPr>
          <p:cNvPicPr>
            <a:picLocks noChangeAspect="1"/>
          </p:cNvPicPr>
          <p:nvPr/>
        </p:nvPicPr>
        <p:blipFill>
          <a:blip r:embed="rId3"/>
          <a:stretch>
            <a:fillRect/>
          </a:stretch>
        </p:blipFill>
        <p:spPr>
          <a:xfrm>
            <a:off x="11610554" y="7608366"/>
            <a:ext cx="3019846" cy="5715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1420892"/>
            <a:ext cx="5885259" cy="708779"/>
          </a:xfrm>
          <a:prstGeom prst="rect">
            <a:avLst/>
          </a:prstGeom>
          <a:noFill/>
          <a:ln/>
        </p:spPr>
        <p:txBody>
          <a:bodyPr wrap="none" lIns="0" tIns="0" rIns="0" bIns="0" rtlCol="0" anchor="t"/>
          <a:lstStyle/>
          <a:p>
            <a:pPr marL="0" indent="0">
              <a:lnSpc>
                <a:spcPts val="5550"/>
              </a:lnSpc>
              <a:buNone/>
            </a:pPr>
            <a:r>
              <a:rPr lang="en-US" sz="4450" b="1" dirty="0">
                <a:solidFill>
                  <a:srgbClr val="233939"/>
                </a:solidFill>
                <a:latin typeface="Syne Bold" pitchFamily="34" charset="0"/>
                <a:ea typeface="Syne Bold" pitchFamily="34" charset="-122"/>
                <a:cs typeface="Syne Bold" pitchFamily="34" charset="-120"/>
              </a:rPr>
              <a:t>Exploring Polygons</a:t>
            </a:r>
            <a:endParaRPr lang="en-US" sz="4450" dirty="0"/>
          </a:p>
        </p:txBody>
      </p:sp>
      <p:sp>
        <p:nvSpPr>
          <p:cNvPr id="3" name="Shape 1"/>
          <p:cNvSpPr/>
          <p:nvPr/>
        </p:nvSpPr>
        <p:spPr>
          <a:xfrm>
            <a:off x="793790" y="2583299"/>
            <a:ext cx="4196358" cy="4225409"/>
          </a:xfrm>
          <a:prstGeom prst="roundRect">
            <a:avLst>
              <a:gd name="adj" fmla="val 2270"/>
            </a:avLst>
          </a:prstGeom>
          <a:solidFill>
            <a:srgbClr val="DDEEE6"/>
          </a:solidFill>
          <a:ln w="7620">
            <a:solidFill>
              <a:srgbClr val="C3D4CC"/>
            </a:solidFill>
            <a:prstDash val="solid"/>
          </a:ln>
        </p:spPr>
      </p:sp>
      <p:sp>
        <p:nvSpPr>
          <p:cNvPr id="4" name="Text 2"/>
          <p:cNvSpPr/>
          <p:nvPr/>
        </p:nvSpPr>
        <p:spPr>
          <a:xfrm>
            <a:off x="1028224" y="281773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Regular Polygons</a:t>
            </a:r>
            <a:endParaRPr lang="en-US" sz="2200" dirty="0"/>
          </a:p>
        </p:txBody>
      </p:sp>
      <p:sp>
        <p:nvSpPr>
          <p:cNvPr id="5" name="Text 3"/>
          <p:cNvSpPr/>
          <p:nvPr/>
        </p:nvSpPr>
        <p:spPr>
          <a:xfrm>
            <a:off x="1028224" y="3308152"/>
            <a:ext cx="3727490" cy="2540318"/>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Regular polygons are shapes with an equal number of sides and angles, such as pentagons, hexagons, and octagons. These symmetrical shapes are widely used in architecture, design, and nature, as they offer structural stability and visual appeal.</a:t>
            </a:r>
            <a:endParaRPr lang="en-US" sz="1750" dirty="0"/>
          </a:p>
        </p:txBody>
      </p:sp>
      <p:sp>
        <p:nvSpPr>
          <p:cNvPr id="6" name="Shape 4"/>
          <p:cNvSpPr/>
          <p:nvPr/>
        </p:nvSpPr>
        <p:spPr>
          <a:xfrm>
            <a:off x="5216962" y="2583299"/>
            <a:ext cx="4196358" cy="4225409"/>
          </a:xfrm>
          <a:prstGeom prst="roundRect">
            <a:avLst>
              <a:gd name="adj" fmla="val 2270"/>
            </a:avLst>
          </a:prstGeom>
          <a:solidFill>
            <a:srgbClr val="DDEEE6"/>
          </a:solidFill>
          <a:ln w="7620">
            <a:solidFill>
              <a:srgbClr val="C3D4CC"/>
            </a:solidFill>
            <a:prstDash val="solid"/>
          </a:ln>
        </p:spPr>
      </p:sp>
      <p:sp>
        <p:nvSpPr>
          <p:cNvPr id="7" name="Text 5"/>
          <p:cNvSpPr/>
          <p:nvPr/>
        </p:nvSpPr>
        <p:spPr>
          <a:xfrm>
            <a:off x="5451396" y="281773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Irregular Polygons</a:t>
            </a:r>
            <a:endParaRPr lang="en-US" sz="2200" dirty="0"/>
          </a:p>
        </p:txBody>
      </p:sp>
      <p:sp>
        <p:nvSpPr>
          <p:cNvPr id="8" name="Text 6"/>
          <p:cNvSpPr/>
          <p:nvPr/>
        </p:nvSpPr>
        <p:spPr>
          <a:xfrm>
            <a:off x="5451396" y="3308152"/>
            <a:ext cx="3727490" cy="326612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Irregular polygons are shapes with an unequal number of sides and angles, such as heptagons, nonagons, and decagons. These more complex shapes are often used in modern architecture, product design, and abstract art, where they can create dynamic and visually interesting compositions.</a:t>
            </a:r>
            <a:endParaRPr lang="en-US" sz="1750" dirty="0"/>
          </a:p>
        </p:txBody>
      </p:sp>
      <p:sp>
        <p:nvSpPr>
          <p:cNvPr id="9" name="Shape 7"/>
          <p:cNvSpPr/>
          <p:nvPr/>
        </p:nvSpPr>
        <p:spPr>
          <a:xfrm>
            <a:off x="9640133" y="2583299"/>
            <a:ext cx="4196358" cy="4225409"/>
          </a:xfrm>
          <a:prstGeom prst="roundRect">
            <a:avLst>
              <a:gd name="adj" fmla="val 2270"/>
            </a:avLst>
          </a:prstGeom>
          <a:solidFill>
            <a:srgbClr val="DDEEE6"/>
          </a:solidFill>
          <a:ln w="7620">
            <a:solidFill>
              <a:srgbClr val="C3D4CC"/>
            </a:solidFill>
            <a:prstDash val="solid"/>
          </a:ln>
        </p:spPr>
      </p:sp>
      <p:sp>
        <p:nvSpPr>
          <p:cNvPr id="10" name="Text 8"/>
          <p:cNvSpPr/>
          <p:nvPr/>
        </p:nvSpPr>
        <p:spPr>
          <a:xfrm>
            <a:off x="9874568" y="2817733"/>
            <a:ext cx="2917865" cy="354330"/>
          </a:xfrm>
          <a:prstGeom prst="rect">
            <a:avLst/>
          </a:prstGeom>
          <a:noFill/>
          <a:ln/>
        </p:spPr>
        <p:txBody>
          <a:bodyPr wrap="none" lIns="0" tIns="0" rIns="0" bIns="0" rtlCol="0" anchor="t"/>
          <a:lstStyle/>
          <a:p>
            <a:pPr marL="0" indent="0">
              <a:lnSpc>
                <a:spcPts val="2750"/>
              </a:lnSpc>
              <a:buNone/>
            </a:pPr>
            <a:r>
              <a:rPr lang="en-US" sz="2200" b="1" dirty="0">
                <a:solidFill>
                  <a:srgbClr val="3B4E4E"/>
                </a:solidFill>
                <a:latin typeface="Syne Bold" pitchFamily="34" charset="0"/>
                <a:ea typeface="Syne Bold" pitchFamily="34" charset="-122"/>
                <a:cs typeface="Syne Bold" pitchFamily="34" charset="-120"/>
              </a:rPr>
              <a:t>Polygon Properties</a:t>
            </a:r>
            <a:endParaRPr lang="en-US" sz="2200" dirty="0"/>
          </a:p>
        </p:txBody>
      </p:sp>
      <p:sp>
        <p:nvSpPr>
          <p:cNvPr id="11" name="Text 9"/>
          <p:cNvSpPr/>
          <p:nvPr/>
        </p:nvSpPr>
        <p:spPr>
          <a:xfrm>
            <a:off x="9874568" y="3308152"/>
            <a:ext cx="3727490" cy="3266123"/>
          </a:xfrm>
          <a:prstGeom prst="rect">
            <a:avLst/>
          </a:prstGeom>
          <a:noFill/>
          <a:ln/>
        </p:spPr>
        <p:txBody>
          <a:bodyPr wrap="square" lIns="0" tIns="0" rIns="0" bIns="0" rtlCol="0" anchor="t"/>
          <a:lstStyle/>
          <a:p>
            <a:pPr marL="0" indent="0">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Regardless of their shape, all polygons share certain properties, such as the relationship between the number of sides and the sum of the interior angles. Understanding these properties is essential for various mathematical and practical applications, from calculating areas to designing efficient structures.</a:t>
            </a:r>
            <a:endParaRPr lang="en-US" sz="1750" dirty="0"/>
          </a:p>
        </p:txBody>
      </p:sp>
      <p:pic>
        <p:nvPicPr>
          <p:cNvPr id="13" name="Picture 12">
            <a:extLst>
              <a:ext uri="{FF2B5EF4-FFF2-40B4-BE49-F238E27FC236}">
                <a16:creationId xmlns:a16="http://schemas.microsoft.com/office/drawing/2014/main" id="{84C19A1B-579A-4E1F-9B8B-245A42D9EF6D}"/>
              </a:ext>
            </a:extLst>
          </p:cNvPr>
          <p:cNvPicPr>
            <a:picLocks noChangeAspect="1"/>
          </p:cNvPicPr>
          <p:nvPr/>
        </p:nvPicPr>
        <p:blipFill>
          <a:blip r:embed="rId3"/>
          <a:stretch>
            <a:fillRect/>
          </a:stretch>
        </p:blipFill>
        <p:spPr>
          <a:xfrm>
            <a:off x="11590457" y="7658020"/>
            <a:ext cx="3019846" cy="5715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439823"/>
            <a:ext cx="9856351" cy="708779"/>
          </a:xfrm>
          <a:prstGeom prst="rect">
            <a:avLst/>
          </a:prstGeom>
          <a:noFill/>
          <a:ln/>
        </p:spPr>
        <p:txBody>
          <a:bodyPr wrap="none" lIns="0" tIns="0" rIns="0" bIns="0" rtlCol="0" anchor="t"/>
          <a:lstStyle/>
          <a:p>
            <a:pPr marL="0" indent="0">
              <a:lnSpc>
                <a:spcPts val="5550"/>
              </a:lnSpc>
              <a:buNone/>
            </a:pPr>
            <a:r>
              <a:rPr lang="en-US" sz="4450" b="1" dirty="0">
                <a:solidFill>
                  <a:srgbClr val="233939"/>
                </a:solidFill>
                <a:latin typeface="Syne Bold" pitchFamily="34" charset="0"/>
                <a:ea typeface="Syne Bold" pitchFamily="34" charset="-122"/>
                <a:cs typeface="Syne Bold" pitchFamily="34" charset="-120"/>
              </a:rPr>
              <a:t>Symmetry in Geometric Shapes</a:t>
            </a:r>
            <a:endParaRPr lang="en-US" sz="4450" dirty="0"/>
          </a:p>
        </p:txBody>
      </p:sp>
      <p:pic>
        <p:nvPicPr>
          <p:cNvPr id="3" name="Image 0" descr="preencoded.png"/>
          <p:cNvPicPr>
            <a:picLocks noChangeAspect="1"/>
          </p:cNvPicPr>
          <p:nvPr/>
        </p:nvPicPr>
        <p:blipFill>
          <a:blip r:embed="rId3"/>
          <a:stretch>
            <a:fillRect/>
          </a:stretch>
        </p:blipFill>
        <p:spPr>
          <a:xfrm>
            <a:off x="793790" y="2602230"/>
            <a:ext cx="566976" cy="566976"/>
          </a:xfrm>
          <a:prstGeom prst="rect">
            <a:avLst/>
          </a:prstGeom>
        </p:spPr>
      </p:pic>
      <p:sp>
        <p:nvSpPr>
          <p:cNvPr id="4" name="Text 1"/>
          <p:cNvSpPr/>
          <p:nvPr/>
        </p:nvSpPr>
        <p:spPr>
          <a:xfrm>
            <a:off x="793790" y="3396020"/>
            <a:ext cx="3582114" cy="354330"/>
          </a:xfrm>
          <a:prstGeom prst="rect">
            <a:avLst/>
          </a:prstGeom>
          <a:noFill/>
          <a:ln/>
        </p:spPr>
        <p:txBody>
          <a:bodyPr wrap="none" lIns="0" tIns="0" rIns="0" bIns="0" rtlCol="0" anchor="t"/>
          <a:lstStyle/>
          <a:p>
            <a:pPr marL="0" indent="0" algn="l">
              <a:lnSpc>
                <a:spcPts val="2750"/>
              </a:lnSpc>
              <a:buNone/>
            </a:pPr>
            <a:r>
              <a:rPr lang="en-US" sz="2200" b="1" dirty="0">
                <a:solidFill>
                  <a:srgbClr val="3B4E4E"/>
                </a:solidFill>
                <a:latin typeface="Syne Bold" pitchFamily="34" charset="0"/>
                <a:ea typeface="Syne Bold" pitchFamily="34" charset="-122"/>
                <a:cs typeface="Syne Bold" pitchFamily="34" charset="-120"/>
              </a:rPr>
              <a:t>Reflectional Symmetry</a:t>
            </a:r>
            <a:endParaRPr lang="en-US" sz="2200" dirty="0"/>
          </a:p>
        </p:txBody>
      </p:sp>
      <p:sp>
        <p:nvSpPr>
          <p:cNvPr id="5" name="Text 2"/>
          <p:cNvSpPr/>
          <p:nvPr/>
        </p:nvSpPr>
        <p:spPr>
          <a:xfrm>
            <a:off x="793790" y="3886438"/>
            <a:ext cx="4120753" cy="2540318"/>
          </a:xfrm>
          <a:prstGeom prst="rect">
            <a:avLst/>
          </a:prstGeom>
          <a:noFill/>
          <a:ln/>
        </p:spPr>
        <p:txBody>
          <a:bodyPr wrap="square" lIns="0" tIns="0" rIns="0" bIns="0" rtlCol="0" anchor="t"/>
          <a:lstStyle/>
          <a:p>
            <a:pPr marL="0" indent="0" algn="l">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Shapes with reflectional symmetry can be divided into two or more identical halves by a line or plane of reflection. This type of symmetry is commonly found in nature, such as in butterfly wings and snowflakes, as well as in architectural and design elements.</a:t>
            </a:r>
            <a:endParaRPr lang="en-US" sz="1750" dirty="0"/>
          </a:p>
        </p:txBody>
      </p:sp>
      <p:pic>
        <p:nvPicPr>
          <p:cNvPr id="6" name="Image 1" descr="preencoded.png"/>
          <p:cNvPicPr>
            <a:picLocks noChangeAspect="1"/>
          </p:cNvPicPr>
          <p:nvPr/>
        </p:nvPicPr>
        <p:blipFill>
          <a:blip r:embed="rId4"/>
          <a:stretch>
            <a:fillRect/>
          </a:stretch>
        </p:blipFill>
        <p:spPr>
          <a:xfrm>
            <a:off x="5254704" y="2602230"/>
            <a:ext cx="566976" cy="566976"/>
          </a:xfrm>
          <a:prstGeom prst="rect">
            <a:avLst/>
          </a:prstGeom>
        </p:spPr>
      </p:pic>
      <p:sp>
        <p:nvSpPr>
          <p:cNvPr id="7" name="Text 3"/>
          <p:cNvSpPr/>
          <p:nvPr/>
        </p:nvSpPr>
        <p:spPr>
          <a:xfrm>
            <a:off x="5254704" y="3396020"/>
            <a:ext cx="3325654" cy="354330"/>
          </a:xfrm>
          <a:prstGeom prst="rect">
            <a:avLst/>
          </a:prstGeom>
          <a:noFill/>
          <a:ln/>
        </p:spPr>
        <p:txBody>
          <a:bodyPr wrap="none" lIns="0" tIns="0" rIns="0" bIns="0" rtlCol="0" anchor="t"/>
          <a:lstStyle/>
          <a:p>
            <a:pPr marL="0" indent="0" algn="l">
              <a:lnSpc>
                <a:spcPts val="2750"/>
              </a:lnSpc>
              <a:buNone/>
            </a:pPr>
            <a:r>
              <a:rPr lang="en-US" sz="2200" b="1" dirty="0">
                <a:solidFill>
                  <a:srgbClr val="3B4E4E"/>
                </a:solidFill>
                <a:latin typeface="Syne Bold" pitchFamily="34" charset="0"/>
                <a:ea typeface="Syne Bold" pitchFamily="34" charset="-122"/>
                <a:cs typeface="Syne Bold" pitchFamily="34" charset="-120"/>
              </a:rPr>
              <a:t>Rotational Symmetry</a:t>
            </a:r>
            <a:endParaRPr lang="en-US" sz="2200" dirty="0"/>
          </a:p>
        </p:txBody>
      </p:sp>
      <p:sp>
        <p:nvSpPr>
          <p:cNvPr id="8" name="Text 4"/>
          <p:cNvSpPr/>
          <p:nvPr/>
        </p:nvSpPr>
        <p:spPr>
          <a:xfrm>
            <a:off x="5254704" y="3886438"/>
            <a:ext cx="4120872" cy="2903220"/>
          </a:xfrm>
          <a:prstGeom prst="rect">
            <a:avLst/>
          </a:prstGeom>
          <a:noFill/>
          <a:ln/>
        </p:spPr>
        <p:txBody>
          <a:bodyPr wrap="square" lIns="0" tIns="0" rIns="0" bIns="0" rtlCol="0" anchor="t"/>
          <a:lstStyle/>
          <a:p>
            <a:pPr marL="0" indent="0" algn="l">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Shapes with rotational symmetry can be rotated around a central point by a certain angle and still appear unchanged. Regular polygons, such as squares and hexagons, are prime examples of shapes with rotational symmetry, which is often used in decorative and industrial designs.</a:t>
            </a:r>
            <a:endParaRPr lang="en-US" sz="1750" dirty="0"/>
          </a:p>
        </p:txBody>
      </p:sp>
      <p:pic>
        <p:nvPicPr>
          <p:cNvPr id="9" name="Image 2" descr="preencoded.png"/>
          <p:cNvPicPr>
            <a:picLocks noChangeAspect="1"/>
          </p:cNvPicPr>
          <p:nvPr/>
        </p:nvPicPr>
        <p:blipFill>
          <a:blip r:embed="rId5"/>
          <a:stretch>
            <a:fillRect/>
          </a:stretch>
        </p:blipFill>
        <p:spPr>
          <a:xfrm>
            <a:off x="9715738" y="2602230"/>
            <a:ext cx="566976" cy="566976"/>
          </a:xfrm>
          <a:prstGeom prst="rect">
            <a:avLst/>
          </a:prstGeom>
        </p:spPr>
      </p:pic>
      <p:sp>
        <p:nvSpPr>
          <p:cNvPr id="10" name="Text 5"/>
          <p:cNvSpPr/>
          <p:nvPr/>
        </p:nvSpPr>
        <p:spPr>
          <a:xfrm>
            <a:off x="9715738" y="3396020"/>
            <a:ext cx="2979658" cy="354330"/>
          </a:xfrm>
          <a:prstGeom prst="rect">
            <a:avLst/>
          </a:prstGeom>
          <a:noFill/>
          <a:ln/>
        </p:spPr>
        <p:txBody>
          <a:bodyPr wrap="none" lIns="0" tIns="0" rIns="0" bIns="0" rtlCol="0" anchor="t"/>
          <a:lstStyle/>
          <a:p>
            <a:pPr marL="0" indent="0" algn="l">
              <a:lnSpc>
                <a:spcPts val="2750"/>
              </a:lnSpc>
              <a:buNone/>
            </a:pPr>
            <a:r>
              <a:rPr lang="en-US" sz="2200" b="1" dirty="0">
                <a:solidFill>
                  <a:srgbClr val="3B4E4E"/>
                </a:solidFill>
                <a:latin typeface="Syne Bold" pitchFamily="34" charset="0"/>
                <a:ea typeface="Syne Bold" pitchFamily="34" charset="-122"/>
                <a:cs typeface="Syne Bold" pitchFamily="34" charset="-120"/>
              </a:rPr>
              <a:t>Bilateral Symmetry</a:t>
            </a:r>
            <a:endParaRPr lang="en-US" sz="2200" dirty="0"/>
          </a:p>
        </p:txBody>
      </p:sp>
      <p:sp>
        <p:nvSpPr>
          <p:cNvPr id="11" name="Text 6"/>
          <p:cNvSpPr/>
          <p:nvPr/>
        </p:nvSpPr>
        <p:spPr>
          <a:xfrm>
            <a:off x="9715738" y="3886438"/>
            <a:ext cx="4120753" cy="2903220"/>
          </a:xfrm>
          <a:prstGeom prst="rect">
            <a:avLst/>
          </a:prstGeom>
          <a:noFill/>
          <a:ln/>
        </p:spPr>
        <p:txBody>
          <a:bodyPr wrap="square" lIns="0" tIns="0" rIns="0" bIns="0" rtlCol="0" anchor="t"/>
          <a:lstStyle/>
          <a:p>
            <a:pPr marL="0" indent="0" algn="l">
              <a:lnSpc>
                <a:spcPts val="2850"/>
              </a:lnSpc>
              <a:buNone/>
            </a:pPr>
            <a:r>
              <a:rPr lang="en-US" sz="1750" dirty="0">
                <a:solidFill>
                  <a:srgbClr val="3B4E4E"/>
                </a:solidFill>
                <a:latin typeface="Overpass Light" pitchFamily="34" charset="0"/>
                <a:ea typeface="Overpass Light" pitchFamily="34" charset="-122"/>
                <a:cs typeface="Overpass Light" pitchFamily="34" charset="-120"/>
              </a:rPr>
              <a:t>Bilateral symmetry, also known as mirror symmetry, occurs when a shape can be divided into two equal halves along a central axis. This type of symmetry is prevalent in nature, such as in the human body and many animal species, and is also widely used in architectural and design compositions.</a:t>
            </a:r>
            <a:endParaRPr lang="en-US" sz="1750" dirty="0"/>
          </a:p>
        </p:txBody>
      </p:sp>
      <p:pic>
        <p:nvPicPr>
          <p:cNvPr id="13" name="Picture 12">
            <a:extLst>
              <a:ext uri="{FF2B5EF4-FFF2-40B4-BE49-F238E27FC236}">
                <a16:creationId xmlns:a16="http://schemas.microsoft.com/office/drawing/2014/main" id="{D4D20100-07F6-451F-8434-1008CCC14E4B}"/>
              </a:ext>
            </a:extLst>
          </p:cNvPr>
          <p:cNvPicPr>
            <a:picLocks noChangeAspect="1"/>
          </p:cNvPicPr>
          <p:nvPr/>
        </p:nvPicPr>
        <p:blipFill>
          <a:blip r:embed="rId6"/>
          <a:stretch>
            <a:fillRect/>
          </a:stretch>
        </p:blipFill>
        <p:spPr>
          <a:xfrm>
            <a:off x="11610554" y="7577045"/>
            <a:ext cx="3019846" cy="57158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84570" y="635437"/>
            <a:ext cx="7947660" cy="1068229"/>
          </a:xfrm>
          <a:prstGeom prst="rect">
            <a:avLst/>
          </a:prstGeom>
          <a:noFill/>
          <a:ln/>
        </p:spPr>
        <p:txBody>
          <a:bodyPr wrap="square" lIns="0" tIns="0" rIns="0" bIns="0" rtlCol="0" anchor="t"/>
          <a:lstStyle/>
          <a:p>
            <a:pPr marL="0" indent="0">
              <a:lnSpc>
                <a:spcPts val="4200"/>
              </a:lnSpc>
              <a:buNone/>
            </a:pPr>
            <a:r>
              <a:rPr lang="en-US" sz="3350" b="1" dirty="0">
                <a:solidFill>
                  <a:srgbClr val="233939"/>
                </a:solidFill>
                <a:latin typeface="Syne Bold" pitchFamily="34" charset="0"/>
                <a:ea typeface="Syne Bold" pitchFamily="34" charset="-122"/>
                <a:cs typeface="Syne Bold" pitchFamily="34" charset="-120"/>
              </a:rPr>
              <a:t>Practical Applications of Geometry</a:t>
            </a:r>
            <a:endParaRPr lang="en-US" sz="3350" dirty="0"/>
          </a:p>
        </p:txBody>
      </p:sp>
      <p:pic>
        <p:nvPicPr>
          <p:cNvPr id="4" name="Image 1" descr="preencoded.png"/>
          <p:cNvPicPr>
            <a:picLocks noChangeAspect="1"/>
          </p:cNvPicPr>
          <p:nvPr/>
        </p:nvPicPr>
        <p:blipFill>
          <a:blip r:embed="rId4"/>
          <a:stretch>
            <a:fillRect/>
          </a:stretch>
        </p:blipFill>
        <p:spPr>
          <a:xfrm>
            <a:off x="6084570" y="1960007"/>
            <a:ext cx="854631" cy="1367433"/>
          </a:xfrm>
          <a:prstGeom prst="rect">
            <a:avLst/>
          </a:prstGeom>
        </p:spPr>
      </p:pic>
      <p:sp>
        <p:nvSpPr>
          <p:cNvPr id="5" name="Text 1"/>
          <p:cNvSpPr/>
          <p:nvPr/>
        </p:nvSpPr>
        <p:spPr>
          <a:xfrm>
            <a:off x="7195542" y="2130862"/>
            <a:ext cx="2136696" cy="267057"/>
          </a:xfrm>
          <a:prstGeom prst="rect">
            <a:avLst/>
          </a:prstGeom>
          <a:noFill/>
          <a:ln/>
        </p:spPr>
        <p:txBody>
          <a:bodyPr wrap="none" lIns="0" tIns="0" rIns="0" bIns="0" rtlCol="0" anchor="t"/>
          <a:lstStyle/>
          <a:p>
            <a:pPr marL="0" indent="0" algn="l">
              <a:lnSpc>
                <a:spcPts val="2100"/>
              </a:lnSpc>
              <a:buNone/>
            </a:pPr>
            <a:r>
              <a:rPr lang="en-US" sz="1650" b="1" dirty="0">
                <a:solidFill>
                  <a:srgbClr val="3B4E4E"/>
                </a:solidFill>
                <a:latin typeface="Syne Bold" pitchFamily="34" charset="0"/>
                <a:ea typeface="Syne Bold" pitchFamily="34" charset="-122"/>
                <a:cs typeface="Syne Bold" pitchFamily="34" charset="-120"/>
              </a:rPr>
              <a:t>Architecture</a:t>
            </a:r>
            <a:endParaRPr lang="en-US" sz="1650" dirty="0"/>
          </a:p>
        </p:txBody>
      </p:sp>
      <p:sp>
        <p:nvSpPr>
          <p:cNvPr id="6" name="Text 2"/>
          <p:cNvSpPr/>
          <p:nvPr/>
        </p:nvSpPr>
        <p:spPr>
          <a:xfrm>
            <a:off x="7195542" y="2500432"/>
            <a:ext cx="6836688" cy="546973"/>
          </a:xfrm>
          <a:prstGeom prst="rect">
            <a:avLst/>
          </a:prstGeom>
          <a:noFill/>
          <a:ln/>
        </p:spPr>
        <p:txBody>
          <a:bodyPr wrap="square" lIns="0" tIns="0" rIns="0" bIns="0" rtlCol="0" anchor="t"/>
          <a:lstStyle/>
          <a:p>
            <a:pPr marL="0" indent="0" algn="l">
              <a:lnSpc>
                <a:spcPts val="2150"/>
              </a:lnSpc>
              <a:buNone/>
            </a:pPr>
            <a:r>
              <a:rPr lang="en-US" sz="1300" dirty="0">
                <a:solidFill>
                  <a:srgbClr val="3B4E4E"/>
                </a:solidFill>
                <a:latin typeface="Overpass Light" pitchFamily="34" charset="0"/>
                <a:ea typeface="Overpass Light" pitchFamily="34" charset="-122"/>
                <a:cs typeface="Overpass Light" pitchFamily="34" charset="-120"/>
              </a:rPr>
              <a:t>Geometric shapes and principles are fundamental in the design and construction of buildings, bridges, and other structures, ensuring stability, efficiency, and aesthetic appeal.</a:t>
            </a:r>
            <a:endParaRPr lang="en-US" sz="1300" dirty="0"/>
          </a:p>
        </p:txBody>
      </p:sp>
      <p:pic>
        <p:nvPicPr>
          <p:cNvPr id="7" name="Image 2" descr="preencoded.png"/>
          <p:cNvPicPr>
            <a:picLocks noChangeAspect="1"/>
          </p:cNvPicPr>
          <p:nvPr/>
        </p:nvPicPr>
        <p:blipFill>
          <a:blip r:embed="rId5"/>
          <a:stretch>
            <a:fillRect/>
          </a:stretch>
        </p:blipFill>
        <p:spPr>
          <a:xfrm>
            <a:off x="6084570" y="3327440"/>
            <a:ext cx="854631" cy="1367433"/>
          </a:xfrm>
          <a:prstGeom prst="rect">
            <a:avLst/>
          </a:prstGeom>
        </p:spPr>
      </p:pic>
      <p:sp>
        <p:nvSpPr>
          <p:cNvPr id="8" name="Text 3"/>
          <p:cNvSpPr/>
          <p:nvPr/>
        </p:nvSpPr>
        <p:spPr>
          <a:xfrm>
            <a:off x="7195542" y="3498294"/>
            <a:ext cx="2136696" cy="267057"/>
          </a:xfrm>
          <a:prstGeom prst="rect">
            <a:avLst/>
          </a:prstGeom>
          <a:noFill/>
          <a:ln/>
        </p:spPr>
        <p:txBody>
          <a:bodyPr wrap="none" lIns="0" tIns="0" rIns="0" bIns="0" rtlCol="0" anchor="t"/>
          <a:lstStyle/>
          <a:p>
            <a:pPr marL="0" indent="0" algn="l">
              <a:lnSpc>
                <a:spcPts val="2100"/>
              </a:lnSpc>
              <a:buNone/>
            </a:pPr>
            <a:r>
              <a:rPr lang="en-US" sz="1650" b="1" dirty="0">
                <a:solidFill>
                  <a:srgbClr val="3B4E4E"/>
                </a:solidFill>
                <a:latin typeface="Syne Bold" pitchFamily="34" charset="0"/>
                <a:ea typeface="Syne Bold" pitchFamily="34" charset="-122"/>
                <a:cs typeface="Syne Bold" pitchFamily="34" charset="-120"/>
              </a:rPr>
              <a:t>Engineering</a:t>
            </a:r>
            <a:endParaRPr lang="en-US" sz="1650" dirty="0"/>
          </a:p>
        </p:txBody>
      </p:sp>
      <p:sp>
        <p:nvSpPr>
          <p:cNvPr id="9" name="Text 4"/>
          <p:cNvSpPr/>
          <p:nvPr/>
        </p:nvSpPr>
        <p:spPr>
          <a:xfrm>
            <a:off x="7195542" y="3867864"/>
            <a:ext cx="6836688" cy="546973"/>
          </a:xfrm>
          <a:prstGeom prst="rect">
            <a:avLst/>
          </a:prstGeom>
          <a:noFill/>
          <a:ln/>
        </p:spPr>
        <p:txBody>
          <a:bodyPr wrap="square" lIns="0" tIns="0" rIns="0" bIns="0" rtlCol="0" anchor="t"/>
          <a:lstStyle/>
          <a:p>
            <a:pPr marL="0" indent="0" algn="l">
              <a:lnSpc>
                <a:spcPts val="2150"/>
              </a:lnSpc>
              <a:buNone/>
            </a:pPr>
            <a:r>
              <a:rPr lang="en-US" sz="1300" dirty="0">
                <a:solidFill>
                  <a:srgbClr val="3B4E4E"/>
                </a:solidFill>
                <a:latin typeface="Overpass Light" pitchFamily="34" charset="0"/>
                <a:ea typeface="Overpass Light" pitchFamily="34" charset="-122"/>
                <a:cs typeface="Overpass Light" pitchFamily="34" charset="-120"/>
              </a:rPr>
              <a:t>Engineers rely heavily on geometric concepts to design and analyze everything from mechanical systems to electronic components, ensuring optimal performance and safety.</a:t>
            </a:r>
            <a:endParaRPr lang="en-US" sz="1300" dirty="0"/>
          </a:p>
        </p:txBody>
      </p:sp>
      <p:pic>
        <p:nvPicPr>
          <p:cNvPr id="10" name="Image 3" descr="preencoded.png"/>
          <p:cNvPicPr>
            <a:picLocks noChangeAspect="1"/>
          </p:cNvPicPr>
          <p:nvPr/>
        </p:nvPicPr>
        <p:blipFill>
          <a:blip r:embed="rId6"/>
          <a:stretch>
            <a:fillRect/>
          </a:stretch>
        </p:blipFill>
        <p:spPr>
          <a:xfrm>
            <a:off x="6084570" y="4694873"/>
            <a:ext cx="854631" cy="1367433"/>
          </a:xfrm>
          <a:prstGeom prst="rect">
            <a:avLst/>
          </a:prstGeom>
        </p:spPr>
      </p:pic>
      <p:sp>
        <p:nvSpPr>
          <p:cNvPr id="11" name="Text 5"/>
          <p:cNvSpPr/>
          <p:nvPr/>
        </p:nvSpPr>
        <p:spPr>
          <a:xfrm>
            <a:off x="7195542" y="4865727"/>
            <a:ext cx="2136696" cy="267057"/>
          </a:xfrm>
          <a:prstGeom prst="rect">
            <a:avLst/>
          </a:prstGeom>
          <a:noFill/>
          <a:ln/>
        </p:spPr>
        <p:txBody>
          <a:bodyPr wrap="none" lIns="0" tIns="0" rIns="0" bIns="0" rtlCol="0" anchor="t"/>
          <a:lstStyle/>
          <a:p>
            <a:pPr marL="0" indent="0" algn="l">
              <a:lnSpc>
                <a:spcPts val="2100"/>
              </a:lnSpc>
              <a:buNone/>
            </a:pPr>
            <a:r>
              <a:rPr lang="en-US" sz="1650" b="1" dirty="0">
                <a:solidFill>
                  <a:srgbClr val="3B4E4E"/>
                </a:solidFill>
                <a:latin typeface="Syne Bold" pitchFamily="34" charset="0"/>
                <a:ea typeface="Syne Bold" pitchFamily="34" charset="-122"/>
                <a:cs typeface="Syne Bold" pitchFamily="34" charset="-120"/>
              </a:rPr>
              <a:t>Design</a:t>
            </a:r>
            <a:endParaRPr lang="en-US" sz="1650" dirty="0"/>
          </a:p>
        </p:txBody>
      </p:sp>
      <p:sp>
        <p:nvSpPr>
          <p:cNvPr id="12" name="Text 6"/>
          <p:cNvSpPr/>
          <p:nvPr/>
        </p:nvSpPr>
        <p:spPr>
          <a:xfrm>
            <a:off x="7195542" y="5235297"/>
            <a:ext cx="6836688" cy="546973"/>
          </a:xfrm>
          <a:prstGeom prst="rect">
            <a:avLst/>
          </a:prstGeom>
          <a:noFill/>
          <a:ln/>
        </p:spPr>
        <p:txBody>
          <a:bodyPr wrap="square" lIns="0" tIns="0" rIns="0" bIns="0" rtlCol="0" anchor="t"/>
          <a:lstStyle/>
          <a:p>
            <a:pPr marL="0" indent="0" algn="l">
              <a:lnSpc>
                <a:spcPts val="2150"/>
              </a:lnSpc>
              <a:buNone/>
            </a:pPr>
            <a:r>
              <a:rPr lang="en-US" sz="1300" dirty="0">
                <a:solidFill>
                  <a:srgbClr val="3B4E4E"/>
                </a:solidFill>
                <a:latin typeface="Overpass Light" pitchFamily="34" charset="0"/>
                <a:ea typeface="Overpass Light" pitchFamily="34" charset="-122"/>
                <a:cs typeface="Overpass Light" pitchFamily="34" charset="-120"/>
              </a:rPr>
              <a:t>Geometric shapes and patterns are widely used in product design, packaging, and visual arts, as they can create visually striking and functionally effective compositions.</a:t>
            </a:r>
            <a:endParaRPr lang="en-US" sz="1300" dirty="0"/>
          </a:p>
        </p:txBody>
      </p:sp>
      <p:pic>
        <p:nvPicPr>
          <p:cNvPr id="13" name="Image 4" descr="preencoded.png"/>
          <p:cNvPicPr>
            <a:picLocks noChangeAspect="1"/>
          </p:cNvPicPr>
          <p:nvPr/>
        </p:nvPicPr>
        <p:blipFill>
          <a:blip r:embed="rId7"/>
          <a:stretch>
            <a:fillRect/>
          </a:stretch>
        </p:blipFill>
        <p:spPr>
          <a:xfrm>
            <a:off x="6084570" y="6062305"/>
            <a:ext cx="854631" cy="1531739"/>
          </a:xfrm>
          <a:prstGeom prst="rect">
            <a:avLst/>
          </a:prstGeom>
        </p:spPr>
      </p:pic>
      <p:sp>
        <p:nvSpPr>
          <p:cNvPr id="14" name="Text 7"/>
          <p:cNvSpPr/>
          <p:nvPr/>
        </p:nvSpPr>
        <p:spPr>
          <a:xfrm>
            <a:off x="7195542" y="6233160"/>
            <a:ext cx="2136696" cy="267057"/>
          </a:xfrm>
          <a:prstGeom prst="rect">
            <a:avLst/>
          </a:prstGeom>
          <a:noFill/>
          <a:ln/>
        </p:spPr>
        <p:txBody>
          <a:bodyPr wrap="none" lIns="0" tIns="0" rIns="0" bIns="0" rtlCol="0" anchor="t"/>
          <a:lstStyle/>
          <a:p>
            <a:pPr marL="0" indent="0" algn="l">
              <a:lnSpc>
                <a:spcPts val="2100"/>
              </a:lnSpc>
              <a:buNone/>
            </a:pPr>
            <a:r>
              <a:rPr lang="en-US" sz="1650" b="1" dirty="0">
                <a:solidFill>
                  <a:srgbClr val="3B4E4E"/>
                </a:solidFill>
                <a:latin typeface="Syne Bold" pitchFamily="34" charset="0"/>
                <a:ea typeface="Syne Bold" pitchFamily="34" charset="-122"/>
                <a:cs typeface="Syne Bold" pitchFamily="34" charset="-120"/>
              </a:rPr>
              <a:t>Nature</a:t>
            </a:r>
            <a:endParaRPr lang="en-US" sz="1650" dirty="0"/>
          </a:p>
        </p:txBody>
      </p:sp>
      <p:sp>
        <p:nvSpPr>
          <p:cNvPr id="15" name="Text 8"/>
          <p:cNvSpPr/>
          <p:nvPr/>
        </p:nvSpPr>
        <p:spPr>
          <a:xfrm>
            <a:off x="7195542" y="6602730"/>
            <a:ext cx="6836688" cy="820460"/>
          </a:xfrm>
          <a:prstGeom prst="rect">
            <a:avLst/>
          </a:prstGeom>
          <a:noFill/>
          <a:ln/>
        </p:spPr>
        <p:txBody>
          <a:bodyPr wrap="square" lIns="0" tIns="0" rIns="0" bIns="0" rtlCol="0" anchor="t"/>
          <a:lstStyle/>
          <a:p>
            <a:pPr marL="0" indent="0" algn="l">
              <a:lnSpc>
                <a:spcPts val="2150"/>
              </a:lnSpc>
              <a:buNone/>
            </a:pPr>
            <a:r>
              <a:rPr lang="en-US" sz="1300" dirty="0">
                <a:solidFill>
                  <a:srgbClr val="3B4E4E"/>
                </a:solidFill>
                <a:latin typeface="Overpass Light" pitchFamily="34" charset="0"/>
                <a:ea typeface="Overpass Light" pitchFamily="34" charset="-122"/>
                <a:cs typeface="Overpass Light" pitchFamily="34" charset="-120"/>
              </a:rPr>
              <a:t>The natural world is filled with a diverse array of geometric shapes and patterns, from the hexagonal structure of beehives to the spiral arrangements of seashells, showcasing the prevalence and importance of geometry in the natural environment.</a:t>
            </a:r>
            <a:endParaRPr lang="en-US" sz="1300" dirty="0"/>
          </a:p>
        </p:txBody>
      </p:sp>
      <p:pic>
        <p:nvPicPr>
          <p:cNvPr id="17" name="Picture 16">
            <a:extLst>
              <a:ext uri="{FF2B5EF4-FFF2-40B4-BE49-F238E27FC236}">
                <a16:creationId xmlns:a16="http://schemas.microsoft.com/office/drawing/2014/main" id="{E4798C3B-3289-4164-B073-56A3199D2785}"/>
              </a:ext>
            </a:extLst>
          </p:cNvPr>
          <p:cNvPicPr>
            <a:picLocks noChangeAspect="1"/>
          </p:cNvPicPr>
          <p:nvPr/>
        </p:nvPicPr>
        <p:blipFill>
          <a:blip r:embed="rId8"/>
          <a:stretch>
            <a:fillRect/>
          </a:stretch>
        </p:blipFill>
        <p:spPr>
          <a:xfrm>
            <a:off x="11502692" y="7594044"/>
            <a:ext cx="3019846" cy="57158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1182</Words>
  <Application>Microsoft Office PowerPoint</Application>
  <PresentationFormat>Custom</PresentationFormat>
  <Paragraphs>71</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Syne</vt:lpstr>
      <vt:lpstr>Overpass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2024-11-15T06:21:25Z</dcterms:created>
  <dcterms:modified xsi:type="dcterms:W3CDTF">2024-11-15T07:39:52Z</dcterms:modified>
</cp:coreProperties>
</file>