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0"/>
  </p:normalViewPr>
  <p:slideViewPr>
    <p:cSldViewPr snapToGrid="0" snapToObjects="1">
      <p:cViewPr varScale="1">
        <p:scale>
          <a:sx n="95" d="100"/>
          <a:sy n="95" d="100"/>
        </p:scale>
        <p:origin x="40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164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B1B1E"/>
          </a:solidFill>
          <a:ln/>
        </p:spPr>
      </p:sp>
      <p:sp>
        <p:nvSpPr>
          <p:cNvPr id="3" name="Shape 1"/>
          <p:cNvSpPr/>
          <p:nvPr/>
        </p:nvSpPr>
        <p:spPr>
          <a:xfrm>
            <a:off x="0" y="0"/>
            <a:ext cx="14630400" cy="8229600"/>
          </a:xfrm>
          <a:prstGeom prst="rect">
            <a:avLst/>
          </a:prstGeom>
          <a:solidFill>
            <a:srgbClr val="27272B"/>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B1B1E"/>
          </a:solidFill>
          <a:ln/>
        </p:spPr>
      </p:sp>
      <p:sp>
        <p:nvSpPr>
          <p:cNvPr id="3" name="Shape 1"/>
          <p:cNvSpPr/>
          <p:nvPr/>
        </p:nvSpPr>
        <p:spPr>
          <a:xfrm>
            <a:off x="0" y="0"/>
            <a:ext cx="14630400" cy="8229600"/>
          </a:xfrm>
          <a:prstGeom prst="rect">
            <a:avLst/>
          </a:prstGeom>
          <a:solidFill>
            <a:srgbClr val="27272B"/>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B1B1E"/>
          </a:solidFill>
          <a:ln/>
        </p:spPr>
      </p:sp>
      <p:sp>
        <p:nvSpPr>
          <p:cNvPr id="3" name="Shape 1"/>
          <p:cNvSpPr/>
          <p:nvPr/>
        </p:nvSpPr>
        <p:spPr>
          <a:xfrm>
            <a:off x="0" y="0"/>
            <a:ext cx="14630400" cy="8229600"/>
          </a:xfrm>
          <a:prstGeom prst="rect">
            <a:avLst/>
          </a:prstGeom>
          <a:solidFill>
            <a:srgbClr val="27272B"/>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B1B1E"/>
          </a:solidFill>
          <a:ln/>
        </p:spPr>
      </p:sp>
      <p:sp>
        <p:nvSpPr>
          <p:cNvPr id="3" name="Shape 1"/>
          <p:cNvSpPr/>
          <p:nvPr/>
        </p:nvSpPr>
        <p:spPr>
          <a:xfrm>
            <a:off x="0" y="0"/>
            <a:ext cx="14630400" cy="8229600"/>
          </a:xfrm>
          <a:prstGeom prst="rect">
            <a:avLst/>
          </a:prstGeom>
          <a:solidFill>
            <a:srgbClr val="27272B"/>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B1B1E"/>
          </a:solidFill>
          <a:ln/>
        </p:spPr>
      </p:sp>
      <p:sp>
        <p:nvSpPr>
          <p:cNvPr id="3" name="Shape 1"/>
          <p:cNvSpPr/>
          <p:nvPr/>
        </p:nvSpPr>
        <p:spPr>
          <a:xfrm>
            <a:off x="0" y="0"/>
            <a:ext cx="14630400" cy="8229600"/>
          </a:xfrm>
          <a:prstGeom prst="rect">
            <a:avLst/>
          </a:prstGeom>
          <a:solidFill>
            <a:srgbClr val="27272B"/>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B1B1E"/>
          </a:solidFill>
          <a:ln/>
        </p:spPr>
      </p:sp>
      <p:sp>
        <p:nvSpPr>
          <p:cNvPr id="3" name="Shape 1"/>
          <p:cNvSpPr/>
          <p:nvPr/>
        </p:nvSpPr>
        <p:spPr>
          <a:xfrm>
            <a:off x="0" y="0"/>
            <a:ext cx="14630400" cy="8229600"/>
          </a:xfrm>
          <a:prstGeom prst="rect">
            <a:avLst/>
          </a:prstGeom>
          <a:solidFill>
            <a:srgbClr val="27272B"/>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B1B1E"/>
          </a:solidFill>
          <a:ln/>
        </p:spPr>
      </p:sp>
      <p:sp>
        <p:nvSpPr>
          <p:cNvPr id="3" name="Shape 1"/>
          <p:cNvSpPr/>
          <p:nvPr/>
        </p:nvSpPr>
        <p:spPr>
          <a:xfrm>
            <a:off x="0" y="0"/>
            <a:ext cx="14630400" cy="8229600"/>
          </a:xfrm>
          <a:prstGeom prst="rect">
            <a:avLst/>
          </a:prstGeom>
          <a:solidFill>
            <a:srgbClr val="27272B"/>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B1B1E"/>
          </a:solidFill>
          <a:ln/>
        </p:spPr>
      </p:sp>
      <p:sp>
        <p:nvSpPr>
          <p:cNvPr id="3" name="Shape 1"/>
          <p:cNvSpPr/>
          <p:nvPr/>
        </p:nvSpPr>
        <p:spPr>
          <a:xfrm>
            <a:off x="0" y="0"/>
            <a:ext cx="14630400" cy="8229600"/>
          </a:xfrm>
          <a:prstGeom prst="rect">
            <a:avLst/>
          </a:prstGeom>
          <a:solidFill>
            <a:srgbClr val="27272B"/>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B1B1E"/>
          </a:solidFill>
          <a:ln/>
        </p:spPr>
      </p:sp>
      <p:sp>
        <p:nvSpPr>
          <p:cNvPr id="3" name="Shape 1"/>
          <p:cNvSpPr/>
          <p:nvPr/>
        </p:nvSpPr>
        <p:spPr>
          <a:xfrm>
            <a:off x="0" y="0"/>
            <a:ext cx="14630400" cy="8229600"/>
          </a:xfrm>
          <a:prstGeom prst="rect">
            <a:avLst/>
          </a:prstGeom>
          <a:solidFill>
            <a:srgbClr val="27272B"/>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50437" y="1640919"/>
            <a:ext cx="7415927" cy="1892618"/>
          </a:xfrm>
          <a:prstGeom prst="rect">
            <a:avLst/>
          </a:prstGeom>
          <a:noFill/>
          <a:ln/>
        </p:spPr>
        <p:txBody>
          <a:bodyPr wrap="square" lIns="0" tIns="0" rIns="0" bIns="0" rtlCol="0" anchor="t"/>
          <a:lstStyle/>
          <a:p>
            <a:pPr marL="0" indent="0">
              <a:lnSpc>
                <a:spcPts val="7450"/>
              </a:lnSpc>
              <a:buNone/>
            </a:pPr>
            <a:r>
              <a:rPr lang="en-US" sz="5950" b="1" dirty="0">
                <a:solidFill>
                  <a:srgbClr val="FFE14D"/>
                </a:solidFill>
                <a:latin typeface="Comfortaa Bold" pitchFamily="34" charset="0"/>
                <a:ea typeface="Comfortaa Bold" pitchFamily="34" charset="-122"/>
                <a:cs typeface="Comfortaa Bold" pitchFamily="34" charset="-120"/>
              </a:rPr>
              <a:t>Factors and Multiples</a:t>
            </a:r>
            <a:endParaRPr lang="en-US" sz="5950" dirty="0"/>
          </a:p>
        </p:txBody>
      </p:sp>
      <p:sp>
        <p:nvSpPr>
          <p:cNvPr id="4" name="Text 1"/>
          <p:cNvSpPr/>
          <p:nvPr/>
        </p:nvSpPr>
        <p:spPr>
          <a:xfrm>
            <a:off x="6350437" y="3903821"/>
            <a:ext cx="7415927" cy="1975247"/>
          </a:xfrm>
          <a:prstGeom prst="rect">
            <a:avLst/>
          </a:prstGeom>
          <a:noFill/>
          <a:ln/>
        </p:spPr>
        <p:txBody>
          <a:bodyPr wrap="square" lIns="0" tIns="0" rIns="0" bIns="0" rtlCol="0" anchor="t"/>
          <a:lstStyle/>
          <a:p>
            <a:pPr marL="0" indent="0">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Factors and multiples are fundamental concepts in mathematics that are essential for understanding and working with numbers. In this presentation, we will explore the definitions, relationships, and practical applications of these important mathematical ideas.</a:t>
            </a:r>
            <a:endParaRPr lang="en-US" sz="1900" dirty="0"/>
          </a:p>
        </p:txBody>
      </p:sp>
      <p:sp>
        <p:nvSpPr>
          <p:cNvPr id="5" name="Shape 2"/>
          <p:cNvSpPr/>
          <p:nvPr/>
        </p:nvSpPr>
        <p:spPr>
          <a:xfrm>
            <a:off x="6350437" y="6175177"/>
            <a:ext cx="394930" cy="394930"/>
          </a:xfrm>
          <a:prstGeom prst="roundRect">
            <a:avLst>
              <a:gd name="adj" fmla="val 23151155"/>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6358057" y="6182797"/>
            <a:ext cx="379690" cy="379690"/>
          </a:xfrm>
          <a:prstGeom prst="rect">
            <a:avLst/>
          </a:prstGeom>
        </p:spPr>
      </p:pic>
      <p:sp>
        <p:nvSpPr>
          <p:cNvPr id="7" name="Text 3"/>
          <p:cNvSpPr/>
          <p:nvPr/>
        </p:nvSpPr>
        <p:spPr>
          <a:xfrm>
            <a:off x="6868716" y="6156722"/>
            <a:ext cx="3676531" cy="431959"/>
          </a:xfrm>
          <a:prstGeom prst="rect">
            <a:avLst/>
          </a:prstGeom>
          <a:noFill/>
          <a:ln/>
        </p:spPr>
        <p:txBody>
          <a:bodyPr wrap="none" lIns="0" tIns="0" rIns="0" bIns="0" rtlCol="0" anchor="t"/>
          <a:lstStyle/>
          <a:p>
            <a:pPr marL="0" indent="0" algn="l">
              <a:lnSpc>
                <a:spcPts val="3400"/>
              </a:lnSpc>
              <a:buNone/>
            </a:pPr>
            <a:r>
              <a:rPr lang="en-US" sz="2400" b="1" dirty="0">
                <a:solidFill>
                  <a:srgbClr val="D7D4CC"/>
                </a:solidFill>
                <a:latin typeface="Raleway Bold" pitchFamily="34" charset="0"/>
                <a:ea typeface="Raleway Bold" pitchFamily="34" charset="-122"/>
                <a:cs typeface="Raleway Bold" pitchFamily="34" charset="-120"/>
              </a:rPr>
              <a:t>by Onwurah Onyedikachi</a:t>
            </a:r>
            <a:endParaRPr lang="en-US" sz="2400" dirty="0"/>
          </a:p>
        </p:txBody>
      </p:sp>
      <p:pic>
        <p:nvPicPr>
          <p:cNvPr id="9" name="Picture 8">
            <a:extLst>
              <a:ext uri="{FF2B5EF4-FFF2-40B4-BE49-F238E27FC236}">
                <a16:creationId xmlns:a16="http://schemas.microsoft.com/office/drawing/2014/main" id="{8E264BAF-B111-473D-B147-CBDA35F0C26E}"/>
              </a:ext>
            </a:extLst>
          </p:cNvPr>
          <p:cNvPicPr>
            <a:picLocks noChangeAspect="1"/>
          </p:cNvPicPr>
          <p:nvPr/>
        </p:nvPicPr>
        <p:blipFill>
          <a:blip r:embed="rId5"/>
          <a:stretch>
            <a:fillRect/>
          </a:stretch>
        </p:blipFill>
        <p:spPr>
          <a:xfrm>
            <a:off x="12039238" y="7513559"/>
            <a:ext cx="2591162" cy="63826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5190" y="793552"/>
            <a:ext cx="5071943" cy="634008"/>
          </a:xfrm>
          <a:prstGeom prst="rect">
            <a:avLst/>
          </a:prstGeom>
          <a:noFill/>
          <a:ln/>
        </p:spPr>
        <p:txBody>
          <a:bodyPr wrap="none" lIns="0" tIns="0" rIns="0" bIns="0" rtlCol="0" anchor="t"/>
          <a:lstStyle/>
          <a:p>
            <a:pPr marL="0" indent="0">
              <a:lnSpc>
                <a:spcPts val="4950"/>
              </a:lnSpc>
              <a:buNone/>
            </a:pPr>
            <a:r>
              <a:rPr lang="en-US" sz="3950" b="1" dirty="0">
                <a:solidFill>
                  <a:srgbClr val="FFE14D"/>
                </a:solidFill>
                <a:latin typeface="Comfortaa Bold" pitchFamily="34" charset="0"/>
                <a:ea typeface="Comfortaa Bold" pitchFamily="34" charset="-122"/>
                <a:cs typeface="Comfortaa Bold" pitchFamily="34" charset="-120"/>
              </a:rPr>
              <a:t>What are Factors?</a:t>
            </a:r>
            <a:endParaRPr lang="en-US" sz="3950" dirty="0"/>
          </a:p>
        </p:txBody>
      </p:sp>
      <p:sp>
        <p:nvSpPr>
          <p:cNvPr id="4" name="Shape 1"/>
          <p:cNvSpPr/>
          <p:nvPr/>
        </p:nvSpPr>
        <p:spPr>
          <a:xfrm>
            <a:off x="6285190" y="2026563"/>
            <a:ext cx="513517" cy="513517"/>
          </a:xfrm>
          <a:prstGeom prst="roundRect">
            <a:avLst>
              <a:gd name="adj" fmla="val 66670"/>
            </a:avLst>
          </a:prstGeom>
          <a:solidFill>
            <a:srgbClr val="46464A"/>
          </a:solidFill>
          <a:ln/>
        </p:spPr>
      </p:sp>
      <p:sp>
        <p:nvSpPr>
          <p:cNvPr id="5" name="Text 2"/>
          <p:cNvSpPr/>
          <p:nvPr/>
        </p:nvSpPr>
        <p:spPr>
          <a:xfrm>
            <a:off x="6482120" y="2131100"/>
            <a:ext cx="119658" cy="304324"/>
          </a:xfrm>
          <a:prstGeom prst="rect">
            <a:avLst/>
          </a:prstGeom>
          <a:noFill/>
          <a:ln/>
        </p:spPr>
        <p:txBody>
          <a:bodyPr wrap="none" lIns="0" tIns="0" rIns="0" bIns="0" rtlCol="0" anchor="t"/>
          <a:lstStyle/>
          <a:p>
            <a:pPr marL="0" indent="0" algn="ctr">
              <a:lnSpc>
                <a:spcPts val="2350"/>
              </a:lnSpc>
              <a:buNone/>
            </a:pPr>
            <a:r>
              <a:rPr lang="en-US" sz="2350" b="1" dirty="0">
                <a:solidFill>
                  <a:srgbClr val="D7D4CC"/>
                </a:solidFill>
                <a:latin typeface="Comfortaa Bold" pitchFamily="34" charset="0"/>
                <a:ea typeface="Comfortaa Bold" pitchFamily="34" charset="-122"/>
                <a:cs typeface="Comfortaa Bold" pitchFamily="34" charset="-120"/>
              </a:rPr>
              <a:t>1</a:t>
            </a:r>
            <a:endParaRPr lang="en-US" sz="2350" dirty="0"/>
          </a:p>
        </p:txBody>
      </p:sp>
      <p:sp>
        <p:nvSpPr>
          <p:cNvPr id="6" name="Text 3"/>
          <p:cNvSpPr/>
          <p:nvPr/>
        </p:nvSpPr>
        <p:spPr>
          <a:xfrm>
            <a:off x="7026831" y="2026563"/>
            <a:ext cx="2725222" cy="316944"/>
          </a:xfrm>
          <a:prstGeom prst="rect">
            <a:avLst/>
          </a:prstGeom>
          <a:noFill/>
          <a:ln/>
        </p:spPr>
        <p:txBody>
          <a:bodyPr wrap="none" lIns="0" tIns="0" rIns="0" bIns="0" rtlCol="0" anchor="t"/>
          <a:lstStyle/>
          <a:p>
            <a:pPr marL="0" indent="0">
              <a:lnSpc>
                <a:spcPts val="2450"/>
              </a:lnSpc>
              <a:buNone/>
            </a:pPr>
            <a:r>
              <a:rPr lang="en-US" sz="1950" b="1" dirty="0">
                <a:solidFill>
                  <a:srgbClr val="D7D4CC"/>
                </a:solidFill>
                <a:latin typeface="Comfortaa Bold" pitchFamily="34" charset="0"/>
                <a:ea typeface="Comfortaa Bold" pitchFamily="34" charset="-122"/>
                <a:cs typeface="Comfortaa Bold" pitchFamily="34" charset="-120"/>
              </a:rPr>
              <a:t>Definition of Factors</a:t>
            </a:r>
            <a:endParaRPr lang="en-US" sz="1950" dirty="0"/>
          </a:p>
        </p:txBody>
      </p:sp>
      <p:sp>
        <p:nvSpPr>
          <p:cNvPr id="7" name="Text 4"/>
          <p:cNvSpPr/>
          <p:nvPr/>
        </p:nvSpPr>
        <p:spPr>
          <a:xfrm>
            <a:off x="7026831" y="2480429"/>
            <a:ext cx="2917508" cy="2921318"/>
          </a:xfrm>
          <a:prstGeom prst="rect">
            <a:avLst/>
          </a:prstGeom>
          <a:noFill/>
          <a:ln/>
        </p:spPr>
        <p:txBody>
          <a:bodyPr wrap="square" lIns="0" tIns="0" rIns="0" bIns="0" rtlCol="0" anchor="t"/>
          <a:lstStyle/>
          <a:p>
            <a:pPr marL="0" indent="0">
              <a:lnSpc>
                <a:spcPts val="2850"/>
              </a:lnSpc>
              <a:buNone/>
            </a:pPr>
            <a:r>
              <a:rPr lang="en-US" sz="1750" dirty="0">
                <a:solidFill>
                  <a:srgbClr val="D7D4CC"/>
                </a:solidFill>
                <a:latin typeface="Raleway Medium" pitchFamily="34" charset="0"/>
                <a:ea typeface="Raleway Medium" pitchFamily="34" charset="-122"/>
                <a:cs typeface="Raleway Medium" pitchFamily="34" charset="-120"/>
              </a:rPr>
              <a:t>Factors are the numbers that divide evenly into another number without leaving a remainder. In other words, they are the integers that can be multiplied together to get a specific number.</a:t>
            </a:r>
            <a:endParaRPr lang="en-US" sz="1750" dirty="0"/>
          </a:p>
        </p:txBody>
      </p:sp>
      <p:sp>
        <p:nvSpPr>
          <p:cNvPr id="8" name="Shape 5"/>
          <p:cNvSpPr/>
          <p:nvPr/>
        </p:nvSpPr>
        <p:spPr>
          <a:xfrm>
            <a:off x="10172462" y="2026563"/>
            <a:ext cx="513517" cy="513517"/>
          </a:xfrm>
          <a:prstGeom prst="roundRect">
            <a:avLst>
              <a:gd name="adj" fmla="val 66670"/>
            </a:avLst>
          </a:prstGeom>
          <a:solidFill>
            <a:srgbClr val="46464A"/>
          </a:solidFill>
          <a:ln/>
        </p:spPr>
      </p:sp>
      <p:sp>
        <p:nvSpPr>
          <p:cNvPr id="9" name="Text 6"/>
          <p:cNvSpPr/>
          <p:nvPr/>
        </p:nvSpPr>
        <p:spPr>
          <a:xfrm>
            <a:off x="10339745" y="2131100"/>
            <a:ext cx="178951" cy="304324"/>
          </a:xfrm>
          <a:prstGeom prst="rect">
            <a:avLst/>
          </a:prstGeom>
          <a:noFill/>
          <a:ln/>
        </p:spPr>
        <p:txBody>
          <a:bodyPr wrap="none" lIns="0" tIns="0" rIns="0" bIns="0" rtlCol="0" anchor="t"/>
          <a:lstStyle/>
          <a:p>
            <a:pPr marL="0" indent="0" algn="ctr">
              <a:lnSpc>
                <a:spcPts val="2350"/>
              </a:lnSpc>
              <a:buNone/>
            </a:pPr>
            <a:r>
              <a:rPr lang="en-US" sz="2350" b="1" dirty="0">
                <a:solidFill>
                  <a:srgbClr val="D7D4CC"/>
                </a:solidFill>
                <a:latin typeface="Comfortaa Bold" pitchFamily="34" charset="0"/>
                <a:ea typeface="Comfortaa Bold" pitchFamily="34" charset="-122"/>
                <a:cs typeface="Comfortaa Bold" pitchFamily="34" charset="-120"/>
              </a:rPr>
              <a:t>2</a:t>
            </a:r>
            <a:endParaRPr lang="en-US" sz="2350" dirty="0"/>
          </a:p>
        </p:txBody>
      </p:sp>
      <p:sp>
        <p:nvSpPr>
          <p:cNvPr id="10" name="Text 7"/>
          <p:cNvSpPr/>
          <p:nvPr/>
        </p:nvSpPr>
        <p:spPr>
          <a:xfrm>
            <a:off x="10914102" y="2026563"/>
            <a:ext cx="2677120" cy="316944"/>
          </a:xfrm>
          <a:prstGeom prst="rect">
            <a:avLst/>
          </a:prstGeom>
          <a:noFill/>
          <a:ln/>
        </p:spPr>
        <p:txBody>
          <a:bodyPr wrap="none" lIns="0" tIns="0" rIns="0" bIns="0" rtlCol="0" anchor="t"/>
          <a:lstStyle/>
          <a:p>
            <a:pPr marL="0" indent="0">
              <a:lnSpc>
                <a:spcPts val="2450"/>
              </a:lnSpc>
              <a:buNone/>
            </a:pPr>
            <a:r>
              <a:rPr lang="en-US" sz="1950" b="1" dirty="0">
                <a:solidFill>
                  <a:srgbClr val="D7D4CC"/>
                </a:solidFill>
                <a:latin typeface="Comfortaa Bold" pitchFamily="34" charset="0"/>
                <a:ea typeface="Comfortaa Bold" pitchFamily="34" charset="-122"/>
                <a:cs typeface="Comfortaa Bold" pitchFamily="34" charset="-120"/>
              </a:rPr>
              <a:t>Examples of Factors</a:t>
            </a:r>
            <a:endParaRPr lang="en-US" sz="1950" dirty="0"/>
          </a:p>
        </p:txBody>
      </p:sp>
      <p:sp>
        <p:nvSpPr>
          <p:cNvPr id="11" name="Text 8"/>
          <p:cNvSpPr/>
          <p:nvPr/>
        </p:nvSpPr>
        <p:spPr>
          <a:xfrm>
            <a:off x="10914102" y="2480429"/>
            <a:ext cx="2917508" cy="2190988"/>
          </a:xfrm>
          <a:prstGeom prst="rect">
            <a:avLst/>
          </a:prstGeom>
          <a:noFill/>
          <a:ln/>
        </p:spPr>
        <p:txBody>
          <a:bodyPr wrap="square" lIns="0" tIns="0" rIns="0" bIns="0" rtlCol="0" anchor="t"/>
          <a:lstStyle/>
          <a:p>
            <a:pPr marL="0" indent="0">
              <a:lnSpc>
                <a:spcPts val="2850"/>
              </a:lnSpc>
              <a:buNone/>
            </a:pPr>
            <a:r>
              <a:rPr lang="en-US" sz="1750" dirty="0">
                <a:solidFill>
                  <a:srgbClr val="D7D4CC"/>
                </a:solidFill>
                <a:latin typeface="Raleway Medium" pitchFamily="34" charset="0"/>
                <a:ea typeface="Raleway Medium" pitchFamily="34" charset="-122"/>
                <a:cs typeface="Raleway Medium" pitchFamily="34" charset="-120"/>
              </a:rPr>
              <a:t>For example, the factors of 12 are 1, 2, 3, 4, 6, and 12, because these are the numbers that can be multiplied together to get 12 (1 x 12, 2 x 6, 3 x 4).</a:t>
            </a:r>
            <a:endParaRPr lang="en-US" sz="1750" dirty="0"/>
          </a:p>
        </p:txBody>
      </p:sp>
      <p:sp>
        <p:nvSpPr>
          <p:cNvPr id="12" name="Shape 9"/>
          <p:cNvSpPr/>
          <p:nvPr/>
        </p:nvSpPr>
        <p:spPr>
          <a:xfrm>
            <a:off x="6285190" y="5886569"/>
            <a:ext cx="513517" cy="513517"/>
          </a:xfrm>
          <a:prstGeom prst="roundRect">
            <a:avLst>
              <a:gd name="adj" fmla="val 66670"/>
            </a:avLst>
          </a:prstGeom>
          <a:solidFill>
            <a:srgbClr val="46464A"/>
          </a:solidFill>
          <a:ln/>
        </p:spPr>
      </p:sp>
      <p:sp>
        <p:nvSpPr>
          <p:cNvPr id="13" name="Text 10"/>
          <p:cNvSpPr/>
          <p:nvPr/>
        </p:nvSpPr>
        <p:spPr>
          <a:xfrm>
            <a:off x="6450806" y="5991106"/>
            <a:ext cx="182285" cy="304324"/>
          </a:xfrm>
          <a:prstGeom prst="rect">
            <a:avLst/>
          </a:prstGeom>
          <a:noFill/>
          <a:ln/>
        </p:spPr>
        <p:txBody>
          <a:bodyPr wrap="none" lIns="0" tIns="0" rIns="0" bIns="0" rtlCol="0" anchor="t"/>
          <a:lstStyle/>
          <a:p>
            <a:pPr marL="0" indent="0" algn="ctr">
              <a:lnSpc>
                <a:spcPts val="2350"/>
              </a:lnSpc>
              <a:buNone/>
            </a:pPr>
            <a:r>
              <a:rPr lang="en-US" sz="2350" b="1" dirty="0">
                <a:solidFill>
                  <a:srgbClr val="D7D4CC"/>
                </a:solidFill>
                <a:latin typeface="Comfortaa Bold" pitchFamily="34" charset="0"/>
                <a:ea typeface="Comfortaa Bold" pitchFamily="34" charset="-122"/>
                <a:cs typeface="Comfortaa Bold" pitchFamily="34" charset="-120"/>
              </a:rPr>
              <a:t>3</a:t>
            </a:r>
            <a:endParaRPr lang="en-US" sz="2350" dirty="0"/>
          </a:p>
        </p:txBody>
      </p:sp>
      <p:sp>
        <p:nvSpPr>
          <p:cNvPr id="14" name="Text 11"/>
          <p:cNvSpPr/>
          <p:nvPr/>
        </p:nvSpPr>
        <p:spPr>
          <a:xfrm>
            <a:off x="7026831" y="5886569"/>
            <a:ext cx="2970847" cy="316944"/>
          </a:xfrm>
          <a:prstGeom prst="rect">
            <a:avLst/>
          </a:prstGeom>
          <a:noFill/>
          <a:ln/>
        </p:spPr>
        <p:txBody>
          <a:bodyPr wrap="none" lIns="0" tIns="0" rIns="0" bIns="0" rtlCol="0" anchor="t"/>
          <a:lstStyle/>
          <a:p>
            <a:pPr marL="0" indent="0">
              <a:lnSpc>
                <a:spcPts val="2450"/>
              </a:lnSpc>
              <a:buNone/>
            </a:pPr>
            <a:r>
              <a:rPr lang="en-US" sz="1950" b="1" dirty="0">
                <a:solidFill>
                  <a:srgbClr val="D7D4CC"/>
                </a:solidFill>
                <a:latin typeface="Comfortaa Bold" pitchFamily="34" charset="0"/>
                <a:ea typeface="Comfortaa Bold" pitchFamily="34" charset="-122"/>
                <a:cs typeface="Comfortaa Bold" pitchFamily="34" charset="-120"/>
              </a:rPr>
              <a:t>Importance of Factors</a:t>
            </a:r>
            <a:endParaRPr lang="en-US" sz="1950" dirty="0"/>
          </a:p>
        </p:txBody>
      </p:sp>
      <p:sp>
        <p:nvSpPr>
          <p:cNvPr id="15" name="Text 12"/>
          <p:cNvSpPr/>
          <p:nvPr/>
        </p:nvSpPr>
        <p:spPr>
          <a:xfrm>
            <a:off x="7026831" y="6340435"/>
            <a:ext cx="6804779" cy="1095494"/>
          </a:xfrm>
          <a:prstGeom prst="rect">
            <a:avLst/>
          </a:prstGeom>
          <a:noFill/>
          <a:ln/>
        </p:spPr>
        <p:txBody>
          <a:bodyPr wrap="square" lIns="0" tIns="0" rIns="0" bIns="0" rtlCol="0" anchor="t"/>
          <a:lstStyle/>
          <a:p>
            <a:pPr marL="0" indent="0">
              <a:lnSpc>
                <a:spcPts val="2850"/>
              </a:lnSpc>
              <a:buNone/>
            </a:pPr>
            <a:r>
              <a:rPr lang="en-US" sz="1750" dirty="0">
                <a:solidFill>
                  <a:srgbClr val="D7D4CC"/>
                </a:solidFill>
                <a:latin typeface="Raleway Medium" pitchFamily="34" charset="0"/>
                <a:ea typeface="Raleway Medium" pitchFamily="34" charset="-122"/>
                <a:cs typeface="Raleway Medium" pitchFamily="34" charset="-120"/>
              </a:rPr>
              <a:t>Identifying the factors of a number is important for understanding its divisibility, prime factorization, and various mathematical operations.</a:t>
            </a:r>
            <a:endParaRPr lang="en-US" sz="1750" dirty="0"/>
          </a:p>
        </p:txBody>
      </p:sp>
      <p:pic>
        <p:nvPicPr>
          <p:cNvPr id="17" name="Picture 16">
            <a:extLst>
              <a:ext uri="{FF2B5EF4-FFF2-40B4-BE49-F238E27FC236}">
                <a16:creationId xmlns:a16="http://schemas.microsoft.com/office/drawing/2014/main" id="{9B61B2DB-992E-4782-AE83-BE85DF1D8D76}"/>
              </a:ext>
            </a:extLst>
          </p:cNvPr>
          <p:cNvPicPr>
            <a:picLocks noChangeAspect="1"/>
          </p:cNvPicPr>
          <p:nvPr/>
        </p:nvPicPr>
        <p:blipFill>
          <a:blip r:embed="rId4"/>
          <a:stretch>
            <a:fillRect/>
          </a:stretch>
        </p:blipFill>
        <p:spPr>
          <a:xfrm>
            <a:off x="12039238" y="7606409"/>
            <a:ext cx="2591162" cy="63826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50305" y="902256"/>
            <a:ext cx="7335322" cy="606266"/>
          </a:xfrm>
          <a:prstGeom prst="rect">
            <a:avLst/>
          </a:prstGeom>
          <a:noFill/>
          <a:ln/>
        </p:spPr>
        <p:txBody>
          <a:bodyPr wrap="none" lIns="0" tIns="0" rIns="0" bIns="0" rtlCol="0" anchor="t"/>
          <a:lstStyle/>
          <a:p>
            <a:pPr marL="0" indent="0">
              <a:lnSpc>
                <a:spcPts val="4750"/>
              </a:lnSpc>
              <a:buNone/>
            </a:pPr>
            <a:r>
              <a:rPr lang="en-US" sz="3800" b="1" dirty="0">
                <a:solidFill>
                  <a:srgbClr val="FFE14D"/>
                </a:solidFill>
                <a:latin typeface="Comfortaa Bold" pitchFamily="34" charset="0"/>
                <a:ea typeface="Comfortaa Bold" pitchFamily="34" charset="-122"/>
                <a:cs typeface="Comfortaa Bold" pitchFamily="34" charset="-120"/>
              </a:rPr>
              <a:t>Finding Factors of a Number</a:t>
            </a:r>
            <a:endParaRPr lang="en-US" sz="3800" dirty="0"/>
          </a:p>
        </p:txBody>
      </p:sp>
      <p:sp>
        <p:nvSpPr>
          <p:cNvPr id="4" name="Shape 1"/>
          <p:cNvSpPr/>
          <p:nvPr/>
        </p:nvSpPr>
        <p:spPr>
          <a:xfrm>
            <a:off x="6562368" y="1835825"/>
            <a:ext cx="30480" cy="5491520"/>
          </a:xfrm>
          <a:prstGeom prst="roundRect">
            <a:avLst>
              <a:gd name="adj" fmla="val 1074132"/>
            </a:avLst>
          </a:prstGeom>
          <a:solidFill>
            <a:srgbClr val="5F5F63"/>
          </a:solidFill>
          <a:ln/>
        </p:spPr>
      </p:sp>
      <p:sp>
        <p:nvSpPr>
          <p:cNvPr id="5" name="Shape 2"/>
          <p:cNvSpPr/>
          <p:nvPr/>
        </p:nvSpPr>
        <p:spPr>
          <a:xfrm>
            <a:off x="6792635" y="2311598"/>
            <a:ext cx="763905" cy="30480"/>
          </a:xfrm>
          <a:prstGeom prst="roundRect">
            <a:avLst>
              <a:gd name="adj" fmla="val 1074132"/>
            </a:avLst>
          </a:prstGeom>
          <a:solidFill>
            <a:srgbClr val="5F5F63"/>
          </a:solidFill>
          <a:ln/>
        </p:spPr>
      </p:sp>
      <p:sp>
        <p:nvSpPr>
          <p:cNvPr id="6" name="Shape 3"/>
          <p:cNvSpPr/>
          <p:nvPr/>
        </p:nvSpPr>
        <p:spPr>
          <a:xfrm>
            <a:off x="6332101" y="2081332"/>
            <a:ext cx="491014" cy="491014"/>
          </a:xfrm>
          <a:prstGeom prst="roundRect">
            <a:avLst>
              <a:gd name="adj" fmla="val 66677"/>
            </a:avLst>
          </a:prstGeom>
          <a:solidFill>
            <a:srgbClr val="46464A"/>
          </a:solidFill>
          <a:ln/>
        </p:spPr>
      </p:sp>
      <p:sp>
        <p:nvSpPr>
          <p:cNvPr id="7" name="Text 4"/>
          <p:cNvSpPr/>
          <p:nvPr/>
        </p:nvSpPr>
        <p:spPr>
          <a:xfrm>
            <a:off x="6520339" y="2181344"/>
            <a:ext cx="114419" cy="290989"/>
          </a:xfrm>
          <a:prstGeom prst="rect">
            <a:avLst/>
          </a:prstGeom>
          <a:noFill/>
          <a:ln/>
        </p:spPr>
        <p:txBody>
          <a:bodyPr wrap="none" lIns="0" tIns="0" rIns="0" bIns="0" rtlCol="0" anchor="t"/>
          <a:lstStyle/>
          <a:p>
            <a:pPr marL="0" indent="0" algn="ctr">
              <a:lnSpc>
                <a:spcPts val="2250"/>
              </a:lnSpc>
              <a:buNone/>
            </a:pPr>
            <a:r>
              <a:rPr lang="en-US" sz="2250" b="1" dirty="0">
                <a:solidFill>
                  <a:srgbClr val="D7D4CC"/>
                </a:solidFill>
                <a:latin typeface="Comfortaa Bold" pitchFamily="34" charset="0"/>
                <a:ea typeface="Comfortaa Bold" pitchFamily="34" charset="-122"/>
                <a:cs typeface="Comfortaa Bold" pitchFamily="34" charset="-120"/>
              </a:rPr>
              <a:t>1</a:t>
            </a:r>
            <a:endParaRPr lang="en-US" sz="2250" dirty="0"/>
          </a:p>
        </p:txBody>
      </p:sp>
      <p:sp>
        <p:nvSpPr>
          <p:cNvPr id="8" name="Text 5"/>
          <p:cNvSpPr/>
          <p:nvPr/>
        </p:nvSpPr>
        <p:spPr>
          <a:xfrm>
            <a:off x="7777996" y="2054066"/>
            <a:ext cx="2425065" cy="303133"/>
          </a:xfrm>
          <a:prstGeom prst="rect">
            <a:avLst/>
          </a:prstGeom>
          <a:noFill/>
          <a:ln/>
        </p:spPr>
        <p:txBody>
          <a:bodyPr wrap="none" lIns="0" tIns="0" rIns="0" bIns="0" rtlCol="0" anchor="t"/>
          <a:lstStyle/>
          <a:p>
            <a:pPr marL="0" indent="0" algn="l">
              <a:lnSpc>
                <a:spcPts val="2350"/>
              </a:lnSpc>
              <a:buNone/>
            </a:pPr>
            <a:r>
              <a:rPr lang="en-US" sz="1900" b="1" dirty="0">
                <a:solidFill>
                  <a:srgbClr val="D7D4CC"/>
                </a:solidFill>
                <a:latin typeface="Comfortaa Bold" pitchFamily="34" charset="0"/>
                <a:ea typeface="Comfortaa Bold" pitchFamily="34" charset="-122"/>
                <a:cs typeface="Comfortaa Bold" pitchFamily="34" charset="-120"/>
              </a:rPr>
              <a:t>Step 1: Start with 1</a:t>
            </a:r>
            <a:endParaRPr lang="en-US" sz="1900" dirty="0"/>
          </a:p>
        </p:txBody>
      </p:sp>
      <p:sp>
        <p:nvSpPr>
          <p:cNvPr id="9" name="Text 6"/>
          <p:cNvSpPr/>
          <p:nvPr/>
        </p:nvSpPr>
        <p:spPr>
          <a:xfrm>
            <a:off x="7777996" y="2488049"/>
            <a:ext cx="6088499" cy="698183"/>
          </a:xfrm>
          <a:prstGeom prst="rect">
            <a:avLst/>
          </a:prstGeom>
          <a:noFill/>
          <a:ln/>
        </p:spPr>
        <p:txBody>
          <a:bodyPr wrap="square" lIns="0" tIns="0" rIns="0" bIns="0" rtlCol="0" anchor="t"/>
          <a:lstStyle/>
          <a:p>
            <a:pPr marL="0" indent="0" algn="l">
              <a:lnSpc>
                <a:spcPts val="2700"/>
              </a:lnSpc>
              <a:buNone/>
            </a:pPr>
            <a:r>
              <a:rPr lang="en-US" sz="1700" dirty="0">
                <a:solidFill>
                  <a:srgbClr val="D7D4CC"/>
                </a:solidFill>
                <a:latin typeface="Raleway Medium" pitchFamily="34" charset="0"/>
                <a:ea typeface="Raleway Medium" pitchFamily="34" charset="-122"/>
                <a:cs typeface="Raleway Medium" pitchFamily="34" charset="-120"/>
              </a:rPr>
              <a:t>The first factor of any number is always 1, as 1 divides evenly into any integer.</a:t>
            </a:r>
            <a:endParaRPr lang="en-US" sz="1700" dirty="0"/>
          </a:p>
        </p:txBody>
      </p:sp>
      <p:sp>
        <p:nvSpPr>
          <p:cNvPr id="10" name="Shape 7"/>
          <p:cNvSpPr/>
          <p:nvPr/>
        </p:nvSpPr>
        <p:spPr>
          <a:xfrm>
            <a:off x="6792635" y="4098488"/>
            <a:ext cx="763905" cy="30480"/>
          </a:xfrm>
          <a:prstGeom prst="roundRect">
            <a:avLst>
              <a:gd name="adj" fmla="val 1074132"/>
            </a:avLst>
          </a:prstGeom>
          <a:solidFill>
            <a:srgbClr val="5F5F63"/>
          </a:solidFill>
          <a:ln/>
        </p:spPr>
      </p:sp>
      <p:sp>
        <p:nvSpPr>
          <p:cNvPr id="11" name="Shape 8"/>
          <p:cNvSpPr/>
          <p:nvPr/>
        </p:nvSpPr>
        <p:spPr>
          <a:xfrm>
            <a:off x="6332101" y="3868222"/>
            <a:ext cx="491014" cy="491014"/>
          </a:xfrm>
          <a:prstGeom prst="roundRect">
            <a:avLst>
              <a:gd name="adj" fmla="val 66677"/>
            </a:avLst>
          </a:prstGeom>
          <a:solidFill>
            <a:srgbClr val="46464A"/>
          </a:solidFill>
          <a:ln/>
        </p:spPr>
      </p:sp>
      <p:sp>
        <p:nvSpPr>
          <p:cNvPr id="12" name="Text 9"/>
          <p:cNvSpPr/>
          <p:nvPr/>
        </p:nvSpPr>
        <p:spPr>
          <a:xfrm>
            <a:off x="6492002" y="3968234"/>
            <a:ext cx="171212" cy="290989"/>
          </a:xfrm>
          <a:prstGeom prst="rect">
            <a:avLst/>
          </a:prstGeom>
          <a:noFill/>
          <a:ln/>
        </p:spPr>
        <p:txBody>
          <a:bodyPr wrap="none" lIns="0" tIns="0" rIns="0" bIns="0" rtlCol="0" anchor="t"/>
          <a:lstStyle/>
          <a:p>
            <a:pPr marL="0" indent="0" algn="ctr">
              <a:lnSpc>
                <a:spcPts val="2250"/>
              </a:lnSpc>
              <a:buNone/>
            </a:pPr>
            <a:r>
              <a:rPr lang="en-US" sz="2250" b="1" dirty="0">
                <a:solidFill>
                  <a:srgbClr val="D7D4CC"/>
                </a:solidFill>
                <a:latin typeface="Comfortaa Bold" pitchFamily="34" charset="0"/>
                <a:ea typeface="Comfortaa Bold" pitchFamily="34" charset="-122"/>
                <a:cs typeface="Comfortaa Bold" pitchFamily="34" charset="-120"/>
              </a:rPr>
              <a:t>2</a:t>
            </a:r>
            <a:endParaRPr lang="en-US" sz="2250" dirty="0"/>
          </a:p>
        </p:txBody>
      </p:sp>
      <p:sp>
        <p:nvSpPr>
          <p:cNvPr id="13" name="Text 10"/>
          <p:cNvSpPr/>
          <p:nvPr/>
        </p:nvSpPr>
        <p:spPr>
          <a:xfrm>
            <a:off x="7777996" y="3840956"/>
            <a:ext cx="3188256" cy="303133"/>
          </a:xfrm>
          <a:prstGeom prst="rect">
            <a:avLst/>
          </a:prstGeom>
          <a:noFill/>
          <a:ln/>
        </p:spPr>
        <p:txBody>
          <a:bodyPr wrap="none" lIns="0" tIns="0" rIns="0" bIns="0" rtlCol="0" anchor="t"/>
          <a:lstStyle/>
          <a:p>
            <a:pPr marL="0" indent="0" algn="l">
              <a:lnSpc>
                <a:spcPts val="2350"/>
              </a:lnSpc>
              <a:buNone/>
            </a:pPr>
            <a:r>
              <a:rPr lang="en-US" sz="1900" b="1" dirty="0">
                <a:solidFill>
                  <a:srgbClr val="D7D4CC"/>
                </a:solidFill>
                <a:latin typeface="Comfortaa Bold" pitchFamily="34" charset="0"/>
                <a:ea typeface="Comfortaa Bold" pitchFamily="34" charset="-122"/>
                <a:cs typeface="Comfortaa Bold" pitchFamily="34" charset="-120"/>
              </a:rPr>
              <a:t>Step 2: Divide by Integers</a:t>
            </a:r>
            <a:endParaRPr lang="en-US" sz="1900" dirty="0"/>
          </a:p>
        </p:txBody>
      </p:sp>
      <p:sp>
        <p:nvSpPr>
          <p:cNvPr id="14" name="Text 11"/>
          <p:cNvSpPr/>
          <p:nvPr/>
        </p:nvSpPr>
        <p:spPr>
          <a:xfrm>
            <a:off x="7777996" y="4274939"/>
            <a:ext cx="6088499" cy="1047274"/>
          </a:xfrm>
          <a:prstGeom prst="rect">
            <a:avLst/>
          </a:prstGeom>
          <a:noFill/>
          <a:ln/>
        </p:spPr>
        <p:txBody>
          <a:bodyPr wrap="square" lIns="0" tIns="0" rIns="0" bIns="0" rtlCol="0" anchor="t"/>
          <a:lstStyle/>
          <a:p>
            <a:pPr marL="0" indent="0" algn="l">
              <a:lnSpc>
                <a:spcPts val="2700"/>
              </a:lnSpc>
              <a:buNone/>
            </a:pPr>
            <a:r>
              <a:rPr lang="en-US" sz="1700" dirty="0">
                <a:solidFill>
                  <a:srgbClr val="D7D4CC"/>
                </a:solidFill>
                <a:latin typeface="Raleway Medium" pitchFamily="34" charset="0"/>
                <a:ea typeface="Raleway Medium" pitchFamily="34" charset="-122"/>
                <a:cs typeface="Raleway Medium" pitchFamily="34" charset="-120"/>
              </a:rPr>
              <a:t>Divide the number by the integers, starting from 2, until you reach the square root of the number. All the numbers that divide evenly are factors.</a:t>
            </a:r>
            <a:endParaRPr lang="en-US" sz="1700" dirty="0"/>
          </a:p>
        </p:txBody>
      </p:sp>
      <p:sp>
        <p:nvSpPr>
          <p:cNvPr id="15" name="Shape 12"/>
          <p:cNvSpPr/>
          <p:nvPr/>
        </p:nvSpPr>
        <p:spPr>
          <a:xfrm>
            <a:off x="6792635" y="6234470"/>
            <a:ext cx="763905" cy="30480"/>
          </a:xfrm>
          <a:prstGeom prst="roundRect">
            <a:avLst>
              <a:gd name="adj" fmla="val 1074132"/>
            </a:avLst>
          </a:prstGeom>
          <a:solidFill>
            <a:srgbClr val="5F5F63"/>
          </a:solidFill>
          <a:ln/>
        </p:spPr>
      </p:sp>
      <p:sp>
        <p:nvSpPr>
          <p:cNvPr id="16" name="Shape 13"/>
          <p:cNvSpPr/>
          <p:nvPr/>
        </p:nvSpPr>
        <p:spPr>
          <a:xfrm>
            <a:off x="6332101" y="6004203"/>
            <a:ext cx="491014" cy="491014"/>
          </a:xfrm>
          <a:prstGeom prst="roundRect">
            <a:avLst>
              <a:gd name="adj" fmla="val 66677"/>
            </a:avLst>
          </a:prstGeom>
          <a:solidFill>
            <a:srgbClr val="46464A"/>
          </a:solidFill>
          <a:ln/>
        </p:spPr>
      </p:sp>
      <p:sp>
        <p:nvSpPr>
          <p:cNvPr id="17" name="Text 14"/>
          <p:cNvSpPr/>
          <p:nvPr/>
        </p:nvSpPr>
        <p:spPr>
          <a:xfrm>
            <a:off x="6490454" y="6104215"/>
            <a:ext cx="174308" cy="290989"/>
          </a:xfrm>
          <a:prstGeom prst="rect">
            <a:avLst/>
          </a:prstGeom>
          <a:noFill/>
          <a:ln/>
        </p:spPr>
        <p:txBody>
          <a:bodyPr wrap="none" lIns="0" tIns="0" rIns="0" bIns="0" rtlCol="0" anchor="t"/>
          <a:lstStyle/>
          <a:p>
            <a:pPr marL="0" indent="0" algn="ctr">
              <a:lnSpc>
                <a:spcPts val="2250"/>
              </a:lnSpc>
              <a:buNone/>
            </a:pPr>
            <a:r>
              <a:rPr lang="en-US" sz="2250" b="1" dirty="0">
                <a:solidFill>
                  <a:srgbClr val="D7D4CC"/>
                </a:solidFill>
                <a:latin typeface="Comfortaa Bold" pitchFamily="34" charset="0"/>
                <a:ea typeface="Comfortaa Bold" pitchFamily="34" charset="-122"/>
                <a:cs typeface="Comfortaa Bold" pitchFamily="34" charset="-120"/>
              </a:rPr>
              <a:t>3</a:t>
            </a:r>
            <a:endParaRPr lang="en-US" sz="2250" dirty="0"/>
          </a:p>
        </p:txBody>
      </p:sp>
      <p:sp>
        <p:nvSpPr>
          <p:cNvPr id="18" name="Text 15"/>
          <p:cNvSpPr/>
          <p:nvPr/>
        </p:nvSpPr>
        <p:spPr>
          <a:xfrm>
            <a:off x="7777996" y="5976938"/>
            <a:ext cx="4137065" cy="303133"/>
          </a:xfrm>
          <a:prstGeom prst="rect">
            <a:avLst/>
          </a:prstGeom>
          <a:noFill/>
          <a:ln/>
        </p:spPr>
        <p:txBody>
          <a:bodyPr wrap="none" lIns="0" tIns="0" rIns="0" bIns="0" rtlCol="0" anchor="t"/>
          <a:lstStyle/>
          <a:p>
            <a:pPr marL="0" indent="0" algn="l">
              <a:lnSpc>
                <a:spcPts val="2350"/>
              </a:lnSpc>
              <a:buNone/>
            </a:pPr>
            <a:r>
              <a:rPr lang="en-US" sz="1900" b="1" dirty="0">
                <a:solidFill>
                  <a:srgbClr val="D7D4CC"/>
                </a:solidFill>
                <a:latin typeface="Comfortaa Bold" pitchFamily="34" charset="0"/>
                <a:ea typeface="Comfortaa Bold" pitchFamily="34" charset="-122"/>
                <a:cs typeface="Comfortaa Bold" pitchFamily="34" charset="-120"/>
              </a:rPr>
              <a:t>Step 3: Include the Number Itself</a:t>
            </a:r>
            <a:endParaRPr lang="en-US" sz="1900" dirty="0"/>
          </a:p>
        </p:txBody>
      </p:sp>
      <p:sp>
        <p:nvSpPr>
          <p:cNvPr id="19" name="Text 16"/>
          <p:cNvSpPr/>
          <p:nvPr/>
        </p:nvSpPr>
        <p:spPr>
          <a:xfrm>
            <a:off x="7777996" y="6410920"/>
            <a:ext cx="6088499" cy="698183"/>
          </a:xfrm>
          <a:prstGeom prst="rect">
            <a:avLst/>
          </a:prstGeom>
          <a:noFill/>
          <a:ln/>
        </p:spPr>
        <p:txBody>
          <a:bodyPr wrap="square" lIns="0" tIns="0" rIns="0" bIns="0" rtlCol="0" anchor="t"/>
          <a:lstStyle/>
          <a:p>
            <a:pPr marL="0" indent="0" algn="l">
              <a:lnSpc>
                <a:spcPts val="2700"/>
              </a:lnSpc>
              <a:buNone/>
            </a:pPr>
            <a:r>
              <a:rPr lang="en-US" sz="1700" dirty="0">
                <a:solidFill>
                  <a:srgbClr val="D7D4CC"/>
                </a:solidFill>
                <a:latin typeface="Raleway Medium" pitchFamily="34" charset="0"/>
                <a:ea typeface="Raleway Medium" pitchFamily="34" charset="-122"/>
                <a:cs typeface="Raleway Medium" pitchFamily="34" charset="-120"/>
              </a:rPr>
              <a:t>The final factor is the number itself, as every number is divisible by itself.</a:t>
            </a:r>
            <a:endParaRPr lang="en-US" sz="1700" dirty="0"/>
          </a:p>
        </p:txBody>
      </p:sp>
      <p:pic>
        <p:nvPicPr>
          <p:cNvPr id="21" name="Picture 20">
            <a:extLst>
              <a:ext uri="{FF2B5EF4-FFF2-40B4-BE49-F238E27FC236}">
                <a16:creationId xmlns:a16="http://schemas.microsoft.com/office/drawing/2014/main" id="{9D1635DA-3C72-4BC9-827C-707C3982E3F2}"/>
              </a:ext>
            </a:extLst>
          </p:cNvPr>
          <p:cNvPicPr>
            <a:picLocks noChangeAspect="1"/>
          </p:cNvPicPr>
          <p:nvPr/>
        </p:nvPicPr>
        <p:blipFill>
          <a:blip r:embed="rId4"/>
          <a:stretch>
            <a:fillRect/>
          </a:stretch>
        </p:blipFill>
        <p:spPr>
          <a:xfrm>
            <a:off x="11915061" y="7591336"/>
            <a:ext cx="2591162" cy="63826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6885" y="784860"/>
            <a:ext cx="5249228" cy="632460"/>
          </a:xfrm>
          <a:prstGeom prst="rect">
            <a:avLst/>
          </a:prstGeom>
          <a:noFill/>
          <a:ln/>
        </p:spPr>
        <p:txBody>
          <a:bodyPr wrap="none" lIns="0" tIns="0" rIns="0" bIns="0" rtlCol="0" anchor="t"/>
          <a:lstStyle/>
          <a:p>
            <a:pPr marL="0" indent="0">
              <a:lnSpc>
                <a:spcPts val="4950"/>
              </a:lnSpc>
              <a:buNone/>
            </a:pPr>
            <a:r>
              <a:rPr lang="en-US" sz="3950" b="1" dirty="0">
                <a:solidFill>
                  <a:srgbClr val="FFE14D"/>
                </a:solidFill>
                <a:latin typeface="Comfortaa Bold" pitchFamily="34" charset="0"/>
                <a:ea typeface="Comfortaa Bold" pitchFamily="34" charset="-122"/>
                <a:cs typeface="Comfortaa Bold" pitchFamily="34" charset="-120"/>
              </a:rPr>
              <a:t>What are Multiples?</a:t>
            </a:r>
            <a:endParaRPr lang="en-US" sz="3950" dirty="0"/>
          </a:p>
        </p:txBody>
      </p:sp>
      <p:sp>
        <p:nvSpPr>
          <p:cNvPr id="4" name="Shape 1"/>
          <p:cNvSpPr/>
          <p:nvPr/>
        </p:nvSpPr>
        <p:spPr>
          <a:xfrm>
            <a:off x="796885" y="1758791"/>
            <a:ext cx="3661291" cy="3457575"/>
          </a:xfrm>
          <a:prstGeom prst="roundRect">
            <a:avLst>
              <a:gd name="adj" fmla="val 9878"/>
            </a:avLst>
          </a:prstGeom>
          <a:solidFill>
            <a:srgbClr val="46464A"/>
          </a:solidFill>
          <a:ln/>
        </p:spPr>
      </p:sp>
      <p:sp>
        <p:nvSpPr>
          <p:cNvPr id="5" name="Text 2"/>
          <p:cNvSpPr/>
          <p:nvPr/>
        </p:nvSpPr>
        <p:spPr>
          <a:xfrm>
            <a:off x="1024533" y="1986439"/>
            <a:ext cx="2920603" cy="316230"/>
          </a:xfrm>
          <a:prstGeom prst="rect">
            <a:avLst/>
          </a:prstGeom>
          <a:noFill/>
          <a:ln/>
        </p:spPr>
        <p:txBody>
          <a:bodyPr wrap="none" lIns="0" tIns="0" rIns="0" bIns="0" rtlCol="0" anchor="t"/>
          <a:lstStyle/>
          <a:p>
            <a:pPr marL="0" indent="0">
              <a:lnSpc>
                <a:spcPts val="2450"/>
              </a:lnSpc>
              <a:buNone/>
            </a:pPr>
            <a:r>
              <a:rPr lang="en-US" sz="1950" b="1" dirty="0">
                <a:solidFill>
                  <a:srgbClr val="D7D4CC"/>
                </a:solidFill>
                <a:latin typeface="Comfortaa Bold" pitchFamily="34" charset="0"/>
                <a:ea typeface="Comfortaa Bold" pitchFamily="34" charset="-122"/>
                <a:cs typeface="Comfortaa Bold" pitchFamily="34" charset="-120"/>
              </a:rPr>
              <a:t>Definition of Multiples</a:t>
            </a:r>
            <a:endParaRPr lang="en-US" sz="1950" dirty="0"/>
          </a:p>
        </p:txBody>
      </p:sp>
      <p:sp>
        <p:nvSpPr>
          <p:cNvPr id="6" name="Text 3"/>
          <p:cNvSpPr/>
          <p:nvPr/>
        </p:nvSpPr>
        <p:spPr>
          <a:xfrm>
            <a:off x="1024533" y="2439233"/>
            <a:ext cx="3205996" cy="2549485"/>
          </a:xfrm>
          <a:prstGeom prst="rect">
            <a:avLst/>
          </a:prstGeom>
          <a:noFill/>
          <a:ln/>
        </p:spPr>
        <p:txBody>
          <a:bodyPr wrap="square" lIns="0" tIns="0" rIns="0" bIns="0" rtlCol="0" anchor="t"/>
          <a:lstStyle/>
          <a:p>
            <a:pPr marL="0" indent="0">
              <a:lnSpc>
                <a:spcPts val="2850"/>
              </a:lnSpc>
              <a:buNone/>
            </a:pPr>
            <a:r>
              <a:rPr lang="en-US" sz="1750" dirty="0">
                <a:solidFill>
                  <a:srgbClr val="D7D4CC"/>
                </a:solidFill>
                <a:latin typeface="Raleway Medium" pitchFamily="34" charset="0"/>
                <a:ea typeface="Raleway Medium" pitchFamily="34" charset="-122"/>
                <a:cs typeface="Raleway Medium" pitchFamily="34" charset="-120"/>
              </a:rPr>
              <a:t>Multiples are the numbers that can be obtained by multiplying a given number by an integer. In other words, multiples are the products of a number and any whole number.</a:t>
            </a:r>
            <a:endParaRPr lang="en-US" sz="1750" dirty="0"/>
          </a:p>
        </p:txBody>
      </p:sp>
      <p:sp>
        <p:nvSpPr>
          <p:cNvPr id="7" name="Shape 4"/>
          <p:cNvSpPr/>
          <p:nvPr/>
        </p:nvSpPr>
        <p:spPr>
          <a:xfrm>
            <a:off x="4685824" y="1758791"/>
            <a:ext cx="3661291" cy="3457575"/>
          </a:xfrm>
          <a:prstGeom prst="roundRect">
            <a:avLst>
              <a:gd name="adj" fmla="val 9878"/>
            </a:avLst>
          </a:prstGeom>
          <a:solidFill>
            <a:srgbClr val="46464A"/>
          </a:solidFill>
          <a:ln/>
        </p:spPr>
      </p:sp>
      <p:sp>
        <p:nvSpPr>
          <p:cNvPr id="8" name="Text 5"/>
          <p:cNvSpPr/>
          <p:nvPr/>
        </p:nvSpPr>
        <p:spPr>
          <a:xfrm>
            <a:off x="4913471" y="1986439"/>
            <a:ext cx="2872621" cy="316230"/>
          </a:xfrm>
          <a:prstGeom prst="rect">
            <a:avLst/>
          </a:prstGeom>
          <a:noFill/>
          <a:ln/>
        </p:spPr>
        <p:txBody>
          <a:bodyPr wrap="none" lIns="0" tIns="0" rIns="0" bIns="0" rtlCol="0" anchor="t"/>
          <a:lstStyle/>
          <a:p>
            <a:pPr marL="0" indent="0">
              <a:lnSpc>
                <a:spcPts val="2450"/>
              </a:lnSpc>
              <a:buNone/>
            </a:pPr>
            <a:r>
              <a:rPr lang="en-US" sz="1950" b="1" dirty="0">
                <a:solidFill>
                  <a:srgbClr val="D7D4CC"/>
                </a:solidFill>
                <a:latin typeface="Comfortaa Bold" pitchFamily="34" charset="0"/>
                <a:ea typeface="Comfortaa Bold" pitchFamily="34" charset="-122"/>
                <a:cs typeface="Comfortaa Bold" pitchFamily="34" charset="-120"/>
              </a:rPr>
              <a:t>Examples of Multiples</a:t>
            </a:r>
            <a:endParaRPr lang="en-US" sz="1950" dirty="0"/>
          </a:p>
        </p:txBody>
      </p:sp>
      <p:sp>
        <p:nvSpPr>
          <p:cNvPr id="9" name="Text 6"/>
          <p:cNvSpPr/>
          <p:nvPr/>
        </p:nvSpPr>
        <p:spPr>
          <a:xfrm>
            <a:off x="4913471" y="2439233"/>
            <a:ext cx="3205996" cy="2185273"/>
          </a:xfrm>
          <a:prstGeom prst="rect">
            <a:avLst/>
          </a:prstGeom>
          <a:noFill/>
          <a:ln/>
        </p:spPr>
        <p:txBody>
          <a:bodyPr wrap="square" lIns="0" tIns="0" rIns="0" bIns="0" rtlCol="0" anchor="t"/>
          <a:lstStyle/>
          <a:p>
            <a:pPr marL="0" indent="0">
              <a:lnSpc>
                <a:spcPts val="2850"/>
              </a:lnSpc>
              <a:buNone/>
            </a:pPr>
            <a:r>
              <a:rPr lang="en-US" sz="1750" dirty="0">
                <a:solidFill>
                  <a:srgbClr val="D7D4CC"/>
                </a:solidFill>
                <a:latin typeface="Raleway Medium" pitchFamily="34" charset="0"/>
                <a:ea typeface="Raleway Medium" pitchFamily="34" charset="-122"/>
                <a:cs typeface="Raleway Medium" pitchFamily="34" charset="-120"/>
              </a:rPr>
              <a:t>For example, the multiples of 5 are 5, 10, 15, 20, 25, and so on, as these are the numbers that can be obtained by multiplying 5 by 1, 2, 3, 4, and 5, respectively.</a:t>
            </a:r>
            <a:endParaRPr lang="en-US" sz="1750" dirty="0"/>
          </a:p>
        </p:txBody>
      </p:sp>
      <p:sp>
        <p:nvSpPr>
          <p:cNvPr id="10" name="Shape 7"/>
          <p:cNvSpPr/>
          <p:nvPr/>
        </p:nvSpPr>
        <p:spPr>
          <a:xfrm>
            <a:off x="796885" y="5444014"/>
            <a:ext cx="7550229" cy="2000726"/>
          </a:xfrm>
          <a:prstGeom prst="roundRect">
            <a:avLst>
              <a:gd name="adj" fmla="val 17071"/>
            </a:avLst>
          </a:prstGeom>
          <a:solidFill>
            <a:srgbClr val="46464A"/>
          </a:solidFill>
          <a:ln/>
        </p:spPr>
      </p:sp>
      <p:sp>
        <p:nvSpPr>
          <p:cNvPr id="11" name="Text 8"/>
          <p:cNvSpPr/>
          <p:nvPr/>
        </p:nvSpPr>
        <p:spPr>
          <a:xfrm>
            <a:off x="1024533" y="5671661"/>
            <a:ext cx="3165753" cy="316230"/>
          </a:xfrm>
          <a:prstGeom prst="rect">
            <a:avLst/>
          </a:prstGeom>
          <a:noFill/>
          <a:ln/>
        </p:spPr>
        <p:txBody>
          <a:bodyPr wrap="none" lIns="0" tIns="0" rIns="0" bIns="0" rtlCol="0" anchor="t"/>
          <a:lstStyle/>
          <a:p>
            <a:pPr marL="0" indent="0">
              <a:lnSpc>
                <a:spcPts val="2450"/>
              </a:lnSpc>
              <a:buNone/>
            </a:pPr>
            <a:r>
              <a:rPr lang="en-US" sz="1950" b="1" dirty="0">
                <a:solidFill>
                  <a:srgbClr val="D7D4CC"/>
                </a:solidFill>
                <a:latin typeface="Comfortaa Bold" pitchFamily="34" charset="0"/>
                <a:ea typeface="Comfortaa Bold" pitchFamily="34" charset="-122"/>
                <a:cs typeface="Comfortaa Bold" pitchFamily="34" charset="-120"/>
              </a:rPr>
              <a:t>Importance of Multiples</a:t>
            </a:r>
            <a:endParaRPr lang="en-US" sz="1950" dirty="0"/>
          </a:p>
        </p:txBody>
      </p:sp>
      <p:sp>
        <p:nvSpPr>
          <p:cNvPr id="12" name="Text 9"/>
          <p:cNvSpPr/>
          <p:nvPr/>
        </p:nvSpPr>
        <p:spPr>
          <a:xfrm>
            <a:off x="1024533" y="6124456"/>
            <a:ext cx="7094934" cy="1092637"/>
          </a:xfrm>
          <a:prstGeom prst="rect">
            <a:avLst/>
          </a:prstGeom>
          <a:noFill/>
          <a:ln/>
        </p:spPr>
        <p:txBody>
          <a:bodyPr wrap="square" lIns="0" tIns="0" rIns="0" bIns="0" rtlCol="0" anchor="t"/>
          <a:lstStyle/>
          <a:p>
            <a:pPr marL="0" indent="0">
              <a:lnSpc>
                <a:spcPts val="2850"/>
              </a:lnSpc>
              <a:buNone/>
            </a:pPr>
            <a:r>
              <a:rPr lang="en-US" sz="1750" dirty="0">
                <a:solidFill>
                  <a:srgbClr val="D7D4CC"/>
                </a:solidFill>
                <a:latin typeface="Raleway Medium" pitchFamily="34" charset="0"/>
                <a:ea typeface="Raleway Medium" pitchFamily="34" charset="-122"/>
                <a:cs typeface="Raleway Medium" pitchFamily="34" charset="-120"/>
              </a:rPr>
              <a:t>Multiples are essential in various mathematical operations, such as finding common multiples, least common multiples, and understanding divisibility rules.</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7600" y="808077"/>
            <a:ext cx="7548801" cy="1266111"/>
          </a:xfrm>
          <a:prstGeom prst="rect">
            <a:avLst/>
          </a:prstGeom>
          <a:noFill/>
          <a:ln/>
        </p:spPr>
        <p:txBody>
          <a:bodyPr wrap="square" lIns="0" tIns="0" rIns="0" bIns="0" rtlCol="0" anchor="t"/>
          <a:lstStyle/>
          <a:p>
            <a:pPr marL="0" indent="0">
              <a:lnSpc>
                <a:spcPts val="4950"/>
              </a:lnSpc>
              <a:buNone/>
            </a:pPr>
            <a:r>
              <a:rPr lang="en-US" sz="3950" b="1" dirty="0">
                <a:solidFill>
                  <a:srgbClr val="FFE14D"/>
                </a:solidFill>
                <a:latin typeface="Comfortaa Bold" pitchFamily="34" charset="0"/>
                <a:ea typeface="Comfortaa Bold" pitchFamily="34" charset="-122"/>
                <a:cs typeface="Comfortaa Bold" pitchFamily="34" charset="-120"/>
              </a:rPr>
              <a:t>Finding Multiples of a Number</a:t>
            </a:r>
            <a:endParaRPr lang="en-US" sz="3950" dirty="0"/>
          </a:p>
        </p:txBody>
      </p:sp>
      <p:sp>
        <p:nvSpPr>
          <p:cNvPr id="4" name="Shape 1"/>
          <p:cNvSpPr/>
          <p:nvPr/>
        </p:nvSpPr>
        <p:spPr>
          <a:xfrm>
            <a:off x="1124188" y="2416016"/>
            <a:ext cx="30480" cy="5005388"/>
          </a:xfrm>
          <a:prstGeom prst="roundRect">
            <a:avLst>
              <a:gd name="adj" fmla="val 1121538"/>
            </a:avLst>
          </a:prstGeom>
          <a:solidFill>
            <a:srgbClr val="5F5F63"/>
          </a:solidFill>
          <a:ln/>
        </p:spPr>
      </p:sp>
      <p:sp>
        <p:nvSpPr>
          <p:cNvPr id="5" name="Shape 2"/>
          <p:cNvSpPr/>
          <p:nvPr/>
        </p:nvSpPr>
        <p:spPr>
          <a:xfrm>
            <a:off x="1365290" y="2913459"/>
            <a:ext cx="797600" cy="30480"/>
          </a:xfrm>
          <a:prstGeom prst="roundRect">
            <a:avLst>
              <a:gd name="adj" fmla="val 1121538"/>
            </a:avLst>
          </a:prstGeom>
          <a:solidFill>
            <a:srgbClr val="5F5F63"/>
          </a:solidFill>
          <a:ln/>
        </p:spPr>
      </p:sp>
      <p:sp>
        <p:nvSpPr>
          <p:cNvPr id="6" name="Shape 3"/>
          <p:cNvSpPr/>
          <p:nvPr/>
        </p:nvSpPr>
        <p:spPr>
          <a:xfrm>
            <a:off x="883087" y="2672358"/>
            <a:ext cx="512683" cy="512683"/>
          </a:xfrm>
          <a:prstGeom prst="roundRect">
            <a:avLst>
              <a:gd name="adj" fmla="val 66678"/>
            </a:avLst>
          </a:prstGeom>
          <a:solidFill>
            <a:srgbClr val="46464A"/>
          </a:solidFill>
          <a:ln/>
        </p:spPr>
      </p:sp>
      <p:sp>
        <p:nvSpPr>
          <p:cNvPr id="7" name="Text 4"/>
          <p:cNvSpPr/>
          <p:nvPr/>
        </p:nvSpPr>
        <p:spPr>
          <a:xfrm>
            <a:off x="1079659" y="2776776"/>
            <a:ext cx="119420" cy="303848"/>
          </a:xfrm>
          <a:prstGeom prst="rect">
            <a:avLst/>
          </a:prstGeom>
          <a:noFill/>
          <a:ln/>
        </p:spPr>
        <p:txBody>
          <a:bodyPr wrap="none" lIns="0" tIns="0" rIns="0" bIns="0" rtlCol="0" anchor="t"/>
          <a:lstStyle/>
          <a:p>
            <a:pPr marL="0" indent="0" algn="ctr">
              <a:lnSpc>
                <a:spcPts val="2350"/>
              </a:lnSpc>
              <a:buNone/>
            </a:pPr>
            <a:r>
              <a:rPr lang="en-US" sz="2350" b="1" dirty="0">
                <a:solidFill>
                  <a:srgbClr val="D7D4CC"/>
                </a:solidFill>
                <a:latin typeface="Comfortaa Bold" pitchFamily="34" charset="0"/>
                <a:ea typeface="Comfortaa Bold" pitchFamily="34" charset="-122"/>
                <a:cs typeface="Comfortaa Bold" pitchFamily="34" charset="-120"/>
              </a:rPr>
              <a:t>1</a:t>
            </a:r>
            <a:endParaRPr lang="en-US" sz="2350" dirty="0"/>
          </a:p>
        </p:txBody>
      </p:sp>
      <p:sp>
        <p:nvSpPr>
          <p:cNvPr id="8" name="Text 5"/>
          <p:cNvSpPr/>
          <p:nvPr/>
        </p:nvSpPr>
        <p:spPr>
          <a:xfrm>
            <a:off x="2392799" y="2643902"/>
            <a:ext cx="3846552" cy="316468"/>
          </a:xfrm>
          <a:prstGeom prst="rect">
            <a:avLst/>
          </a:prstGeom>
          <a:noFill/>
          <a:ln/>
        </p:spPr>
        <p:txBody>
          <a:bodyPr wrap="none" lIns="0" tIns="0" rIns="0" bIns="0" rtlCol="0" anchor="t"/>
          <a:lstStyle/>
          <a:p>
            <a:pPr marL="0" indent="0" algn="l">
              <a:lnSpc>
                <a:spcPts val="2450"/>
              </a:lnSpc>
              <a:buNone/>
            </a:pPr>
            <a:r>
              <a:rPr lang="en-US" sz="1950" b="1" dirty="0">
                <a:solidFill>
                  <a:srgbClr val="D7D4CC"/>
                </a:solidFill>
                <a:latin typeface="Comfortaa Bold" pitchFamily="34" charset="0"/>
                <a:ea typeface="Comfortaa Bold" pitchFamily="34" charset="-122"/>
                <a:cs typeface="Comfortaa Bold" pitchFamily="34" charset="-120"/>
              </a:rPr>
              <a:t>Step 1: Start with the Number</a:t>
            </a:r>
            <a:endParaRPr lang="en-US" sz="1950" dirty="0"/>
          </a:p>
        </p:txBody>
      </p:sp>
      <p:sp>
        <p:nvSpPr>
          <p:cNvPr id="9" name="Text 6"/>
          <p:cNvSpPr/>
          <p:nvPr/>
        </p:nvSpPr>
        <p:spPr>
          <a:xfrm>
            <a:off x="2392799" y="3097054"/>
            <a:ext cx="5953601" cy="364569"/>
          </a:xfrm>
          <a:prstGeom prst="rect">
            <a:avLst/>
          </a:prstGeom>
          <a:noFill/>
          <a:ln/>
        </p:spPr>
        <p:txBody>
          <a:bodyPr wrap="none" lIns="0" tIns="0" rIns="0" bIns="0" rtlCol="0" anchor="t"/>
          <a:lstStyle/>
          <a:p>
            <a:pPr marL="0" indent="0" algn="l">
              <a:lnSpc>
                <a:spcPts val="2850"/>
              </a:lnSpc>
              <a:buNone/>
            </a:pPr>
            <a:r>
              <a:rPr lang="en-US" sz="1750" dirty="0">
                <a:solidFill>
                  <a:srgbClr val="D7D4CC"/>
                </a:solidFill>
                <a:latin typeface="Raleway Medium" pitchFamily="34" charset="0"/>
                <a:ea typeface="Raleway Medium" pitchFamily="34" charset="-122"/>
                <a:cs typeface="Raleway Medium" pitchFamily="34" charset="-120"/>
              </a:rPr>
              <a:t>The first multiple of a number is the number itself.</a:t>
            </a:r>
            <a:endParaRPr lang="en-US" sz="1750" dirty="0"/>
          </a:p>
        </p:txBody>
      </p:sp>
      <p:sp>
        <p:nvSpPr>
          <p:cNvPr id="10" name="Shape 7"/>
          <p:cNvSpPr/>
          <p:nvPr/>
        </p:nvSpPr>
        <p:spPr>
          <a:xfrm>
            <a:off x="1365290" y="4414838"/>
            <a:ext cx="797600" cy="30480"/>
          </a:xfrm>
          <a:prstGeom prst="roundRect">
            <a:avLst>
              <a:gd name="adj" fmla="val 1121538"/>
            </a:avLst>
          </a:prstGeom>
          <a:solidFill>
            <a:srgbClr val="5F5F63"/>
          </a:solidFill>
          <a:ln/>
        </p:spPr>
      </p:sp>
      <p:sp>
        <p:nvSpPr>
          <p:cNvPr id="11" name="Shape 8"/>
          <p:cNvSpPr/>
          <p:nvPr/>
        </p:nvSpPr>
        <p:spPr>
          <a:xfrm>
            <a:off x="883087" y="4173736"/>
            <a:ext cx="512683" cy="512683"/>
          </a:xfrm>
          <a:prstGeom prst="roundRect">
            <a:avLst>
              <a:gd name="adj" fmla="val 66678"/>
            </a:avLst>
          </a:prstGeom>
          <a:solidFill>
            <a:srgbClr val="46464A"/>
          </a:solidFill>
          <a:ln/>
        </p:spPr>
      </p:sp>
      <p:sp>
        <p:nvSpPr>
          <p:cNvPr id="12" name="Text 9"/>
          <p:cNvSpPr/>
          <p:nvPr/>
        </p:nvSpPr>
        <p:spPr>
          <a:xfrm>
            <a:off x="1050131" y="4278154"/>
            <a:ext cx="178594" cy="303848"/>
          </a:xfrm>
          <a:prstGeom prst="rect">
            <a:avLst/>
          </a:prstGeom>
          <a:noFill/>
          <a:ln/>
        </p:spPr>
        <p:txBody>
          <a:bodyPr wrap="none" lIns="0" tIns="0" rIns="0" bIns="0" rtlCol="0" anchor="t"/>
          <a:lstStyle/>
          <a:p>
            <a:pPr marL="0" indent="0" algn="ctr">
              <a:lnSpc>
                <a:spcPts val="2350"/>
              </a:lnSpc>
              <a:buNone/>
            </a:pPr>
            <a:r>
              <a:rPr lang="en-US" sz="2350" b="1" dirty="0">
                <a:solidFill>
                  <a:srgbClr val="D7D4CC"/>
                </a:solidFill>
                <a:latin typeface="Comfortaa Bold" pitchFamily="34" charset="0"/>
                <a:ea typeface="Comfortaa Bold" pitchFamily="34" charset="-122"/>
                <a:cs typeface="Comfortaa Bold" pitchFamily="34" charset="-120"/>
              </a:rPr>
              <a:t>2</a:t>
            </a:r>
            <a:endParaRPr lang="en-US" sz="2350" dirty="0"/>
          </a:p>
        </p:txBody>
      </p:sp>
      <p:sp>
        <p:nvSpPr>
          <p:cNvPr id="13" name="Text 10"/>
          <p:cNvSpPr/>
          <p:nvPr/>
        </p:nvSpPr>
        <p:spPr>
          <a:xfrm>
            <a:off x="2392799" y="4145280"/>
            <a:ext cx="3569613" cy="316468"/>
          </a:xfrm>
          <a:prstGeom prst="rect">
            <a:avLst/>
          </a:prstGeom>
          <a:noFill/>
          <a:ln/>
        </p:spPr>
        <p:txBody>
          <a:bodyPr wrap="none" lIns="0" tIns="0" rIns="0" bIns="0" rtlCol="0" anchor="t"/>
          <a:lstStyle/>
          <a:p>
            <a:pPr marL="0" indent="0" algn="l">
              <a:lnSpc>
                <a:spcPts val="2450"/>
              </a:lnSpc>
              <a:buNone/>
            </a:pPr>
            <a:r>
              <a:rPr lang="en-US" sz="1950" b="1" dirty="0">
                <a:solidFill>
                  <a:srgbClr val="D7D4CC"/>
                </a:solidFill>
                <a:latin typeface="Comfortaa Bold" pitchFamily="34" charset="0"/>
                <a:ea typeface="Comfortaa Bold" pitchFamily="34" charset="-122"/>
                <a:cs typeface="Comfortaa Bold" pitchFamily="34" charset="-120"/>
              </a:rPr>
              <a:t>Step 2: Multiply by Integers</a:t>
            </a:r>
            <a:endParaRPr lang="en-US" sz="1950" dirty="0"/>
          </a:p>
        </p:txBody>
      </p:sp>
      <p:sp>
        <p:nvSpPr>
          <p:cNvPr id="14" name="Text 11"/>
          <p:cNvSpPr/>
          <p:nvPr/>
        </p:nvSpPr>
        <p:spPr>
          <a:xfrm>
            <a:off x="2392799" y="4598432"/>
            <a:ext cx="5953601" cy="729139"/>
          </a:xfrm>
          <a:prstGeom prst="rect">
            <a:avLst/>
          </a:prstGeom>
          <a:noFill/>
          <a:ln/>
        </p:spPr>
        <p:txBody>
          <a:bodyPr wrap="square" lIns="0" tIns="0" rIns="0" bIns="0" rtlCol="0" anchor="t"/>
          <a:lstStyle/>
          <a:p>
            <a:pPr marL="0" indent="0" algn="l">
              <a:lnSpc>
                <a:spcPts val="2850"/>
              </a:lnSpc>
              <a:buNone/>
            </a:pPr>
            <a:r>
              <a:rPr lang="en-US" sz="1750" dirty="0">
                <a:solidFill>
                  <a:srgbClr val="D7D4CC"/>
                </a:solidFill>
                <a:latin typeface="Raleway Medium" pitchFamily="34" charset="0"/>
                <a:ea typeface="Raleway Medium" pitchFamily="34" charset="-122"/>
                <a:cs typeface="Raleway Medium" pitchFamily="34" charset="-120"/>
              </a:rPr>
              <a:t>Multiply the number by the integers, starting from 2, to find the subsequent multiples.</a:t>
            </a:r>
            <a:endParaRPr lang="en-US" sz="1750" dirty="0"/>
          </a:p>
        </p:txBody>
      </p:sp>
      <p:sp>
        <p:nvSpPr>
          <p:cNvPr id="15" name="Shape 12"/>
          <p:cNvSpPr/>
          <p:nvPr/>
        </p:nvSpPr>
        <p:spPr>
          <a:xfrm>
            <a:off x="1365290" y="6280785"/>
            <a:ext cx="797600" cy="30480"/>
          </a:xfrm>
          <a:prstGeom prst="roundRect">
            <a:avLst>
              <a:gd name="adj" fmla="val 1121538"/>
            </a:avLst>
          </a:prstGeom>
          <a:solidFill>
            <a:srgbClr val="5F5F63"/>
          </a:solidFill>
          <a:ln/>
        </p:spPr>
      </p:sp>
      <p:sp>
        <p:nvSpPr>
          <p:cNvPr id="16" name="Shape 13"/>
          <p:cNvSpPr/>
          <p:nvPr/>
        </p:nvSpPr>
        <p:spPr>
          <a:xfrm>
            <a:off x="883087" y="6039683"/>
            <a:ext cx="512683" cy="512683"/>
          </a:xfrm>
          <a:prstGeom prst="roundRect">
            <a:avLst>
              <a:gd name="adj" fmla="val 66678"/>
            </a:avLst>
          </a:prstGeom>
          <a:solidFill>
            <a:srgbClr val="46464A"/>
          </a:solidFill>
          <a:ln/>
        </p:spPr>
      </p:sp>
      <p:sp>
        <p:nvSpPr>
          <p:cNvPr id="17" name="Text 14"/>
          <p:cNvSpPr/>
          <p:nvPr/>
        </p:nvSpPr>
        <p:spPr>
          <a:xfrm>
            <a:off x="1048345" y="6144101"/>
            <a:ext cx="182047" cy="303848"/>
          </a:xfrm>
          <a:prstGeom prst="rect">
            <a:avLst/>
          </a:prstGeom>
          <a:noFill/>
          <a:ln/>
        </p:spPr>
        <p:txBody>
          <a:bodyPr wrap="none" lIns="0" tIns="0" rIns="0" bIns="0" rtlCol="0" anchor="t"/>
          <a:lstStyle/>
          <a:p>
            <a:pPr marL="0" indent="0" algn="ctr">
              <a:lnSpc>
                <a:spcPts val="2350"/>
              </a:lnSpc>
              <a:buNone/>
            </a:pPr>
            <a:r>
              <a:rPr lang="en-US" sz="2350" b="1" dirty="0">
                <a:solidFill>
                  <a:srgbClr val="D7D4CC"/>
                </a:solidFill>
                <a:latin typeface="Comfortaa Bold" pitchFamily="34" charset="0"/>
                <a:ea typeface="Comfortaa Bold" pitchFamily="34" charset="-122"/>
                <a:cs typeface="Comfortaa Bold" pitchFamily="34" charset="-120"/>
              </a:rPr>
              <a:t>3</a:t>
            </a:r>
            <a:endParaRPr lang="en-US" sz="2350" dirty="0"/>
          </a:p>
        </p:txBody>
      </p:sp>
      <p:sp>
        <p:nvSpPr>
          <p:cNvPr id="18" name="Text 15"/>
          <p:cNvSpPr/>
          <p:nvPr/>
        </p:nvSpPr>
        <p:spPr>
          <a:xfrm>
            <a:off x="2392799" y="6011228"/>
            <a:ext cx="3729871" cy="316468"/>
          </a:xfrm>
          <a:prstGeom prst="rect">
            <a:avLst/>
          </a:prstGeom>
          <a:noFill/>
          <a:ln/>
        </p:spPr>
        <p:txBody>
          <a:bodyPr wrap="none" lIns="0" tIns="0" rIns="0" bIns="0" rtlCol="0" anchor="t"/>
          <a:lstStyle/>
          <a:p>
            <a:pPr marL="0" indent="0" algn="l">
              <a:lnSpc>
                <a:spcPts val="2450"/>
              </a:lnSpc>
              <a:buNone/>
            </a:pPr>
            <a:r>
              <a:rPr lang="en-US" sz="1950" b="1" dirty="0">
                <a:solidFill>
                  <a:srgbClr val="D7D4CC"/>
                </a:solidFill>
                <a:latin typeface="Comfortaa Bold" pitchFamily="34" charset="0"/>
                <a:ea typeface="Comfortaa Bold" pitchFamily="34" charset="-122"/>
                <a:cs typeface="Comfortaa Bold" pitchFamily="34" charset="-120"/>
              </a:rPr>
              <a:t>Step 3: Continue the Pattern</a:t>
            </a:r>
            <a:endParaRPr lang="en-US" sz="1950" dirty="0"/>
          </a:p>
        </p:txBody>
      </p:sp>
      <p:sp>
        <p:nvSpPr>
          <p:cNvPr id="19" name="Text 16"/>
          <p:cNvSpPr/>
          <p:nvPr/>
        </p:nvSpPr>
        <p:spPr>
          <a:xfrm>
            <a:off x="2392799" y="6464379"/>
            <a:ext cx="5953601" cy="729139"/>
          </a:xfrm>
          <a:prstGeom prst="rect">
            <a:avLst/>
          </a:prstGeom>
          <a:noFill/>
          <a:ln/>
        </p:spPr>
        <p:txBody>
          <a:bodyPr wrap="square" lIns="0" tIns="0" rIns="0" bIns="0" rtlCol="0" anchor="t"/>
          <a:lstStyle/>
          <a:p>
            <a:pPr marL="0" indent="0" algn="l">
              <a:lnSpc>
                <a:spcPts val="2850"/>
              </a:lnSpc>
              <a:buNone/>
            </a:pPr>
            <a:r>
              <a:rPr lang="en-US" sz="1750" dirty="0">
                <a:solidFill>
                  <a:srgbClr val="D7D4CC"/>
                </a:solidFill>
                <a:latin typeface="Raleway Medium" pitchFamily="34" charset="0"/>
                <a:ea typeface="Raleway Medium" pitchFamily="34" charset="-122"/>
                <a:cs typeface="Raleway Medium" pitchFamily="34" charset="-120"/>
              </a:rPr>
              <a:t>Keep multiplying the number by the next integer to generate more multiples.</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864037" y="1761173"/>
            <a:ext cx="12546330" cy="685800"/>
          </a:xfrm>
          <a:prstGeom prst="rect">
            <a:avLst/>
          </a:prstGeom>
          <a:noFill/>
          <a:ln/>
        </p:spPr>
        <p:txBody>
          <a:bodyPr wrap="none" lIns="0" tIns="0" rIns="0" bIns="0" rtlCol="0" anchor="t"/>
          <a:lstStyle/>
          <a:p>
            <a:pPr marL="0" indent="0">
              <a:lnSpc>
                <a:spcPts val="5400"/>
              </a:lnSpc>
              <a:buNone/>
            </a:pPr>
            <a:r>
              <a:rPr lang="en-US" sz="4300" b="1" dirty="0">
                <a:solidFill>
                  <a:srgbClr val="FFE14D"/>
                </a:solidFill>
                <a:latin typeface="Comfortaa Bold" pitchFamily="34" charset="0"/>
                <a:ea typeface="Comfortaa Bold" pitchFamily="34" charset="-122"/>
                <a:cs typeface="Comfortaa Bold" pitchFamily="34" charset="-120"/>
              </a:rPr>
              <a:t>Relationship between Factors and Multiples</a:t>
            </a:r>
            <a:endParaRPr lang="en-US" sz="4300" dirty="0"/>
          </a:p>
        </p:txBody>
      </p:sp>
      <p:sp>
        <p:nvSpPr>
          <p:cNvPr id="3" name="Text 1"/>
          <p:cNvSpPr/>
          <p:nvPr/>
        </p:nvSpPr>
        <p:spPr>
          <a:xfrm>
            <a:off x="864037" y="3064073"/>
            <a:ext cx="2743200" cy="342900"/>
          </a:xfrm>
          <a:prstGeom prst="rect">
            <a:avLst/>
          </a:prstGeom>
          <a:noFill/>
          <a:ln/>
        </p:spPr>
        <p:txBody>
          <a:bodyPr wrap="none" lIns="0" tIns="0" rIns="0" bIns="0" rtlCol="0" anchor="t"/>
          <a:lstStyle/>
          <a:p>
            <a:pPr marL="0" indent="0">
              <a:lnSpc>
                <a:spcPts val="2700"/>
              </a:lnSpc>
              <a:buNone/>
            </a:pPr>
            <a:r>
              <a:rPr lang="en-US" sz="2150" b="1" dirty="0">
                <a:solidFill>
                  <a:srgbClr val="FFE14D"/>
                </a:solidFill>
                <a:latin typeface="Comfortaa Bold" pitchFamily="34" charset="0"/>
                <a:ea typeface="Comfortaa Bold" pitchFamily="34" charset="-122"/>
                <a:cs typeface="Comfortaa Bold" pitchFamily="34" charset="-120"/>
              </a:rPr>
              <a:t>Factors</a:t>
            </a:r>
            <a:endParaRPr lang="en-US" sz="2150" dirty="0"/>
          </a:p>
        </p:txBody>
      </p:sp>
      <p:sp>
        <p:nvSpPr>
          <p:cNvPr id="4" name="Text 2"/>
          <p:cNvSpPr/>
          <p:nvPr/>
        </p:nvSpPr>
        <p:spPr>
          <a:xfrm>
            <a:off x="864037" y="3653790"/>
            <a:ext cx="3898821" cy="1185148"/>
          </a:xfrm>
          <a:prstGeom prst="rect">
            <a:avLst/>
          </a:prstGeom>
          <a:noFill/>
          <a:ln/>
        </p:spPr>
        <p:txBody>
          <a:bodyPr wrap="square" lIns="0" tIns="0" rIns="0" bIns="0" rtlCol="0" anchor="t"/>
          <a:lstStyle/>
          <a:p>
            <a:pPr marL="0" indent="0">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The factors of a number are the integers that divide the number evenly, without a remainder.</a:t>
            </a:r>
            <a:endParaRPr lang="en-US" sz="1900" dirty="0"/>
          </a:p>
        </p:txBody>
      </p:sp>
      <p:sp>
        <p:nvSpPr>
          <p:cNvPr id="5" name="Text 3"/>
          <p:cNvSpPr/>
          <p:nvPr/>
        </p:nvSpPr>
        <p:spPr>
          <a:xfrm>
            <a:off x="864037" y="5061109"/>
            <a:ext cx="3898821" cy="790099"/>
          </a:xfrm>
          <a:prstGeom prst="rect">
            <a:avLst/>
          </a:prstGeom>
          <a:noFill/>
          <a:ln/>
        </p:spPr>
        <p:txBody>
          <a:bodyPr wrap="square" lIns="0" tIns="0" rIns="0" bIns="0" rtlCol="0" anchor="t"/>
          <a:lstStyle/>
          <a:p>
            <a:pPr marL="0" indent="0">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For example, the factors of 12 are 1, 2, 3, 4, 6, and 12.</a:t>
            </a:r>
            <a:endParaRPr lang="en-US" sz="1900" dirty="0"/>
          </a:p>
        </p:txBody>
      </p:sp>
      <p:sp>
        <p:nvSpPr>
          <p:cNvPr id="6" name="Text 4"/>
          <p:cNvSpPr/>
          <p:nvPr/>
        </p:nvSpPr>
        <p:spPr>
          <a:xfrm>
            <a:off x="5372695" y="3064073"/>
            <a:ext cx="2743200" cy="342900"/>
          </a:xfrm>
          <a:prstGeom prst="rect">
            <a:avLst/>
          </a:prstGeom>
          <a:noFill/>
          <a:ln/>
        </p:spPr>
        <p:txBody>
          <a:bodyPr wrap="none" lIns="0" tIns="0" rIns="0" bIns="0" rtlCol="0" anchor="t"/>
          <a:lstStyle/>
          <a:p>
            <a:pPr marL="0" indent="0">
              <a:lnSpc>
                <a:spcPts val="2700"/>
              </a:lnSpc>
              <a:buNone/>
            </a:pPr>
            <a:r>
              <a:rPr lang="en-US" sz="2150" b="1" dirty="0">
                <a:solidFill>
                  <a:srgbClr val="FFE14D"/>
                </a:solidFill>
                <a:latin typeface="Comfortaa Bold" pitchFamily="34" charset="0"/>
                <a:ea typeface="Comfortaa Bold" pitchFamily="34" charset="-122"/>
                <a:cs typeface="Comfortaa Bold" pitchFamily="34" charset="-120"/>
              </a:rPr>
              <a:t>Multiples</a:t>
            </a:r>
            <a:endParaRPr lang="en-US" sz="2150" dirty="0"/>
          </a:p>
        </p:txBody>
      </p:sp>
      <p:sp>
        <p:nvSpPr>
          <p:cNvPr id="7" name="Text 5"/>
          <p:cNvSpPr/>
          <p:nvPr/>
        </p:nvSpPr>
        <p:spPr>
          <a:xfrm>
            <a:off x="5372695" y="3653790"/>
            <a:ext cx="3898821" cy="1580198"/>
          </a:xfrm>
          <a:prstGeom prst="rect">
            <a:avLst/>
          </a:prstGeom>
          <a:noFill/>
          <a:ln/>
        </p:spPr>
        <p:txBody>
          <a:bodyPr wrap="square" lIns="0" tIns="0" rIns="0" bIns="0" rtlCol="0" anchor="t"/>
          <a:lstStyle/>
          <a:p>
            <a:pPr marL="0" indent="0">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The multiples of a number are the numbers that can be obtained by multiplying the number by an integer.</a:t>
            </a:r>
            <a:endParaRPr lang="en-US" sz="1900" dirty="0"/>
          </a:p>
        </p:txBody>
      </p:sp>
      <p:sp>
        <p:nvSpPr>
          <p:cNvPr id="8" name="Text 6"/>
          <p:cNvSpPr/>
          <p:nvPr/>
        </p:nvSpPr>
        <p:spPr>
          <a:xfrm>
            <a:off x="5372695" y="5456158"/>
            <a:ext cx="3898821" cy="790099"/>
          </a:xfrm>
          <a:prstGeom prst="rect">
            <a:avLst/>
          </a:prstGeom>
          <a:noFill/>
          <a:ln/>
        </p:spPr>
        <p:txBody>
          <a:bodyPr wrap="square" lIns="0" tIns="0" rIns="0" bIns="0" rtlCol="0" anchor="t"/>
          <a:lstStyle/>
          <a:p>
            <a:pPr marL="0" indent="0">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For example, the multiples of 5 are 5, 10, 15, 20, 25, and so on.</a:t>
            </a:r>
            <a:endParaRPr lang="en-US" sz="1900" dirty="0"/>
          </a:p>
        </p:txBody>
      </p:sp>
      <p:sp>
        <p:nvSpPr>
          <p:cNvPr id="9" name="Text 7"/>
          <p:cNvSpPr/>
          <p:nvPr/>
        </p:nvSpPr>
        <p:spPr>
          <a:xfrm>
            <a:off x="9881354" y="3064073"/>
            <a:ext cx="2743200" cy="342900"/>
          </a:xfrm>
          <a:prstGeom prst="rect">
            <a:avLst/>
          </a:prstGeom>
          <a:noFill/>
          <a:ln/>
        </p:spPr>
        <p:txBody>
          <a:bodyPr wrap="none" lIns="0" tIns="0" rIns="0" bIns="0" rtlCol="0" anchor="t"/>
          <a:lstStyle/>
          <a:p>
            <a:pPr marL="0" indent="0">
              <a:lnSpc>
                <a:spcPts val="2700"/>
              </a:lnSpc>
              <a:buNone/>
            </a:pPr>
            <a:r>
              <a:rPr lang="en-US" sz="2150" b="1" dirty="0">
                <a:solidFill>
                  <a:srgbClr val="FFE14D"/>
                </a:solidFill>
                <a:latin typeface="Comfortaa Bold" pitchFamily="34" charset="0"/>
                <a:ea typeface="Comfortaa Bold" pitchFamily="34" charset="-122"/>
                <a:cs typeface="Comfortaa Bold" pitchFamily="34" charset="-120"/>
              </a:rPr>
              <a:t>Relationship</a:t>
            </a:r>
            <a:endParaRPr lang="en-US" sz="2150" dirty="0"/>
          </a:p>
        </p:txBody>
      </p:sp>
      <p:sp>
        <p:nvSpPr>
          <p:cNvPr id="10" name="Text 8"/>
          <p:cNvSpPr/>
          <p:nvPr/>
        </p:nvSpPr>
        <p:spPr>
          <a:xfrm>
            <a:off x="9881354" y="3653790"/>
            <a:ext cx="3898821" cy="1975247"/>
          </a:xfrm>
          <a:prstGeom prst="rect">
            <a:avLst/>
          </a:prstGeom>
          <a:noFill/>
          <a:ln/>
        </p:spPr>
        <p:txBody>
          <a:bodyPr wrap="square" lIns="0" tIns="0" rIns="0" bIns="0" rtlCol="0" anchor="t"/>
          <a:lstStyle/>
          <a:p>
            <a:pPr marL="0" indent="0">
              <a:lnSpc>
                <a:spcPts val="3100"/>
              </a:lnSpc>
              <a:buNone/>
            </a:pPr>
            <a:r>
              <a:rPr lang="en-US" sz="1900" dirty="0">
                <a:solidFill>
                  <a:srgbClr val="D7D4CC"/>
                </a:solidFill>
                <a:latin typeface="Raleway Medium" pitchFamily="34" charset="0"/>
                <a:ea typeface="Raleway Medium" pitchFamily="34" charset="-122"/>
                <a:cs typeface="Raleway Medium" pitchFamily="34" charset="-120"/>
              </a:rPr>
              <a:t>Factors and multiples are closely related. The factors of a number are the numbers that divide it, while the multiples of a number are the numbers that it divides.</a:t>
            </a:r>
            <a:endParaRPr lang="en-US" sz="1900" dirty="0"/>
          </a:p>
        </p:txBody>
      </p:sp>
      <p:pic>
        <p:nvPicPr>
          <p:cNvPr id="12" name="Picture 11">
            <a:extLst>
              <a:ext uri="{FF2B5EF4-FFF2-40B4-BE49-F238E27FC236}">
                <a16:creationId xmlns:a16="http://schemas.microsoft.com/office/drawing/2014/main" id="{8BCD819B-B66B-4804-A447-BD18A34FBA46}"/>
              </a:ext>
            </a:extLst>
          </p:cNvPr>
          <p:cNvPicPr>
            <a:picLocks noChangeAspect="1"/>
          </p:cNvPicPr>
          <p:nvPr/>
        </p:nvPicPr>
        <p:blipFill>
          <a:blip r:embed="rId3"/>
          <a:stretch>
            <a:fillRect/>
          </a:stretch>
        </p:blipFill>
        <p:spPr>
          <a:xfrm>
            <a:off x="12039238" y="7591336"/>
            <a:ext cx="2591162" cy="63826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47938"/>
          </a:xfrm>
          <a:prstGeom prst="rect">
            <a:avLst/>
          </a:prstGeom>
        </p:spPr>
      </p:pic>
      <p:sp>
        <p:nvSpPr>
          <p:cNvPr id="3" name="Text 0"/>
          <p:cNvSpPr/>
          <p:nvPr/>
        </p:nvSpPr>
        <p:spPr>
          <a:xfrm>
            <a:off x="713423" y="3273504"/>
            <a:ext cx="11137702" cy="566261"/>
          </a:xfrm>
          <a:prstGeom prst="rect">
            <a:avLst/>
          </a:prstGeom>
          <a:noFill/>
          <a:ln/>
        </p:spPr>
        <p:txBody>
          <a:bodyPr wrap="none" lIns="0" tIns="0" rIns="0" bIns="0" rtlCol="0" anchor="t"/>
          <a:lstStyle/>
          <a:p>
            <a:pPr marL="0" indent="0">
              <a:lnSpc>
                <a:spcPts val="4450"/>
              </a:lnSpc>
              <a:buNone/>
            </a:pPr>
            <a:r>
              <a:rPr lang="en-US" sz="3550" b="1" dirty="0">
                <a:solidFill>
                  <a:srgbClr val="FFE14D"/>
                </a:solidFill>
                <a:latin typeface="Comfortaa Bold" pitchFamily="34" charset="0"/>
                <a:ea typeface="Comfortaa Bold" pitchFamily="34" charset="-122"/>
                <a:cs typeface="Comfortaa Bold" pitchFamily="34" charset="-120"/>
              </a:rPr>
              <a:t>Practical Applications of Factors and Multiples</a:t>
            </a:r>
            <a:endParaRPr lang="en-US" sz="3550" dirty="0"/>
          </a:p>
        </p:txBody>
      </p:sp>
      <p:pic>
        <p:nvPicPr>
          <p:cNvPr id="4" name="Image 1" descr="preencoded.png"/>
          <p:cNvPicPr>
            <a:picLocks noChangeAspect="1"/>
          </p:cNvPicPr>
          <p:nvPr/>
        </p:nvPicPr>
        <p:blipFill>
          <a:blip r:embed="rId4"/>
          <a:stretch>
            <a:fillRect/>
          </a:stretch>
        </p:blipFill>
        <p:spPr>
          <a:xfrm>
            <a:off x="713423" y="4145518"/>
            <a:ext cx="509587" cy="509588"/>
          </a:xfrm>
          <a:prstGeom prst="rect">
            <a:avLst/>
          </a:prstGeom>
        </p:spPr>
      </p:pic>
      <p:sp>
        <p:nvSpPr>
          <p:cNvPr id="5" name="Text 1"/>
          <p:cNvSpPr/>
          <p:nvPr/>
        </p:nvSpPr>
        <p:spPr>
          <a:xfrm>
            <a:off x="713423" y="4858941"/>
            <a:ext cx="3060859" cy="283012"/>
          </a:xfrm>
          <a:prstGeom prst="rect">
            <a:avLst/>
          </a:prstGeom>
          <a:noFill/>
          <a:ln/>
        </p:spPr>
        <p:txBody>
          <a:bodyPr wrap="none" lIns="0" tIns="0" rIns="0" bIns="0" rtlCol="0" anchor="t"/>
          <a:lstStyle/>
          <a:p>
            <a:pPr marL="0" indent="0" algn="l">
              <a:lnSpc>
                <a:spcPts val="2200"/>
              </a:lnSpc>
              <a:buNone/>
            </a:pPr>
            <a:r>
              <a:rPr lang="en-US" sz="1750" b="1" dirty="0">
                <a:solidFill>
                  <a:srgbClr val="D7D4CC"/>
                </a:solidFill>
                <a:latin typeface="Comfortaa Bold" pitchFamily="34" charset="0"/>
                <a:ea typeface="Comfortaa Bold" pitchFamily="34" charset="-122"/>
                <a:cs typeface="Comfortaa Bold" pitchFamily="34" charset="-120"/>
              </a:rPr>
              <a:t>Mathematical Operations</a:t>
            </a:r>
            <a:endParaRPr lang="en-US" sz="1750" dirty="0"/>
          </a:p>
        </p:txBody>
      </p:sp>
      <p:sp>
        <p:nvSpPr>
          <p:cNvPr id="6" name="Text 2"/>
          <p:cNvSpPr/>
          <p:nvPr/>
        </p:nvSpPr>
        <p:spPr>
          <a:xfrm>
            <a:off x="713423" y="5264229"/>
            <a:ext cx="3071574" cy="1956673"/>
          </a:xfrm>
          <a:prstGeom prst="rect">
            <a:avLst/>
          </a:prstGeom>
          <a:noFill/>
          <a:ln/>
        </p:spPr>
        <p:txBody>
          <a:bodyPr wrap="square" lIns="0" tIns="0" rIns="0" bIns="0" rtlCol="0" anchor="t"/>
          <a:lstStyle/>
          <a:p>
            <a:pPr marL="0" indent="0" algn="l">
              <a:lnSpc>
                <a:spcPts val="2550"/>
              </a:lnSpc>
              <a:buNone/>
            </a:pPr>
            <a:r>
              <a:rPr lang="en-US" sz="1600" dirty="0">
                <a:solidFill>
                  <a:srgbClr val="D7D4CC"/>
                </a:solidFill>
                <a:latin typeface="Raleway Medium" pitchFamily="34" charset="0"/>
                <a:ea typeface="Raleway Medium" pitchFamily="34" charset="-122"/>
                <a:cs typeface="Raleway Medium" pitchFamily="34" charset="-120"/>
              </a:rPr>
              <a:t>Factors and multiples are essential for performing basic mathematical operations, such as division, factorization, and finding common factors or multiples.</a:t>
            </a:r>
            <a:endParaRPr lang="en-US" sz="1600" dirty="0"/>
          </a:p>
        </p:txBody>
      </p:sp>
      <p:pic>
        <p:nvPicPr>
          <p:cNvPr id="7" name="Image 2" descr="preencoded.png"/>
          <p:cNvPicPr>
            <a:picLocks noChangeAspect="1"/>
          </p:cNvPicPr>
          <p:nvPr/>
        </p:nvPicPr>
        <p:blipFill>
          <a:blip r:embed="rId5"/>
          <a:stretch>
            <a:fillRect/>
          </a:stretch>
        </p:blipFill>
        <p:spPr>
          <a:xfrm>
            <a:off x="4090749" y="4145518"/>
            <a:ext cx="509587" cy="509588"/>
          </a:xfrm>
          <a:prstGeom prst="rect">
            <a:avLst/>
          </a:prstGeom>
        </p:spPr>
      </p:pic>
      <p:sp>
        <p:nvSpPr>
          <p:cNvPr id="8" name="Text 3"/>
          <p:cNvSpPr/>
          <p:nvPr/>
        </p:nvSpPr>
        <p:spPr>
          <a:xfrm>
            <a:off x="4090749" y="4858941"/>
            <a:ext cx="3071574" cy="566023"/>
          </a:xfrm>
          <a:prstGeom prst="rect">
            <a:avLst/>
          </a:prstGeom>
          <a:noFill/>
          <a:ln/>
        </p:spPr>
        <p:txBody>
          <a:bodyPr wrap="square" lIns="0" tIns="0" rIns="0" bIns="0" rtlCol="0" anchor="t"/>
          <a:lstStyle/>
          <a:p>
            <a:pPr marL="0" indent="0" algn="l">
              <a:lnSpc>
                <a:spcPts val="2200"/>
              </a:lnSpc>
              <a:buNone/>
            </a:pPr>
            <a:r>
              <a:rPr lang="en-US" sz="1750" b="1" dirty="0">
                <a:solidFill>
                  <a:srgbClr val="D7D4CC"/>
                </a:solidFill>
                <a:latin typeface="Comfortaa Bold" pitchFamily="34" charset="0"/>
                <a:ea typeface="Comfortaa Bold" pitchFamily="34" charset="-122"/>
                <a:cs typeface="Comfortaa Bold" pitchFamily="34" charset="-120"/>
              </a:rPr>
              <a:t>Time and Date Calculations</a:t>
            </a:r>
            <a:endParaRPr lang="en-US" sz="1750" dirty="0"/>
          </a:p>
        </p:txBody>
      </p:sp>
      <p:sp>
        <p:nvSpPr>
          <p:cNvPr id="9" name="Text 4"/>
          <p:cNvSpPr/>
          <p:nvPr/>
        </p:nvSpPr>
        <p:spPr>
          <a:xfrm>
            <a:off x="4090749" y="5547241"/>
            <a:ext cx="3071574" cy="1956673"/>
          </a:xfrm>
          <a:prstGeom prst="rect">
            <a:avLst/>
          </a:prstGeom>
          <a:noFill/>
          <a:ln/>
        </p:spPr>
        <p:txBody>
          <a:bodyPr wrap="square" lIns="0" tIns="0" rIns="0" bIns="0" rtlCol="0" anchor="t"/>
          <a:lstStyle/>
          <a:p>
            <a:pPr marL="0" indent="0" algn="l">
              <a:lnSpc>
                <a:spcPts val="2550"/>
              </a:lnSpc>
              <a:buNone/>
            </a:pPr>
            <a:r>
              <a:rPr lang="en-US" sz="1600" dirty="0">
                <a:solidFill>
                  <a:srgbClr val="D7D4CC"/>
                </a:solidFill>
                <a:latin typeface="Raleway Medium" pitchFamily="34" charset="0"/>
                <a:ea typeface="Raleway Medium" pitchFamily="34" charset="-122"/>
                <a:cs typeface="Raleway Medium" pitchFamily="34" charset="-120"/>
              </a:rPr>
              <a:t>Understanding factors and multiples can help with calculating dates, schedules, and time intervals, especially when dealing with concepts like common factors and multiples.</a:t>
            </a:r>
            <a:endParaRPr lang="en-US" sz="1600" dirty="0"/>
          </a:p>
        </p:txBody>
      </p:sp>
      <p:pic>
        <p:nvPicPr>
          <p:cNvPr id="10" name="Image 3" descr="preencoded.png"/>
          <p:cNvPicPr>
            <a:picLocks noChangeAspect="1"/>
          </p:cNvPicPr>
          <p:nvPr/>
        </p:nvPicPr>
        <p:blipFill>
          <a:blip r:embed="rId6"/>
          <a:stretch>
            <a:fillRect/>
          </a:stretch>
        </p:blipFill>
        <p:spPr>
          <a:xfrm>
            <a:off x="7468076" y="4145518"/>
            <a:ext cx="509587" cy="509588"/>
          </a:xfrm>
          <a:prstGeom prst="rect">
            <a:avLst/>
          </a:prstGeom>
        </p:spPr>
      </p:pic>
      <p:sp>
        <p:nvSpPr>
          <p:cNvPr id="11" name="Text 5"/>
          <p:cNvSpPr/>
          <p:nvPr/>
        </p:nvSpPr>
        <p:spPr>
          <a:xfrm>
            <a:off x="7468076" y="4858941"/>
            <a:ext cx="2655689" cy="283012"/>
          </a:xfrm>
          <a:prstGeom prst="rect">
            <a:avLst/>
          </a:prstGeom>
          <a:noFill/>
          <a:ln/>
        </p:spPr>
        <p:txBody>
          <a:bodyPr wrap="none" lIns="0" tIns="0" rIns="0" bIns="0" rtlCol="0" anchor="t"/>
          <a:lstStyle/>
          <a:p>
            <a:pPr marL="0" indent="0" algn="l">
              <a:lnSpc>
                <a:spcPts val="2200"/>
              </a:lnSpc>
              <a:buNone/>
            </a:pPr>
            <a:r>
              <a:rPr lang="en-US" sz="1750" b="1" dirty="0">
                <a:solidFill>
                  <a:srgbClr val="D7D4CC"/>
                </a:solidFill>
                <a:latin typeface="Comfortaa Bold" pitchFamily="34" charset="0"/>
                <a:ea typeface="Comfortaa Bold" pitchFamily="34" charset="-122"/>
                <a:cs typeface="Comfortaa Bold" pitchFamily="34" charset="-120"/>
              </a:rPr>
              <a:t>Financial Applications</a:t>
            </a:r>
            <a:endParaRPr lang="en-US" sz="1750" dirty="0"/>
          </a:p>
        </p:txBody>
      </p:sp>
      <p:sp>
        <p:nvSpPr>
          <p:cNvPr id="12" name="Text 6"/>
          <p:cNvSpPr/>
          <p:nvPr/>
        </p:nvSpPr>
        <p:spPr>
          <a:xfrm>
            <a:off x="7468076" y="5264229"/>
            <a:ext cx="3071574" cy="1630561"/>
          </a:xfrm>
          <a:prstGeom prst="rect">
            <a:avLst/>
          </a:prstGeom>
          <a:noFill/>
          <a:ln/>
        </p:spPr>
        <p:txBody>
          <a:bodyPr wrap="square" lIns="0" tIns="0" rIns="0" bIns="0" rtlCol="0" anchor="t"/>
          <a:lstStyle/>
          <a:p>
            <a:pPr marL="0" indent="0" algn="l">
              <a:lnSpc>
                <a:spcPts val="2550"/>
              </a:lnSpc>
              <a:buNone/>
            </a:pPr>
            <a:r>
              <a:rPr lang="en-US" sz="1600" dirty="0">
                <a:solidFill>
                  <a:srgbClr val="D7D4CC"/>
                </a:solidFill>
                <a:latin typeface="Raleway Medium" pitchFamily="34" charset="0"/>
                <a:ea typeface="Raleway Medium" pitchFamily="34" charset="-122"/>
                <a:cs typeface="Raleway Medium" pitchFamily="34" charset="-120"/>
              </a:rPr>
              <a:t>Factors and multiples are used in various financial calculations, such as interest rates, loan repayment schedules, and investment strategies.</a:t>
            </a:r>
            <a:endParaRPr lang="en-US" sz="1600" dirty="0"/>
          </a:p>
        </p:txBody>
      </p:sp>
      <p:pic>
        <p:nvPicPr>
          <p:cNvPr id="13" name="Image 4" descr="preencoded.png"/>
          <p:cNvPicPr>
            <a:picLocks noChangeAspect="1"/>
          </p:cNvPicPr>
          <p:nvPr/>
        </p:nvPicPr>
        <p:blipFill>
          <a:blip r:embed="rId7"/>
          <a:stretch>
            <a:fillRect/>
          </a:stretch>
        </p:blipFill>
        <p:spPr>
          <a:xfrm>
            <a:off x="10845403" y="4145518"/>
            <a:ext cx="509587" cy="509588"/>
          </a:xfrm>
          <a:prstGeom prst="rect">
            <a:avLst/>
          </a:prstGeom>
        </p:spPr>
      </p:pic>
      <p:sp>
        <p:nvSpPr>
          <p:cNvPr id="14" name="Text 7"/>
          <p:cNvSpPr/>
          <p:nvPr/>
        </p:nvSpPr>
        <p:spPr>
          <a:xfrm>
            <a:off x="10845403" y="4858941"/>
            <a:ext cx="2660928" cy="283012"/>
          </a:xfrm>
          <a:prstGeom prst="rect">
            <a:avLst/>
          </a:prstGeom>
          <a:noFill/>
          <a:ln/>
        </p:spPr>
        <p:txBody>
          <a:bodyPr wrap="none" lIns="0" tIns="0" rIns="0" bIns="0" rtlCol="0" anchor="t"/>
          <a:lstStyle/>
          <a:p>
            <a:pPr marL="0" indent="0" algn="l">
              <a:lnSpc>
                <a:spcPts val="2200"/>
              </a:lnSpc>
              <a:buNone/>
            </a:pPr>
            <a:r>
              <a:rPr lang="en-US" sz="1750" b="1" dirty="0">
                <a:solidFill>
                  <a:srgbClr val="D7D4CC"/>
                </a:solidFill>
                <a:latin typeface="Comfortaa Bold" pitchFamily="34" charset="0"/>
                <a:ea typeface="Comfortaa Bold" pitchFamily="34" charset="-122"/>
                <a:cs typeface="Comfortaa Bold" pitchFamily="34" charset="-120"/>
              </a:rPr>
              <a:t>Scientific Applications</a:t>
            </a:r>
            <a:endParaRPr lang="en-US" sz="1750" dirty="0"/>
          </a:p>
        </p:txBody>
      </p:sp>
      <p:sp>
        <p:nvSpPr>
          <p:cNvPr id="15" name="Text 8"/>
          <p:cNvSpPr/>
          <p:nvPr/>
        </p:nvSpPr>
        <p:spPr>
          <a:xfrm>
            <a:off x="10845403" y="5264229"/>
            <a:ext cx="3071574" cy="1956673"/>
          </a:xfrm>
          <a:prstGeom prst="rect">
            <a:avLst/>
          </a:prstGeom>
          <a:noFill/>
          <a:ln/>
        </p:spPr>
        <p:txBody>
          <a:bodyPr wrap="square" lIns="0" tIns="0" rIns="0" bIns="0" rtlCol="0" anchor="t"/>
          <a:lstStyle/>
          <a:p>
            <a:pPr marL="0" indent="0" algn="l">
              <a:lnSpc>
                <a:spcPts val="2550"/>
              </a:lnSpc>
              <a:buNone/>
            </a:pPr>
            <a:r>
              <a:rPr lang="en-US" sz="1600" dirty="0">
                <a:solidFill>
                  <a:srgbClr val="D7D4CC"/>
                </a:solidFill>
                <a:latin typeface="Raleway Medium" pitchFamily="34" charset="0"/>
                <a:ea typeface="Raleway Medium" pitchFamily="34" charset="-122"/>
                <a:cs typeface="Raleway Medium" pitchFamily="34" charset="-120"/>
              </a:rPr>
              <a:t>In the sciences, factors and multiples are used in areas like physics, chemistry, and biology, where they help describe and analyze phenomena at various scales.</a:t>
            </a:r>
            <a:endParaRPr lang="en-US" sz="1600" dirty="0"/>
          </a:p>
        </p:txBody>
      </p:sp>
      <p:pic>
        <p:nvPicPr>
          <p:cNvPr id="17" name="Picture 16">
            <a:extLst>
              <a:ext uri="{FF2B5EF4-FFF2-40B4-BE49-F238E27FC236}">
                <a16:creationId xmlns:a16="http://schemas.microsoft.com/office/drawing/2014/main" id="{B1B1DEF0-EF48-41BF-B4D0-2129A448E40D}"/>
              </a:ext>
            </a:extLst>
          </p:cNvPr>
          <p:cNvPicPr>
            <a:picLocks noChangeAspect="1"/>
          </p:cNvPicPr>
          <p:nvPr/>
        </p:nvPicPr>
        <p:blipFill>
          <a:blip r:embed="rId8"/>
          <a:stretch>
            <a:fillRect/>
          </a:stretch>
        </p:blipFill>
        <p:spPr>
          <a:xfrm>
            <a:off x="12039238" y="7591336"/>
            <a:ext cx="2591162" cy="63826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2219"/>
          </a:xfrm>
          <a:prstGeom prst="rect">
            <a:avLst/>
          </a:prstGeom>
        </p:spPr>
      </p:pic>
      <p:sp>
        <p:nvSpPr>
          <p:cNvPr id="3" name="Text 0"/>
          <p:cNvSpPr/>
          <p:nvPr/>
        </p:nvSpPr>
        <p:spPr>
          <a:xfrm>
            <a:off x="6339364" y="670203"/>
            <a:ext cx="6729174" cy="676989"/>
          </a:xfrm>
          <a:prstGeom prst="rect">
            <a:avLst/>
          </a:prstGeom>
          <a:noFill/>
          <a:ln/>
        </p:spPr>
        <p:txBody>
          <a:bodyPr wrap="none" lIns="0" tIns="0" rIns="0" bIns="0" rtlCol="0" anchor="t"/>
          <a:lstStyle/>
          <a:p>
            <a:pPr marL="0" indent="0">
              <a:lnSpc>
                <a:spcPts val="5300"/>
              </a:lnSpc>
              <a:buNone/>
            </a:pPr>
            <a:r>
              <a:rPr lang="en-US" sz="4250" b="1" dirty="0">
                <a:solidFill>
                  <a:srgbClr val="FFE14D"/>
                </a:solidFill>
                <a:latin typeface="Comfortaa Bold" pitchFamily="34" charset="0"/>
                <a:ea typeface="Comfortaa Bold" pitchFamily="34" charset="-122"/>
                <a:cs typeface="Comfortaa Bold" pitchFamily="34" charset="-120"/>
              </a:rPr>
              <a:t>Exercises and Examples</a:t>
            </a:r>
            <a:endParaRPr lang="en-US" sz="4250" dirty="0"/>
          </a:p>
        </p:txBody>
      </p:sp>
      <p:pic>
        <p:nvPicPr>
          <p:cNvPr id="4" name="Image 1" descr="preencoded.png"/>
          <p:cNvPicPr>
            <a:picLocks noChangeAspect="1"/>
          </p:cNvPicPr>
          <p:nvPr/>
        </p:nvPicPr>
        <p:blipFill>
          <a:blip r:embed="rId4"/>
          <a:stretch>
            <a:fillRect/>
          </a:stretch>
        </p:blipFill>
        <p:spPr>
          <a:xfrm>
            <a:off x="6339364" y="1712714"/>
            <a:ext cx="1218605" cy="1949768"/>
          </a:xfrm>
          <a:prstGeom prst="rect">
            <a:avLst/>
          </a:prstGeom>
        </p:spPr>
      </p:pic>
      <p:sp>
        <p:nvSpPr>
          <p:cNvPr id="5" name="Text 1"/>
          <p:cNvSpPr/>
          <p:nvPr/>
        </p:nvSpPr>
        <p:spPr>
          <a:xfrm>
            <a:off x="7923490" y="1956435"/>
            <a:ext cx="2708077" cy="338495"/>
          </a:xfrm>
          <a:prstGeom prst="rect">
            <a:avLst/>
          </a:prstGeom>
          <a:noFill/>
          <a:ln/>
        </p:spPr>
        <p:txBody>
          <a:bodyPr wrap="none" lIns="0" tIns="0" rIns="0" bIns="0" rtlCol="0" anchor="t"/>
          <a:lstStyle/>
          <a:p>
            <a:pPr marL="0" indent="0" algn="l">
              <a:lnSpc>
                <a:spcPts val="2650"/>
              </a:lnSpc>
              <a:buNone/>
            </a:pPr>
            <a:r>
              <a:rPr lang="en-US" sz="2100" b="1" dirty="0">
                <a:solidFill>
                  <a:srgbClr val="D7D4CC"/>
                </a:solidFill>
                <a:latin typeface="Comfortaa Bold" pitchFamily="34" charset="0"/>
                <a:ea typeface="Comfortaa Bold" pitchFamily="34" charset="-122"/>
                <a:cs typeface="Comfortaa Bold" pitchFamily="34" charset="-120"/>
              </a:rPr>
              <a:t>Find the Factors</a:t>
            </a:r>
            <a:endParaRPr lang="en-US" sz="2100" dirty="0"/>
          </a:p>
        </p:txBody>
      </p:sp>
      <p:sp>
        <p:nvSpPr>
          <p:cNvPr id="6" name="Text 2"/>
          <p:cNvSpPr/>
          <p:nvPr/>
        </p:nvSpPr>
        <p:spPr>
          <a:xfrm>
            <a:off x="7923490" y="2441138"/>
            <a:ext cx="5853946" cy="389930"/>
          </a:xfrm>
          <a:prstGeom prst="rect">
            <a:avLst/>
          </a:prstGeom>
          <a:noFill/>
          <a:ln/>
        </p:spPr>
        <p:txBody>
          <a:bodyPr wrap="none" lIns="0" tIns="0" rIns="0" bIns="0" rtlCol="0" anchor="t"/>
          <a:lstStyle/>
          <a:p>
            <a:pPr marL="0" indent="0" algn="l">
              <a:lnSpc>
                <a:spcPts val="3050"/>
              </a:lnSpc>
              <a:buNone/>
            </a:pPr>
            <a:r>
              <a:rPr lang="en-US" sz="1900" dirty="0">
                <a:solidFill>
                  <a:srgbClr val="D7D4CC"/>
                </a:solidFill>
                <a:latin typeface="Raleway Medium" pitchFamily="34" charset="0"/>
                <a:ea typeface="Raleway Medium" pitchFamily="34" charset="-122"/>
                <a:cs typeface="Raleway Medium" pitchFamily="34" charset="-120"/>
              </a:rPr>
              <a:t>Find the factors of the number 24.</a:t>
            </a:r>
            <a:endParaRPr lang="en-US" sz="1900" dirty="0"/>
          </a:p>
        </p:txBody>
      </p:sp>
      <p:pic>
        <p:nvPicPr>
          <p:cNvPr id="7" name="Image 2" descr="preencoded.png"/>
          <p:cNvPicPr>
            <a:picLocks noChangeAspect="1"/>
          </p:cNvPicPr>
          <p:nvPr/>
        </p:nvPicPr>
        <p:blipFill>
          <a:blip r:embed="rId5"/>
          <a:stretch>
            <a:fillRect/>
          </a:stretch>
        </p:blipFill>
        <p:spPr>
          <a:xfrm>
            <a:off x="6339364" y="3662482"/>
            <a:ext cx="1218605" cy="1949768"/>
          </a:xfrm>
          <a:prstGeom prst="rect">
            <a:avLst/>
          </a:prstGeom>
        </p:spPr>
      </p:pic>
      <p:sp>
        <p:nvSpPr>
          <p:cNvPr id="8" name="Text 3"/>
          <p:cNvSpPr/>
          <p:nvPr/>
        </p:nvSpPr>
        <p:spPr>
          <a:xfrm>
            <a:off x="7923490" y="3906203"/>
            <a:ext cx="2708077" cy="338495"/>
          </a:xfrm>
          <a:prstGeom prst="rect">
            <a:avLst/>
          </a:prstGeom>
          <a:noFill/>
          <a:ln/>
        </p:spPr>
        <p:txBody>
          <a:bodyPr wrap="none" lIns="0" tIns="0" rIns="0" bIns="0" rtlCol="0" anchor="t"/>
          <a:lstStyle/>
          <a:p>
            <a:pPr marL="0" indent="0" algn="l">
              <a:lnSpc>
                <a:spcPts val="2650"/>
              </a:lnSpc>
              <a:buNone/>
            </a:pPr>
            <a:r>
              <a:rPr lang="en-US" sz="2100" b="1" dirty="0">
                <a:solidFill>
                  <a:srgbClr val="D7D4CC"/>
                </a:solidFill>
                <a:latin typeface="Comfortaa Bold" pitchFamily="34" charset="0"/>
                <a:ea typeface="Comfortaa Bold" pitchFamily="34" charset="-122"/>
                <a:cs typeface="Comfortaa Bold" pitchFamily="34" charset="-120"/>
              </a:rPr>
              <a:t>Find the Multiples</a:t>
            </a:r>
            <a:endParaRPr lang="en-US" sz="2100" dirty="0"/>
          </a:p>
        </p:txBody>
      </p:sp>
      <p:sp>
        <p:nvSpPr>
          <p:cNvPr id="9" name="Text 4"/>
          <p:cNvSpPr/>
          <p:nvPr/>
        </p:nvSpPr>
        <p:spPr>
          <a:xfrm>
            <a:off x="7923490" y="4390906"/>
            <a:ext cx="5853946" cy="389930"/>
          </a:xfrm>
          <a:prstGeom prst="rect">
            <a:avLst/>
          </a:prstGeom>
          <a:noFill/>
          <a:ln/>
        </p:spPr>
        <p:txBody>
          <a:bodyPr wrap="none" lIns="0" tIns="0" rIns="0" bIns="0" rtlCol="0" anchor="t"/>
          <a:lstStyle/>
          <a:p>
            <a:pPr marL="0" indent="0" algn="l">
              <a:lnSpc>
                <a:spcPts val="3050"/>
              </a:lnSpc>
              <a:buNone/>
            </a:pPr>
            <a:r>
              <a:rPr lang="en-US" sz="1900" dirty="0">
                <a:solidFill>
                  <a:srgbClr val="D7D4CC"/>
                </a:solidFill>
                <a:latin typeface="Raleway Medium" pitchFamily="34" charset="0"/>
                <a:ea typeface="Raleway Medium" pitchFamily="34" charset="-122"/>
                <a:cs typeface="Raleway Medium" pitchFamily="34" charset="-120"/>
              </a:rPr>
              <a:t>Find the first five multiples of the number 7.</a:t>
            </a:r>
            <a:endParaRPr lang="en-US" sz="1900" dirty="0"/>
          </a:p>
        </p:txBody>
      </p:sp>
      <p:pic>
        <p:nvPicPr>
          <p:cNvPr id="10" name="Image 3" descr="preencoded.png"/>
          <p:cNvPicPr>
            <a:picLocks noChangeAspect="1"/>
          </p:cNvPicPr>
          <p:nvPr/>
        </p:nvPicPr>
        <p:blipFill>
          <a:blip r:embed="rId6"/>
          <a:stretch>
            <a:fillRect/>
          </a:stretch>
        </p:blipFill>
        <p:spPr>
          <a:xfrm>
            <a:off x="6339364" y="5612249"/>
            <a:ext cx="1218605" cy="1949768"/>
          </a:xfrm>
          <a:prstGeom prst="rect">
            <a:avLst/>
          </a:prstGeom>
        </p:spPr>
      </p:pic>
      <p:sp>
        <p:nvSpPr>
          <p:cNvPr id="11" name="Text 5"/>
          <p:cNvSpPr/>
          <p:nvPr/>
        </p:nvSpPr>
        <p:spPr>
          <a:xfrm>
            <a:off x="7923490" y="5855970"/>
            <a:ext cx="3560445" cy="338495"/>
          </a:xfrm>
          <a:prstGeom prst="rect">
            <a:avLst/>
          </a:prstGeom>
          <a:noFill/>
          <a:ln/>
        </p:spPr>
        <p:txBody>
          <a:bodyPr wrap="none" lIns="0" tIns="0" rIns="0" bIns="0" rtlCol="0" anchor="t"/>
          <a:lstStyle/>
          <a:p>
            <a:pPr marL="0" indent="0" algn="l">
              <a:lnSpc>
                <a:spcPts val="2650"/>
              </a:lnSpc>
              <a:buNone/>
            </a:pPr>
            <a:r>
              <a:rPr lang="en-US" sz="2100" b="1" dirty="0">
                <a:solidFill>
                  <a:srgbClr val="D7D4CC"/>
                </a:solidFill>
                <a:latin typeface="Comfortaa Bold" pitchFamily="34" charset="0"/>
                <a:ea typeface="Comfortaa Bold" pitchFamily="34" charset="-122"/>
                <a:cs typeface="Comfortaa Bold" pitchFamily="34" charset="-120"/>
              </a:rPr>
              <a:t>Identify Common Factors</a:t>
            </a:r>
            <a:endParaRPr lang="en-US" sz="2100" dirty="0"/>
          </a:p>
        </p:txBody>
      </p:sp>
      <p:sp>
        <p:nvSpPr>
          <p:cNvPr id="12" name="Text 6"/>
          <p:cNvSpPr/>
          <p:nvPr/>
        </p:nvSpPr>
        <p:spPr>
          <a:xfrm>
            <a:off x="7923490" y="6340673"/>
            <a:ext cx="5853946" cy="779859"/>
          </a:xfrm>
          <a:prstGeom prst="rect">
            <a:avLst/>
          </a:prstGeom>
          <a:noFill/>
          <a:ln/>
        </p:spPr>
        <p:txBody>
          <a:bodyPr wrap="square" lIns="0" tIns="0" rIns="0" bIns="0" rtlCol="0" anchor="t"/>
          <a:lstStyle/>
          <a:p>
            <a:pPr marL="0" indent="0" algn="l">
              <a:lnSpc>
                <a:spcPts val="3050"/>
              </a:lnSpc>
              <a:buNone/>
            </a:pPr>
            <a:r>
              <a:rPr lang="en-US" sz="1900" dirty="0">
                <a:solidFill>
                  <a:srgbClr val="D7D4CC"/>
                </a:solidFill>
                <a:latin typeface="Raleway Medium" pitchFamily="34" charset="0"/>
                <a:ea typeface="Raleway Medium" pitchFamily="34" charset="-122"/>
                <a:cs typeface="Raleway Medium" pitchFamily="34" charset="-120"/>
              </a:rPr>
              <a:t>Find the common factors between the numbers 12 and 18.</a:t>
            </a:r>
            <a:endParaRPr lang="en-US" sz="1900" dirty="0"/>
          </a:p>
        </p:txBody>
      </p:sp>
      <p:pic>
        <p:nvPicPr>
          <p:cNvPr id="14" name="Picture 13">
            <a:extLst>
              <a:ext uri="{FF2B5EF4-FFF2-40B4-BE49-F238E27FC236}">
                <a16:creationId xmlns:a16="http://schemas.microsoft.com/office/drawing/2014/main" id="{07C946FB-21CD-4123-867E-7C0D3356239E}"/>
              </a:ext>
            </a:extLst>
          </p:cNvPr>
          <p:cNvPicPr>
            <a:picLocks noChangeAspect="1"/>
          </p:cNvPicPr>
          <p:nvPr/>
        </p:nvPicPr>
        <p:blipFill>
          <a:blip r:embed="rId7"/>
          <a:stretch>
            <a:fillRect/>
          </a:stretch>
        </p:blipFill>
        <p:spPr>
          <a:xfrm>
            <a:off x="12039238" y="7559397"/>
            <a:ext cx="2591162" cy="63826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864037" y="1574602"/>
            <a:ext cx="7315676" cy="685800"/>
          </a:xfrm>
          <a:prstGeom prst="rect">
            <a:avLst/>
          </a:prstGeom>
          <a:noFill/>
          <a:ln/>
        </p:spPr>
        <p:txBody>
          <a:bodyPr wrap="none" lIns="0" tIns="0" rIns="0" bIns="0" rtlCol="0" anchor="t"/>
          <a:lstStyle/>
          <a:p>
            <a:pPr marL="0" indent="0">
              <a:lnSpc>
                <a:spcPts val="5400"/>
              </a:lnSpc>
              <a:buNone/>
            </a:pPr>
            <a:r>
              <a:rPr lang="en-US" sz="4300" b="1" dirty="0">
                <a:solidFill>
                  <a:srgbClr val="FFE14D"/>
                </a:solidFill>
                <a:latin typeface="Comfortaa Bold" pitchFamily="34" charset="0"/>
                <a:ea typeface="Comfortaa Bold" pitchFamily="34" charset="-122"/>
                <a:cs typeface="Comfortaa Bold" pitchFamily="34" charset="-120"/>
              </a:rPr>
              <a:t>Recap and Key Takeaways</a:t>
            </a:r>
            <a:endParaRPr lang="en-US" sz="4300" dirty="0"/>
          </a:p>
        </p:txBody>
      </p:sp>
      <p:sp>
        <p:nvSpPr>
          <p:cNvPr id="3" name="Text 1"/>
          <p:cNvSpPr/>
          <p:nvPr/>
        </p:nvSpPr>
        <p:spPr>
          <a:xfrm>
            <a:off x="864037" y="2754154"/>
            <a:ext cx="12902327" cy="790099"/>
          </a:xfrm>
          <a:prstGeom prst="rect">
            <a:avLst/>
          </a:prstGeom>
          <a:noFill/>
          <a:ln/>
        </p:spPr>
        <p:txBody>
          <a:bodyPr wrap="square" lIns="0" tIns="0" rIns="0" bIns="0" rtlCol="0" anchor="t"/>
          <a:lstStyle/>
          <a:p>
            <a:pPr marL="342900" indent="-342900" algn="l">
              <a:lnSpc>
                <a:spcPts val="3100"/>
              </a:lnSpc>
              <a:buSzPct val="100000"/>
              <a:buChar char="•"/>
            </a:pPr>
            <a:r>
              <a:rPr lang="en-US" sz="1900" dirty="0">
                <a:solidFill>
                  <a:srgbClr val="D7D4CC"/>
                </a:solidFill>
                <a:latin typeface="Raleway Medium" pitchFamily="34" charset="0"/>
                <a:ea typeface="Raleway Medium" pitchFamily="34" charset="-122"/>
                <a:cs typeface="Raleway Medium" pitchFamily="34" charset="-120"/>
              </a:rPr>
              <a:t>Factors are the numbers that divide evenly into another number, while multiples are the numbers that can be obtained by multiplying a given number by an integer.</a:t>
            </a:r>
            <a:endParaRPr lang="en-US" sz="1900" dirty="0"/>
          </a:p>
        </p:txBody>
      </p:sp>
      <p:sp>
        <p:nvSpPr>
          <p:cNvPr id="4" name="Text 2"/>
          <p:cNvSpPr/>
          <p:nvPr/>
        </p:nvSpPr>
        <p:spPr>
          <a:xfrm>
            <a:off x="864037" y="3630573"/>
            <a:ext cx="12902327" cy="790099"/>
          </a:xfrm>
          <a:prstGeom prst="rect">
            <a:avLst/>
          </a:prstGeom>
          <a:noFill/>
          <a:ln/>
        </p:spPr>
        <p:txBody>
          <a:bodyPr wrap="square" lIns="0" tIns="0" rIns="0" bIns="0" rtlCol="0" anchor="t"/>
          <a:lstStyle/>
          <a:p>
            <a:pPr marL="342900" indent="-342900" algn="l">
              <a:lnSpc>
                <a:spcPts val="3100"/>
              </a:lnSpc>
              <a:buSzPct val="100000"/>
              <a:buChar char="•"/>
            </a:pPr>
            <a:r>
              <a:rPr lang="en-US" sz="1900" dirty="0">
                <a:solidFill>
                  <a:srgbClr val="D7D4CC"/>
                </a:solidFill>
                <a:latin typeface="Raleway Medium" pitchFamily="34" charset="0"/>
                <a:ea typeface="Raleway Medium" pitchFamily="34" charset="-122"/>
                <a:cs typeface="Raleway Medium" pitchFamily="34" charset="-120"/>
              </a:rPr>
              <a:t>To find the factors of a number, start with 1, divide by integers up to the square root of the number, and include the number itself.</a:t>
            </a:r>
            <a:endParaRPr lang="en-US" sz="1900" dirty="0"/>
          </a:p>
        </p:txBody>
      </p:sp>
      <p:sp>
        <p:nvSpPr>
          <p:cNvPr id="5" name="Text 3"/>
          <p:cNvSpPr/>
          <p:nvPr/>
        </p:nvSpPr>
        <p:spPr>
          <a:xfrm>
            <a:off x="864037" y="4506992"/>
            <a:ext cx="12902327" cy="395049"/>
          </a:xfrm>
          <a:prstGeom prst="rect">
            <a:avLst/>
          </a:prstGeom>
          <a:noFill/>
          <a:ln/>
        </p:spPr>
        <p:txBody>
          <a:bodyPr wrap="none" lIns="0" tIns="0" rIns="0" bIns="0" rtlCol="0" anchor="t"/>
          <a:lstStyle/>
          <a:p>
            <a:pPr marL="342900" indent="-342900" algn="l">
              <a:lnSpc>
                <a:spcPts val="3100"/>
              </a:lnSpc>
              <a:buSzPct val="100000"/>
              <a:buChar char="•"/>
            </a:pPr>
            <a:r>
              <a:rPr lang="en-US" sz="1900" dirty="0">
                <a:solidFill>
                  <a:srgbClr val="D7D4CC"/>
                </a:solidFill>
                <a:latin typeface="Raleway Medium" pitchFamily="34" charset="0"/>
                <a:ea typeface="Raleway Medium" pitchFamily="34" charset="-122"/>
                <a:cs typeface="Raleway Medium" pitchFamily="34" charset="-120"/>
              </a:rPr>
              <a:t>To find the multiples of a number, start with the number itself and multiply by the integers.</a:t>
            </a:r>
            <a:endParaRPr lang="en-US" sz="1900" dirty="0"/>
          </a:p>
        </p:txBody>
      </p:sp>
      <p:sp>
        <p:nvSpPr>
          <p:cNvPr id="6" name="Text 4"/>
          <p:cNvSpPr/>
          <p:nvPr/>
        </p:nvSpPr>
        <p:spPr>
          <a:xfrm>
            <a:off x="864037" y="4988362"/>
            <a:ext cx="12902327" cy="790099"/>
          </a:xfrm>
          <a:prstGeom prst="rect">
            <a:avLst/>
          </a:prstGeom>
          <a:noFill/>
          <a:ln/>
        </p:spPr>
        <p:txBody>
          <a:bodyPr wrap="square" lIns="0" tIns="0" rIns="0" bIns="0" rtlCol="0" anchor="t"/>
          <a:lstStyle/>
          <a:p>
            <a:pPr marL="342900" indent="-342900" algn="l">
              <a:lnSpc>
                <a:spcPts val="3100"/>
              </a:lnSpc>
              <a:buSzPct val="100000"/>
              <a:buChar char="•"/>
            </a:pPr>
            <a:r>
              <a:rPr lang="en-US" sz="1900" dirty="0">
                <a:solidFill>
                  <a:srgbClr val="D7D4CC"/>
                </a:solidFill>
                <a:latin typeface="Raleway Medium" pitchFamily="34" charset="0"/>
                <a:ea typeface="Raleway Medium" pitchFamily="34" charset="-122"/>
                <a:cs typeface="Raleway Medium" pitchFamily="34" charset="-120"/>
              </a:rPr>
              <a:t>Factors and multiples are closely related, as the factors of a number are the numbers that divide it, while the multiples of a number are the numbers that it divides.</a:t>
            </a:r>
            <a:endParaRPr lang="en-US" sz="1900" dirty="0"/>
          </a:p>
        </p:txBody>
      </p:sp>
      <p:sp>
        <p:nvSpPr>
          <p:cNvPr id="7" name="Text 5"/>
          <p:cNvSpPr/>
          <p:nvPr/>
        </p:nvSpPr>
        <p:spPr>
          <a:xfrm>
            <a:off x="864037" y="5864781"/>
            <a:ext cx="12902327" cy="790099"/>
          </a:xfrm>
          <a:prstGeom prst="rect">
            <a:avLst/>
          </a:prstGeom>
          <a:noFill/>
          <a:ln/>
        </p:spPr>
        <p:txBody>
          <a:bodyPr wrap="square" lIns="0" tIns="0" rIns="0" bIns="0" rtlCol="0" anchor="t"/>
          <a:lstStyle/>
          <a:p>
            <a:pPr marL="342900" indent="-342900" algn="l">
              <a:lnSpc>
                <a:spcPts val="3100"/>
              </a:lnSpc>
              <a:buSzPct val="100000"/>
              <a:buChar char="•"/>
            </a:pPr>
            <a:r>
              <a:rPr lang="en-US" sz="1900" dirty="0">
                <a:solidFill>
                  <a:srgbClr val="D7D4CC"/>
                </a:solidFill>
                <a:latin typeface="Raleway Medium" pitchFamily="34" charset="0"/>
                <a:ea typeface="Raleway Medium" pitchFamily="34" charset="-122"/>
                <a:cs typeface="Raleway Medium" pitchFamily="34" charset="-120"/>
              </a:rPr>
              <a:t>Factors and multiples have practical applications in various fields, including mathematics, finance, science, and more.</a:t>
            </a:r>
            <a:endParaRPr lang="en-US" sz="1900" dirty="0"/>
          </a:p>
        </p:txBody>
      </p:sp>
      <p:pic>
        <p:nvPicPr>
          <p:cNvPr id="9" name="Picture 8">
            <a:extLst>
              <a:ext uri="{FF2B5EF4-FFF2-40B4-BE49-F238E27FC236}">
                <a16:creationId xmlns:a16="http://schemas.microsoft.com/office/drawing/2014/main" id="{CD171EED-7925-4042-AB45-E710802B8D7E}"/>
              </a:ext>
            </a:extLst>
          </p:cNvPr>
          <p:cNvPicPr>
            <a:picLocks noChangeAspect="1"/>
          </p:cNvPicPr>
          <p:nvPr/>
        </p:nvPicPr>
        <p:blipFill>
          <a:blip r:embed="rId3"/>
          <a:stretch>
            <a:fillRect/>
          </a:stretch>
        </p:blipFill>
        <p:spPr>
          <a:xfrm>
            <a:off x="12039238" y="7591336"/>
            <a:ext cx="2591162" cy="63826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865</Words>
  <Application>Microsoft Office PowerPoint</Application>
  <PresentationFormat>Custom</PresentationFormat>
  <Paragraphs>80</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Comfortaa Bold</vt:lpstr>
      <vt:lpstr>Raleway Bold</vt:lpstr>
      <vt:lpstr>Calibri</vt:lpstr>
      <vt:lpstr>Arial</vt:lpstr>
      <vt:lpstr>Raleway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fire4money@gmail.com</cp:lastModifiedBy>
  <cp:revision>2</cp:revision>
  <dcterms:created xsi:type="dcterms:W3CDTF">2024-11-15T15:39:16Z</dcterms:created>
  <dcterms:modified xsi:type="dcterms:W3CDTF">2024-11-15T18:10:22Z</dcterms:modified>
</cp:coreProperties>
</file>