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6031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421424"/>
          </a:solidFill>
          <a:ln/>
        </p:spPr>
      </p:sp>
      <p:sp>
        <p:nvSpPr>
          <p:cNvPr id="3" name="Shape 1"/>
          <p:cNvSpPr/>
          <p:nvPr/>
        </p:nvSpPr>
        <p:spPr>
          <a:xfrm>
            <a:off x="0" y="0"/>
            <a:ext cx="14630400" cy="8229600"/>
          </a:xfrm>
          <a:prstGeom prst="rect">
            <a:avLst/>
          </a:prstGeom>
          <a:solidFill>
            <a:srgbClr val="5C2438"/>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49260" y="1734383"/>
            <a:ext cx="7645479" cy="1427083"/>
          </a:xfrm>
          <a:prstGeom prst="rect">
            <a:avLst/>
          </a:prstGeom>
          <a:noFill/>
          <a:ln/>
        </p:spPr>
        <p:txBody>
          <a:bodyPr wrap="squar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Unveiling the Power of the Binomial Theorem</a:t>
            </a:r>
            <a:endParaRPr lang="en-US" sz="4450" dirty="0"/>
          </a:p>
        </p:txBody>
      </p:sp>
      <p:sp>
        <p:nvSpPr>
          <p:cNvPr id="4" name="Text 1"/>
          <p:cNvSpPr/>
          <p:nvPr/>
        </p:nvSpPr>
        <p:spPr>
          <a:xfrm>
            <a:off x="749260" y="3482578"/>
            <a:ext cx="7645479" cy="2396966"/>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Welcome to our exploration of the Binomial Theorem! This fascinating mathematical tool unlocks the secrets of expanding powers of binomials, enabling us to delve into intricate patterns and solve various problems. From understanding probability to analyzing complex data, the Binomial Theorem plays a crucial role in diverse fields. Join us as we unravel its power, exploring its origins, applications, and limitations.</a:t>
            </a:r>
            <a:endParaRPr lang="en-US" sz="1650" dirty="0"/>
          </a:p>
        </p:txBody>
      </p:sp>
      <p:sp>
        <p:nvSpPr>
          <p:cNvPr id="5" name="Shape 2"/>
          <p:cNvSpPr/>
          <p:nvPr/>
        </p:nvSpPr>
        <p:spPr>
          <a:xfrm>
            <a:off x="749260" y="6136481"/>
            <a:ext cx="342543" cy="342543"/>
          </a:xfrm>
          <a:prstGeom prst="roundRect">
            <a:avLst>
              <a:gd name="adj" fmla="val 26691789"/>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756880" y="6144101"/>
            <a:ext cx="327303" cy="327303"/>
          </a:xfrm>
          <a:prstGeom prst="rect">
            <a:avLst/>
          </a:prstGeom>
        </p:spPr>
      </p:pic>
      <p:sp>
        <p:nvSpPr>
          <p:cNvPr id="7" name="Text 3"/>
          <p:cNvSpPr/>
          <p:nvPr/>
        </p:nvSpPr>
        <p:spPr>
          <a:xfrm>
            <a:off x="1198840" y="6120408"/>
            <a:ext cx="4064437" cy="374690"/>
          </a:xfrm>
          <a:prstGeom prst="rect">
            <a:avLst/>
          </a:prstGeom>
          <a:noFill/>
          <a:ln/>
        </p:spPr>
        <p:txBody>
          <a:bodyPr wrap="none" lIns="0" tIns="0" rIns="0" bIns="0" rtlCol="0" anchor="t"/>
          <a:lstStyle/>
          <a:p>
            <a:pPr marL="0" indent="0" algn="l">
              <a:lnSpc>
                <a:spcPts val="2950"/>
              </a:lnSpc>
              <a:buNone/>
            </a:pPr>
            <a:r>
              <a:rPr lang="en-US" sz="2100" b="1" dirty="0">
                <a:solidFill>
                  <a:srgbClr val="F4CAB8"/>
                </a:solidFill>
                <a:latin typeface="Montserrat Bold" pitchFamily="34" charset="0"/>
                <a:ea typeface="Montserrat Bold" pitchFamily="34" charset="-122"/>
                <a:cs typeface="Montserrat Bold" pitchFamily="34" charset="-120"/>
              </a:rPr>
              <a:t>by ONYEDIKACHI ONWURAH</a:t>
            </a:r>
            <a:endParaRPr lang="en-US" sz="2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49260" y="2252543"/>
            <a:ext cx="10532745" cy="713542"/>
          </a:xfrm>
          <a:prstGeom prst="rect">
            <a:avLst/>
          </a:prstGeom>
          <a:noFill/>
          <a:ln/>
        </p:spPr>
        <p:txBody>
          <a:bodyPr wrap="non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Introduction to the Binomial Theorem</a:t>
            </a:r>
            <a:endParaRPr lang="en-US" sz="4450" dirty="0"/>
          </a:p>
        </p:txBody>
      </p:sp>
      <p:sp>
        <p:nvSpPr>
          <p:cNvPr id="3" name="Text 1"/>
          <p:cNvSpPr/>
          <p:nvPr/>
        </p:nvSpPr>
        <p:spPr>
          <a:xfrm>
            <a:off x="749260" y="3501271"/>
            <a:ext cx="3537466" cy="356830"/>
          </a:xfrm>
          <a:prstGeom prst="rect">
            <a:avLst/>
          </a:prstGeom>
          <a:noFill/>
          <a:ln/>
        </p:spPr>
        <p:txBody>
          <a:bodyPr wrap="none" lIns="0" tIns="0" rIns="0" bIns="0" rtlCol="0" anchor="t"/>
          <a:lstStyle/>
          <a:p>
            <a:pPr marL="0" indent="0">
              <a:lnSpc>
                <a:spcPts val="2800"/>
              </a:lnSpc>
              <a:buNone/>
            </a:pPr>
            <a:r>
              <a:rPr lang="en-US" sz="2200" b="1" dirty="0">
                <a:solidFill>
                  <a:srgbClr val="FFB393"/>
                </a:solidFill>
                <a:latin typeface="Brygada 1918 Bold" pitchFamily="34" charset="0"/>
                <a:ea typeface="Brygada 1918 Bold" pitchFamily="34" charset="-122"/>
                <a:cs typeface="Brygada 1918 Bold" pitchFamily="34" charset="-120"/>
              </a:rPr>
              <a:t>Understanding Binomials</a:t>
            </a:r>
            <a:endParaRPr lang="en-US" sz="2200" dirty="0"/>
          </a:p>
        </p:txBody>
      </p:sp>
      <p:sp>
        <p:nvSpPr>
          <p:cNvPr id="4" name="Text 2"/>
          <p:cNvSpPr/>
          <p:nvPr/>
        </p:nvSpPr>
        <p:spPr>
          <a:xfrm>
            <a:off x="749260" y="4072176"/>
            <a:ext cx="6304836" cy="1369695"/>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A binomial is a polynomial with two terms, for example, (x + y). The Binomial Theorem provides a systematic way to expand expressions like (x + y)^n, where n is a non-negative integer.</a:t>
            </a:r>
            <a:endParaRPr lang="en-US" sz="1650" dirty="0"/>
          </a:p>
        </p:txBody>
      </p:sp>
      <p:sp>
        <p:nvSpPr>
          <p:cNvPr id="5" name="Text 3"/>
          <p:cNvSpPr/>
          <p:nvPr/>
        </p:nvSpPr>
        <p:spPr>
          <a:xfrm>
            <a:off x="7583924" y="3501271"/>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FB393"/>
                </a:solidFill>
                <a:latin typeface="Brygada 1918 Bold" pitchFamily="34" charset="0"/>
                <a:ea typeface="Brygada 1918 Bold" pitchFamily="34" charset="-122"/>
                <a:cs typeface="Brygada 1918 Bold" pitchFamily="34" charset="-120"/>
              </a:rPr>
              <a:t>Unlocking Patterns</a:t>
            </a:r>
            <a:endParaRPr lang="en-US" sz="2200" dirty="0"/>
          </a:p>
        </p:txBody>
      </p:sp>
      <p:sp>
        <p:nvSpPr>
          <p:cNvPr id="6" name="Text 4"/>
          <p:cNvSpPr/>
          <p:nvPr/>
        </p:nvSpPr>
        <p:spPr>
          <a:xfrm>
            <a:off x="7583924" y="4072176"/>
            <a:ext cx="6304836" cy="1712119"/>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The theorem reveals a pattern in the coefficients of these expansions, allowing us to calculate each term without individually multiplying the entire expression. This simplifies complex calculations and reveals hidden relationships.</a:t>
            </a:r>
            <a:endParaRPr lang="en-US" sz="1650" dirty="0"/>
          </a:p>
        </p:txBody>
      </p:sp>
      <p:pic>
        <p:nvPicPr>
          <p:cNvPr id="8" name="Picture 7">
            <a:extLst>
              <a:ext uri="{FF2B5EF4-FFF2-40B4-BE49-F238E27FC236}">
                <a16:creationId xmlns:a16="http://schemas.microsoft.com/office/drawing/2014/main" id="{4EC040BF-0C0B-4FCB-A48A-233A93D00AD6}"/>
              </a:ext>
            </a:extLst>
          </p:cNvPr>
          <p:cNvPicPr>
            <a:picLocks noChangeAspect="1"/>
          </p:cNvPicPr>
          <p:nvPr/>
        </p:nvPicPr>
        <p:blipFill>
          <a:blip r:embed="rId3"/>
          <a:stretch>
            <a:fillRect/>
          </a:stretch>
        </p:blipFill>
        <p:spPr>
          <a:xfrm>
            <a:off x="12258344" y="7620958"/>
            <a:ext cx="2372056" cy="52394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49260" y="1336715"/>
            <a:ext cx="7645479" cy="1427083"/>
          </a:xfrm>
          <a:prstGeom prst="rect">
            <a:avLst/>
          </a:prstGeom>
          <a:noFill/>
          <a:ln/>
        </p:spPr>
        <p:txBody>
          <a:bodyPr wrap="squar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Binomial Expansion and Coefficients</a:t>
            </a:r>
            <a:endParaRPr lang="en-US" sz="4450" dirty="0"/>
          </a:p>
        </p:txBody>
      </p:sp>
      <p:sp>
        <p:nvSpPr>
          <p:cNvPr id="4" name="Shape 1"/>
          <p:cNvSpPr/>
          <p:nvPr/>
        </p:nvSpPr>
        <p:spPr>
          <a:xfrm>
            <a:off x="749260" y="3325773"/>
            <a:ext cx="481727" cy="481727"/>
          </a:xfrm>
          <a:prstGeom prst="roundRect">
            <a:avLst>
              <a:gd name="adj" fmla="val 6667"/>
            </a:avLst>
          </a:prstGeom>
          <a:solidFill>
            <a:srgbClr val="4D1529"/>
          </a:solidFill>
          <a:ln/>
        </p:spPr>
      </p:sp>
      <p:sp>
        <p:nvSpPr>
          <p:cNvPr id="5" name="Text 2"/>
          <p:cNvSpPr/>
          <p:nvPr/>
        </p:nvSpPr>
        <p:spPr>
          <a:xfrm>
            <a:off x="904399" y="3395305"/>
            <a:ext cx="171331" cy="342543"/>
          </a:xfrm>
          <a:prstGeom prst="rect">
            <a:avLst/>
          </a:prstGeom>
          <a:noFill/>
          <a:ln/>
        </p:spPr>
        <p:txBody>
          <a:bodyPr wrap="none" lIns="0" tIns="0" rIns="0" bIns="0" rtlCol="0" anchor="t"/>
          <a:lstStyle/>
          <a:p>
            <a:pPr marL="0" indent="0" algn="ctr">
              <a:lnSpc>
                <a:spcPts val="2650"/>
              </a:lnSpc>
              <a:buNone/>
            </a:pPr>
            <a:r>
              <a:rPr lang="en-US" sz="2650" b="1" dirty="0">
                <a:solidFill>
                  <a:srgbClr val="F4CAB8"/>
                </a:solidFill>
                <a:latin typeface="Brygada 1918 Bold" pitchFamily="34" charset="0"/>
                <a:ea typeface="Brygada 1918 Bold" pitchFamily="34" charset="-122"/>
                <a:cs typeface="Brygada 1918 Bold" pitchFamily="34" charset="-120"/>
              </a:rPr>
              <a:t>1</a:t>
            </a:r>
            <a:endParaRPr lang="en-US" sz="2650" dirty="0"/>
          </a:p>
        </p:txBody>
      </p:sp>
      <p:sp>
        <p:nvSpPr>
          <p:cNvPr id="6" name="Text 3"/>
          <p:cNvSpPr/>
          <p:nvPr/>
        </p:nvSpPr>
        <p:spPr>
          <a:xfrm>
            <a:off x="1445062" y="3325773"/>
            <a:ext cx="2903339" cy="356830"/>
          </a:xfrm>
          <a:prstGeom prst="rect">
            <a:avLst/>
          </a:prstGeom>
          <a:noFill/>
          <a:ln/>
        </p:spPr>
        <p:txBody>
          <a:bodyPr wrap="none" lIns="0" tIns="0" rIns="0" bIns="0" rtlCol="0" anchor="t"/>
          <a:lstStyle/>
          <a:p>
            <a:pPr marL="0" indent="0">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Expansion of (x + y)^n</a:t>
            </a:r>
            <a:endParaRPr lang="en-US" sz="2200" dirty="0"/>
          </a:p>
        </p:txBody>
      </p:sp>
      <p:sp>
        <p:nvSpPr>
          <p:cNvPr id="7" name="Text 4"/>
          <p:cNvSpPr/>
          <p:nvPr/>
        </p:nvSpPr>
        <p:spPr>
          <a:xfrm>
            <a:off x="1445062" y="3810953"/>
            <a:ext cx="3019901" cy="2396966"/>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When we expand (x + y)^n, we get a sum of terms with specific powers of x and y. The coefficients of these terms are called binomial coefficients, determined by the Binomial Theorem.</a:t>
            </a:r>
            <a:endParaRPr lang="en-US" sz="1650" dirty="0"/>
          </a:p>
        </p:txBody>
      </p:sp>
      <p:sp>
        <p:nvSpPr>
          <p:cNvPr id="8" name="Shape 5"/>
          <p:cNvSpPr/>
          <p:nvPr/>
        </p:nvSpPr>
        <p:spPr>
          <a:xfrm>
            <a:off x="4679037" y="3325773"/>
            <a:ext cx="481727" cy="481727"/>
          </a:xfrm>
          <a:prstGeom prst="roundRect">
            <a:avLst>
              <a:gd name="adj" fmla="val 6667"/>
            </a:avLst>
          </a:prstGeom>
          <a:solidFill>
            <a:srgbClr val="4D1529"/>
          </a:solidFill>
          <a:ln/>
        </p:spPr>
      </p:sp>
      <p:sp>
        <p:nvSpPr>
          <p:cNvPr id="9" name="Text 6"/>
          <p:cNvSpPr/>
          <p:nvPr/>
        </p:nvSpPr>
        <p:spPr>
          <a:xfrm>
            <a:off x="4822269" y="3395305"/>
            <a:ext cx="195263" cy="342543"/>
          </a:xfrm>
          <a:prstGeom prst="rect">
            <a:avLst/>
          </a:prstGeom>
          <a:noFill/>
          <a:ln/>
        </p:spPr>
        <p:txBody>
          <a:bodyPr wrap="none" lIns="0" tIns="0" rIns="0" bIns="0" rtlCol="0" anchor="t"/>
          <a:lstStyle/>
          <a:p>
            <a:pPr marL="0" indent="0" algn="ctr">
              <a:lnSpc>
                <a:spcPts val="2650"/>
              </a:lnSpc>
              <a:buNone/>
            </a:pPr>
            <a:r>
              <a:rPr lang="en-US" sz="2650" b="1" dirty="0">
                <a:solidFill>
                  <a:srgbClr val="F4CAB8"/>
                </a:solidFill>
                <a:latin typeface="Brygada 1918 Bold" pitchFamily="34" charset="0"/>
                <a:ea typeface="Brygada 1918 Bold" pitchFamily="34" charset="-122"/>
                <a:cs typeface="Brygada 1918 Bold" pitchFamily="34" charset="-120"/>
              </a:rPr>
              <a:t>2</a:t>
            </a:r>
            <a:endParaRPr lang="en-US" sz="2650" dirty="0"/>
          </a:p>
        </p:txBody>
      </p:sp>
      <p:sp>
        <p:nvSpPr>
          <p:cNvPr id="10" name="Text 7"/>
          <p:cNvSpPr/>
          <p:nvPr/>
        </p:nvSpPr>
        <p:spPr>
          <a:xfrm>
            <a:off x="5374838" y="3325773"/>
            <a:ext cx="2967871" cy="356830"/>
          </a:xfrm>
          <a:prstGeom prst="rect">
            <a:avLst/>
          </a:prstGeom>
          <a:noFill/>
          <a:ln/>
        </p:spPr>
        <p:txBody>
          <a:bodyPr wrap="none" lIns="0" tIns="0" rIns="0" bIns="0" rtlCol="0" anchor="t"/>
          <a:lstStyle/>
          <a:p>
            <a:pPr marL="0" indent="0">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Binomial Coefficients</a:t>
            </a:r>
            <a:endParaRPr lang="en-US" sz="2200" dirty="0"/>
          </a:p>
        </p:txBody>
      </p:sp>
      <p:sp>
        <p:nvSpPr>
          <p:cNvPr id="11" name="Text 8"/>
          <p:cNvSpPr/>
          <p:nvPr/>
        </p:nvSpPr>
        <p:spPr>
          <a:xfrm>
            <a:off x="5374838" y="3810953"/>
            <a:ext cx="3019901" cy="3081814"/>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Binomial coefficients are represented by the symbol "n choose k," which is the number of ways to select k items from a set of n items. This notation, nCk, represents the coefficient of x^(n-k) * y^k in the expansion of (x + y)^n.</a:t>
            </a:r>
            <a:endParaRPr lang="en-US" sz="1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47951" y="587693"/>
            <a:ext cx="11758970" cy="712232"/>
          </a:xfrm>
          <a:prstGeom prst="rect">
            <a:avLst/>
          </a:prstGeom>
          <a:noFill/>
          <a:ln/>
        </p:spPr>
        <p:txBody>
          <a:bodyPr wrap="non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Pascal's Triangle and Binomial Coefficients</a:t>
            </a:r>
            <a:endParaRPr lang="en-US" sz="4450" dirty="0"/>
          </a:p>
        </p:txBody>
      </p:sp>
      <p:pic>
        <p:nvPicPr>
          <p:cNvPr id="3" name="Image 0" descr="preencoded.png"/>
          <p:cNvPicPr>
            <a:picLocks noChangeAspect="1"/>
          </p:cNvPicPr>
          <p:nvPr/>
        </p:nvPicPr>
        <p:blipFill>
          <a:blip r:embed="rId3"/>
          <a:stretch>
            <a:fillRect/>
          </a:stretch>
        </p:blipFill>
        <p:spPr>
          <a:xfrm>
            <a:off x="2947868" y="1727240"/>
            <a:ext cx="2167176" cy="1937266"/>
          </a:xfrm>
          <a:prstGeom prst="rect">
            <a:avLst/>
          </a:prstGeom>
        </p:spPr>
      </p:pic>
      <p:sp>
        <p:nvSpPr>
          <p:cNvPr id="4" name="Text 1"/>
          <p:cNvSpPr/>
          <p:nvPr/>
        </p:nvSpPr>
        <p:spPr>
          <a:xfrm>
            <a:off x="3964543" y="2740581"/>
            <a:ext cx="133588" cy="427434"/>
          </a:xfrm>
          <a:prstGeom prst="rect">
            <a:avLst/>
          </a:prstGeom>
          <a:noFill/>
          <a:ln/>
        </p:spPr>
        <p:txBody>
          <a:bodyPr wrap="none" lIns="0" tIns="0" rIns="0" bIns="0" rtlCol="0" anchor="t"/>
          <a:lstStyle/>
          <a:p>
            <a:pPr marL="0" indent="0" algn="ctr">
              <a:lnSpc>
                <a:spcPts val="3350"/>
              </a:lnSpc>
              <a:buNone/>
            </a:pPr>
            <a:r>
              <a:rPr lang="en-US" sz="2100" b="1" dirty="0">
                <a:solidFill>
                  <a:srgbClr val="F4CAB8"/>
                </a:solidFill>
                <a:latin typeface="Brygada 1918 Bold" pitchFamily="34" charset="0"/>
                <a:ea typeface="Brygada 1918 Bold" pitchFamily="34" charset="-122"/>
                <a:cs typeface="Brygada 1918 Bold" pitchFamily="34" charset="-120"/>
              </a:rPr>
              <a:t>1</a:t>
            </a:r>
            <a:endParaRPr lang="en-US" sz="2100" dirty="0"/>
          </a:p>
        </p:txBody>
      </p:sp>
      <p:sp>
        <p:nvSpPr>
          <p:cNvPr id="5" name="Text 2"/>
          <p:cNvSpPr/>
          <p:nvPr/>
        </p:nvSpPr>
        <p:spPr>
          <a:xfrm>
            <a:off x="5328642" y="1940838"/>
            <a:ext cx="2849404" cy="356116"/>
          </a:xfrm>
          <a:prstGeom prst="rect">
            <a:avLst/>
          </a:prstGeom>
          <a:noFill/>
          <a:ln/>
        </p:spPr>
        <p:txBody>
          <a:bodyPr wrap="none" lIns="0" tIns="0" rIns="0" bIns="0" rtlCol="0" anchor="t"/>
          <a:lstStyle/>
          <a:p>
            <a:pPr marL="0" indent="0" algn="l">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A Visual Pattern</a:t>
            </a:r>
            <a:endParaRPr lang="en-US" sz="2200" dirty="0"/>
          </a:p>
        </p:txBody>
      </p:sp>
      <p:sp>
        <p:nvSpPr>
          <p:cNvPr id="6" name="Text 3"/>
          <p:cNvSpPr/>
          <p:nvPr/>
        </p:nvSpPr>
        <p:spPr>
          <a:xfrm>
            <a:off x="5328642" y="2425065"/>
            <a:ext cx="8340209" cy="1025843"/>
          </a:xfrm>
          <a:prstGeom prst="rect">
            <a:avLst/>
          </a:prstGeom>
          <a:noFill/>
          <a:ln/>
        </p:spPr>
        <p:txBody>
          <a:bodyPr wrap="square" lIns="0" tIns="0" rIns="0" bIns="0" rtlCol="0" anchor="t"/>
          <a:lstStyle/>
          <a:p>
            <a:pPr marL="0" indent="0" algn="l">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Pascal's Triangle, a triangular array of numbers, offers a visual representation of binomial coefficients. Each number is the sum of the two numbers directly above it.</a:t>
            </a:r>
            <a:endParaRPr lang="en-US" sz="1650" dirty="0"/>
          </a:p>
        </p:txBody>
      </p:sp>
      <p:sp>
        <p:nvSpPr>
          <p:cNvPr id="7" name="Shape 4"/>
          <p:cNvSpPr/>
          <p:nvPr/>
        </p:nvSpPr>
        <p:spPr>
          <a:xfrm>
            <a:off x="5168384" y="3675936"/>
            <a:ext cx="8660725" cy="15240"/>
          </a:xfrm>
          <a:prstGeom prst="roundRect">
            <a:avLst>
              <a:gd name="adj" fmla="val 210342"/>
            </a:avLst>
          </a:prstGeom>
          <a:solidFill>
            <a:srgbClr val="662E42"/>
          </a:solidFill>
          <a:ln/>
        </p:spPr>
      </p:sp>
      <p:pic>
        <p:nvPicPr>
          <p:cNvPr id="8" name="Image 1" descr="preencoded.png"/>
          <p:cNvPicPr>
            <a:picLocks noChangeAspect="1"/>
          </p:cNvPicPr>
          <p:nvPr/>
        </p:nvPicPr>
        <p:blipFill>
          <a:blip r:embed="rId4"/>
          <a:stretch>
            <a:fillRect/>
          </a:stretch>
        </p:blipFill>
        <p:spPr>
          <a:xfrm>
            <a:off x="1864281" y="3717846"/>
            <a:ext cx="4334351" cy="1937266"/>
          </a:xfrm>
          <a:prstGeom prst="rect">
            <a:avLst/>
          </a:prstGeom>
        </p:spPr>
      </p:pic>
      <p:sp>
        <p:nvSpPr>
          <p:cNvPr id="9" name="Text 5"/>
          <p:cNvSpPr/>
          <p:nvPr/>
        </p:nvSpPr>
        <p:spPr>
          <a:xfrm>
            <a:off x="3955256" y="4472702"/>
            <a:ext cx="152281" cy="427434"/>
          </a:xfrm>
          <a:prstGeom prst="rect">
            <a:avLst/>
          </a:prstGeom>
          <a:noFill/>
          <a:ln/>
        </p:spPr>
        <p:txBody>
          <a:bodyPr wrap="none" lIns="0" tIns="0" rIns="0" bIns="0" rtlCol="0" anchor="t"/>
          <a:lstStyle/>
          <a:p>
            <a:pPr marL="0" indent="0" algn="ctr">
              <a:lnSpc>
                <a:spcPts val="3350"/>
              </a:lnSpc>
              <a:buNone/>
            </a:pPr>
            <a:r>
              <a:rPr lang="en-US" sz="2100" b="1" dirty="0">
                <a:solidFill>
                  <a:srgbClr val="F4CAB8"/>
                </a:solidFill>
                <a:latin typeface="Brygada 1918 Bold" pitchFamily="34" charset="0"/>
                <a:ea typeface="Brygada 1918 Bold" pitchFamily="34" charset="-122"/>
                <a:cs typeface="Brygada 1918 Bold" pitchFamily="34" charset="-120"/>
              </a:rPr>
              <a:t>2</a:t>
            </a:r>
            <a:endParaRPr lang="en-US" sz="2100" dirty="0"/>
          </a:p>
        </p:txBody>
      </p:sp>
      <p:sp>
        <p:nvSpPr>
          <p:cNvPr id="10" name="Text 6"/>
          <p:cNvSpPr/>
          <p:nvPr/>
        </p:nvSpPr>
        <p:spPr>
          <a:xfrm>
            <a:off x="6412230" y="3931444"/>
            <a:ext cx="2849404" cy="356116"/>
          </a:xfrm>
          <a:prstGeom prst="rect">
            <a:avLst/>
          </a:prstGeom>
          <a:noFill/>
          <a:ln/>
        </p:spPr>
        <p:txBody>
          <a:bodyPr wrap="none" lIns="0" tIns="0" rIns="0" bIns="0" rtlCol="0" anchor="t"/>
          <a:lstStyle/>
          <a:p>
            <a:pPr marL="0" indent="0" algn="l">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Connecting the Dots</a:t>
            </a:r>
            <a:endParaRPr lang="en-US" sz="2200" dirty="0"/>
          </a:p>
        </p:txBody>
      </p:sp>
      <p:sp>
        <p:nvSpPr>
          <p:cNvPr id="11" name="Text 7"/>
          <p:cNvSpPr/>
          <p:nvPr/>
        </p:nvSpPr>
        <p:spPr>
          <a:xfrm>
            <a:off x="6412230" y="4415671"/>
            <a:ext cx="7256621" cy="1025843"/>
          </a:xfrm>
          <a:prstGeom prst="rect">
            <a:avLst/>
          </a:prstGeom>
          <a:noFill/>
          <a:ln/>
        </p:spPr>
        <p:txBody>
          <a:bodyPr wrap="square" lIns="0" tIns="0" rIns="0" bIns="0" rtlCol="0" anchor="t"/>
          <a:lstStyle/>
          <a:p>
            <a:pPr marL="0" indent="0" algn="l">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The numbers in each row of Pascal's Triangle correspond to the coefficients of the expansion of (x + y)^n, where n is the row number.</a:t>
            </a:r>
            <a:endParaRPr lang="en-US" sz="1650" dirty="0"/>
          </a:p>
        </p:txBody>
      </p:sp>
      <p:sp>
        <p:nvSpPr>
          <p:cNvPr id="12" name="Shape 8"/>
          <p:cNvSpPr/>
          <p:nvPr/>
        </p:nvSpPr>
        <p:spPr>
          <a:xfrm>
            <a:off x="6251972" y="5666542"/>
            <a:ext cx="7577138" cy="15240"/>
          </a:xfrm>
          <a:prstGeom prst="roundRect">
            <a:avLst>
              <a:gd name="adj" fmla="val 210342"/>
            </a:avLst>
          </a:prstGeom>
          <a:solidFill>
            <a:srgbClr val="662E42"/>
          </a:solidFill>
          <a:ln/>
        </p:spPr>
      </p:sp>
      <p:pic>
        <p:nvPicPr>
          <p:cNvPr id="13" name="Image 2" descr="preencoded.png"/>
          <p:cNvPicPr>
            <a:picLocks noChangeAspect="1"/>
          </p:cNvPicPr>
          <p:nvPr/>
        </p:nvPicPr>
        <p:blipFill>
          <a:blip r:embed="rId5"/>
          <a:stretch>
            <a:fillRect/>
          </a:stretch>
        </p:blipFill>
        <p:spPr>
          <a:xfrm>
            <a:off x="780693" y="5708452"/>
            <a:ext cx="6501527" cy="1937266"/>
          </a:xfrm>
          <a:prstGeom prst="rect">
            <a:avLst/>
          </a:prstGeom>
        </p:spPr>
      </p:pic>
      <p:sp>
        <p:nvSpPr>
          <p:cNvPr id="14" name="Text 9"/>
          <p:cNvSpPr/>
          <p:nvPr/>
        </p:nvSpPr>
        <p:spPr>
          <a:xfrm>
            <a:off x="3949898" y="6463308"/>
            <a:ext cx="162997" cy="427434"/>
          </a:xfrm>
          <a:prstGeom prst="rect">
            <a:avLst/>
          </a:prstGeom>
          <a:noFill/>
          <a:ln/>
        </p:spPr>
        <p:txBody>
          <a:bodyPr wrap="none" lIns="0" tIns="0" rIns="0" bIns="0" rtlCol="0" anchor="t"/>
          <a:lstStyle/>
          <a:p>
            <a:pPr marL="0" indent="0" algn="ctr">
              <a:lnSpc>
                <a:spcPts val="3350"/>
              </a:lnSpc>
              <a:buNone/>
            </a:pPr>
            <a:r>
              <a:rPr lang="en-US" sz="2100" b="1" dirty="0">
                <a:solidFill>
                  <a:srgbClr val="F4CAB8"/>
                </a:solidFill>
                <a:latin typeface="Brygada 1918 Bold" pitchFamily="34" charset="0"/>
                <a:ea typeface="Brygada 1918 Bold" pitchFamily="34" charset="-122"/>
                <a:cs typeface="Brygada 1918 Bold" pitchFamily="34" charset="-120"/>
              </a:rPr>
              <a:t>3</a:t>
            </a:r>
            <a:endParaRPr lang="en-US" sz="2100" dirty="0"/>
          </a:p>
        </p:txBody>
      </p:sp>
      <p:sp>
        <p:nvSpPr>
          <p:cNvPr id="15" name="Text 10"/>
          <p:cNvSpPr/>
          <p:nvPr/>
        </p:nvSpPr>
        <p:spPr>
          <a:xfrm>
            <a:off x="7495818" y="5922050"/>
            <a:ext cx="3033117" cy="356116"/>
          </a:xfrm>
          <a:prstGeom prst="rect">
            <a:avLst/>
          </a:prstGeom>
          <a:noFill/>
          <a:ln/>
        </p:spPr>
        <p:txBody>
          <a:bodyPr wrap="none" lIns="0" tIns="0" rIns="0" bIns="0" rtlCol="0" anchor="t"/>
          <a:lstStyle/>
          <a:p>
            <a:pPr marL="0" indent="0" algn="l">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Unveiling the Formula</a:t>
            </a:r>
            <a:endParaRPr lang="en-US" sz="2200" dirty="0"/>
          </a:p>
        </p:txBody>
      </p:sp>
      <p:sp>
        <p:nvSpPr>
          <p:cNvPr id="16" name="Text 11"/>
          <p:cNvSpPr/>
          <p:nvPr/>
        </p:nvSpPr>
        <p:spPr>
          <a:xfrm>
            <a:off x="7495818" y="6406277"/>
            <a:ext cx="6173033" cy="1025843"/>
          </a:xfrm>
          <a:prstGeom prst="rect">
            <a:avLst/>
          </a:prstGeom>
          <a:noFill/>
          <a:ln/>
        </p:spPr>
        <p:txBody>
          <a:bodyPr wrap="square" lIns="0" tIns="0" rIns="0" bIns="0" rtlCol="0" anchor="t"/>
          <a:lstStyle/>
          <a:p>
            <a:pPr marL="0" indent="0" algn="l">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Pascal's Triangle helps us understand the formula for binomial coefficients, nCk = n! / (k! * (n-k)!), which enables precise calculation.</a:t>
            </a:r>
            <a:endParaRPr lang="en-US" sz="1650" dirty="0"/>
          </a:p>
        </p:txBody>
      </p:sp>
      <p:pic>
        <p:nvPicPr>
          <p:cNvPr id="18" name="Picture 17">
            <a:extLst>
              <a:ext uri="{FF2B5EF4-FFF2-40B4-BE49-F238E27FC236}">
                <a16:creationId xmlns:a16="http://schemas.microsoft.com/office/drawing/2014/main" id="{564BF72D-5609-481C-BD7F-10EF07C0E545}"/>
              </a:ext>
            </a:extLst>
          </p:cNvPr>
          <p:cNvPicPr>
            <a:picLocks noChangeAspect="1"/>
          </p:cNvPicPr>
          <p:nvPr/>
        </p:nvPicPr>
        <p:blipFill>
          <a:blip r:embed="rId6"/>
          <a:stretch>
            <a:fillRect/>
          </a:stretch>
        </p:blipFill>
        <p:spPr>
          <a:xfrm>
            <a:off x="12178280" y="7607546"/>
            <a:ext cx="2372056" cy="52394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35660" y="3094553"/>
            <a:ext cx="7569875" cy="713542"/>
          </a:xfrm>
          <a:prstGeom prst="rect">
            <a:avLst/>
          </a:prstGeom>
          <a:noFill/>
          <a:ln/>
        </p:spPr>
        <p:txBody>
          <a:bodyPr wrap="non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Binomial Theorem Formula</a:t>
            </a:r>
            <a:endParaRPr lang="en-US" sz="4450" dirty="0"/>
          </a:p>
        </p:txBody>
      </p:sp>
      <p:sp>
        <p:nvSpPr>
          <p:cNvPr id="4" name="Shape 1"/>
          <p:cNvSpPr/>
          <p:nvPr/>
        </p:nvSpPr>
        <p:spPr>
          <a:xfrm>
            <a:off x="6235660" y="4129207"/>
            <a:ext cx="7645479" cy="1005840"/>
          </a:xfrm>
          <a:prstGeom prst="roundRect">
            <a:avLst>
              <a:gd name="adj" fmla="val 3193"/>
            </a:avLst>
          </a:prstGeom>
          <a:solidFill>
            <a:srgbClr val="4D1700"/>
          </a:solidFill>
          <a:ln/>
        </p:spPr>
      </p:sp>
      <p:sp>
        <p:nvSpPr>
          <p:cNvPr id="5" name="Shape 2"/>
          <p:cNvSpPr/>
          <p:nvPr/>
        </p:nvSpPr>
        <p:spPr>
          <a:xfrm>
            <a:off x="6225064" y="4129207"/>
            <a:ext cx="7666673" cy="1005840"/>
          </a:xfrm>
          <a:prstGeom prst="roundRect">
            <a:avLst>
              <a:gd name="adj" fmla="val 3193"/>
            </a:avLst>
          </a:prstGeom>
          <a:solidFill>
            <a:srgbClr val="4D1700"/>
          </a:solidFill>
          <a:ln/>
        </p:spPr>
      </p:sp>
      <p:sp>
        <p:nvSpPr>
          <p:cNvPr id="6" name="Text 3"/>
          <p:cNvSpPr/>
          <p:nvPr/>
        </p:nvSpPr>
        <p:spPr>
          <a:xfrm>
            <a:off x="6439138" y="4289703"/>
            <a:ext cx="7238524" cy="684848"/>
          </a:xfrm>
          <a:prstGeom prst="rect">
            <a:avLst/>
          </a:prstGeom>
          <a:noFill/>
          <a:ln/>
        </p:spPr>
        <p:txBody>
          <a:bodyPr wrap="square" lIns="0" tIns="0" rIns="0" bIns="0" rtlCol="0" anchor="t"/>
          <a:lstStyle/>
          <a:p>
            <a:pPr marL="0" indent="0">
              <a:lnSpc>
                <a:spcPts val="2650"/>
              </a:lnSpc>
              <a:buNone/>
            </a:pPr>
            <a:r>
              <a:rPr lang="en-US" sz="1650" dirty="0">
                <a:solidFill>
                  <a:srgbClr val="F4CAB8"/>
                </a:solidFill>
                <a:highlight>
                  <a:srgbClr val="4D1700"/>
                </a:highlight>
                <a:latin typeface="Consolas Medium" pitchFamily="34" charset="0"/>
                <a:ea typeface="Consolas Medium" pitchFamily="34" charset="-122"/>
                <a:cs typeface="Consolas Medium" pitchFamily="34" charset="-120"/>
              </a:rPr>
              <a:t>(x + y)^n = nC0 * x^n * y^0 + nC1 * x^(n-1) * y^1 + nC2 * x^(n-2) * y^2 + ... + nCn * x^0 * y^n</a:t>
            </a:r>
            <a:endParaRPr lang="en-US" sz="1650" dirty="0"/>
          </a:p>
        </p:txBody>
      </p:sp>
      <p:pic>
        <p:nvPicPr>
          <p:cNvPr id="8" name="Picture 7">
            <a:extLst>
              <a:ext uri="{FF2B5EF4-FFF2-40B4-BE49-F238E27FC236}">
                <a16:creationId xmlns:a16="http://schemas.microsoft.com/office/drawing/2014/main" id="{4A2E6E0D-60DE-4202-B193-6DA0861A35E2}"/>
              </a:ext>
            </a:extLst>
          </p:cNvPr>
          <p:cNvPicPr>
            <a:picLocks noChangeAspect="1"/>
          </p:cNvPicPr>
          <p:nvPr/>
        </p:nvPicPr>
        <p:blipFill>
          <a:blip r:embed="rId4"/>
          <a:stretch>
            <a:fillRect/>
          </a:stretch>
        </p:blipFill>
        <p:spPr>
          <a:xfrm>
            <a:off x="12258344" y="7610910"/>
            <a:ext cx="2372056" cy="52394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49260" y="697230"/>
            <a:ext cx="8419743" cy="713542"/>
          </a:xfrm>
          <a:prstGeom prst="rect">
            <a:avLst/>
          </a:prstGeom>
          <a:noFill/>
          <a:ln/>
        </p:spPr>
        <p:txBody>
          <a:bodyPr wrap="non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Proof of the Binomial Theorem</a:t>
            </a:r>
            <a:endParaRPr lang="en-US" sz="4450" dirty="0"/>
          </a:p>
        </p:txBody>
      </p:sp>
      <p:sp>
        <p:nvSpPr>
          <p:cNvPr id="3" name="Shape 1"/>
          <p:cNvSpPr/>
          <p:nvPr/>
        </p:nvSpPr>
        <p:spPr>
          <a:xfrm>
            <a:off x="749260" y="1838920"/>
            <a:ext cx="2188607" cy="1598176"/>
          </a:xfrm>
          <a:prstGeom prst="roundRect">
            <a:avLst>
              <a:gd name="adj" fmla="val 2010"/>
            </a:avLst>
          </a:prstGeom>
          <a:solidFill>
            <a:srgbClr val="4D1529"/>
          </a:solidFill>
          <a:ln/>
        </p:spPr>
      </p:sp>
      <p:sp>
        <p:nvSpPr>
          <p:cNvPr id="4" name="Text 2"/>
          <p:cNvSpPr/>
          <p:nvPr/>
        </p:nvSpPr>
        <p:spPr>
          <a:xfrm>
            <a:off x="963335" y="2423874"/>
            <a:ext cx="133826" cy="428149"/>
          </a:xfrm>
          <a:prstGeom prst="rect">
            <a:avLst/>
          </a:prstGeom>
          <a:noFill/>
          <a:ln/>
        </p:spPr>
        <p:txBody>
          <a:bodyPr wrap="none" lIns="0" tIns="0" rIns="0" bIns="0" rtlCol="0" anchor="t"/>
          <a:lstStyle/>
          <a:p>
            <a:pPr marL="0" indent="0" algn="ctr">
              <a:lnSpc>
                <a:spcPts val="3350"/>
              </a:lnSpc>
              <a:buNone/>
            </a:pPr>
            <a:r>
              <a:rPr lang="en-US" sz="2100" b="1" dirty="0">
                <a:solidFill>
                  <a:srgbClr val="F4CAB8"/>
                </a:solidFill>
                <a:latin typeface="Brygada 1918 Bold" pitchFamily="34" charset="0"/>
                <a:ea typeface="Brygada 1918 Bold" pitchFamily="34" charset="-122"/>
                <a:cs typeface="Brygada 1918 Bold" pitchFamily="34" charset="-120"/>
              </a:rPr>
              <a:t>1</a:t>
            </a:r>
            <a:endParaRPr lang="en-US" sz="2100" dirty="0"/>
          </a:p>
        </p:txBody>
      </p:sp>
      <p:sp>
        <p:nvSpPr>
          <p:cNvPr id="5" name="Text 3"/>
          <p:cNvSpPr/>
          <p:nvPr/>
        </p:nvSpPr>
        <p:spPr>
          <a:xfrm>
            <a:off x="3151942" y="2052995"/>
            <a:ext cx="2854643" cy="356830"/>
          </a:xfrm>
          <a:prstGeom prst="rect">
            <a:avLst/>
          </a:prstGeom>
          <a:noFill/>
          <a:ln/>
        </p:spPr>
        <p:txBody>
          <a:bodyPr wrap="none" lIns="0" tIns="0" rIns="0" bIns="0" rtlCol="0" anchor="t"/>
          <a:lstStyle/>
          <a:p>
            <a:pPr marL="0" indent="0" algn="l">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Inductive Reasoning</a:t>
            </a:r>
            <a:endParaRPr lang="en-US" sz="2200" dirty="0"/>
          </a:p>
        </p:txBody>
      </p:sp>
      <p:sp>
        <p:nvSpPr>
          <p:cNvPr id="6" name="Text 4"/>
          <p:cNvSpPr/>
          <p:nvPr/>
        </p:nvSpPr>
        <p:spPr>
          <a:xfrm>
            <a:off x="3151942" y="2538174"/>
            <a:ext cx="10515124" cy="684848"/>
          </a:xfrm>
          <a:prstGeom prst="rect">
            <a:avLst/>
          </a:prstGeom>
          <a:noFill/>
          <a:ln/>
        </p:spPr>
        <p:txBody>
          <a:bodyPr wrap="square" lIns="0" tIns="0" rIns="0" bIns="0" rtlCol="0" anchor="t"/>
          <a:lstStyle/>
          <a:p>
            <a:pPr marL="0" indent="0" algn="l">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We prove the Binomial Theorem using mathematical induction, demonstrating the formula holds true for the base case (n=1) and then proving that if it holds for n, it also holds for n+1.</a:t>
            </a:r>
            <a:endParaRPr lang="en-US" sz="1650" dirty="0"/>
          </a:p>
        </p:txBody>
      </p:sp>
      <p:sp>
        <p:nvSpPr>
          <p:cNvPr id="7" name="Shape 5"/>
          <p:cNvSpPr/>
          <p:nvPr/>
        </p:nvSpPr>
        <p:spPr>
          <a:xfrm>
            <a:off x="3044904" y="3421856"/>
            <a:ext cx="10729198" cy="15240"/>
          </a:xfrm>
          <a:prstGeom prst="roundRect">
            <a:avLst>
              <a:gd name="adj" fmla="val 210732"/>
            </a:avLst>
          </a:prstGeom>
          <a:solidFill>
            <a:srgbClr val="662E42"/>
          </a:solidFill>
          <a:ln/>
        </p:spPr>
      </p:sp>
      <p:sp>
        <p:nvSpPr>
          <p:cNvPr id="8" name="Shape 6"/>
          <p:cNvSpPr/>
          <p:nvPr/>
        </p:nvSpPr>
        <p:spPr>
          <a:xfrm>
            <a:off x="749260" y="3544133"/>
            <a:ext cx="4377214" cy="1940600"/>
          </a:xfrm>
          <a:prstGeom prst="roundRect">
            <a:avLst>
              <a:gd name="adj" fmla="val 1655"/>
            </a:avLst>
          </a:prstGeom>
          <a:solidFill>
            <a:srgbClr val="4D1529"/>
          </a:solidFill>
          <a:ln/>
        </p:spPr>
      </p:sp>
      <p:sp>
        <p:nvSpPr>
          <p:cNvPr id="9" name="Text 7"/>
          <p:cNvSpPr/>
          <p:nvPr/>
        </p:nvSpPr>
        <p:spPr>
          <a:xfrm>
            <a:off x="963335" y="4300299"/>
            <a:ext cx="152519" cy="428149"/>
          </a:xfrm>
          <a:prstGeom prst="rect">
            <a:avLst/>
          </a:prstGeom>
          <a:noFill/>
          <a:ln/>
        </p:spPr>
        <p:txBody>
          <a:bodyPr wrap="none" lIns="0" tIns="0" rIns="0" bIns="0" rtlCol="0" anchor="t"/>
          <a:lstStyle/>
          <a:p>
            <a:pPr marL="0" indent="0" algn="ctr">
              <a:lnSpc>
                <a:spcPts val="3350"/>
              </a:lnSpc>
              <a:buNone/>
            </a:pPr>
            <a:r>
              <a:rPr lang="en-US" sz="2100" b="1" dirty="0">
                <a:solidFill>
                  <a:srgbClr val="F4CAB8"/>
                </a:solidFill>
                <a:latin typeface="Brygada 1918 Bold" pitchFamily="34" charset="0"/>
                <a:ea typeface="Brygada 1918 Bold" pitchFamily="34" charset="-122"/>
                <a:cs typeface="Brygada 1918 Bold" pitchFamily="34" charset="-120"/>
              </a:rPr>
              <a:t>2</a:t>
            </a:r>
            <a:endParaRPr lang="en-US" sz="2100" dirty="0"/>
          </a:p>
        </p:txBody>
      </p:sp>
      <p:sp>
        <p:nvSpPr>
          <p:cNvPr id="10" name="Text 8"/>
          <p:cNvSpPr/>
          <p:nvPr/>
        </p:nvSpPr>
        <p:spPr>
          <a:xfrm>
            <a:off x="5340548" y="3758208"/>
            <a:ext cx="3618309" cy="356830"/>
          </a:xfrm>
          <a:prstGeom prst="rect">
            <a:avLst/>
          </a:prstGeom>
          <a:noFill/>
          <a:ln/>
        </p:spPr>
        <p:txBody>
          <a:bodyPr wrap="none" lIns="0" tIns="0" rIns="0" bIns="0" rtlCol="0" anchor="t"/>
          <a:lstStyle/>
          <a:p>
            <a:pPr marL="0" indent="0" algn="l">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Combinatorial Arguments</a:t>
            </a:r>
            <a:endParaRPr lang="en-US" sz="2200" dirty="0"/>
          </a:p>
        </p:txBody>
      </p:sp>
      <p:sp>
        <p:nvSpPr>
          <p:cNvPr id="11" name="Text 9"/>
          <p:cNvSpPr/>
          <p:nvPr/>
        </p:nvSpPr>
        <p:spPr>
          <a:xfrm>
            <a:off x="5340548" y="4243388"/>
            <a:ext cx="8326517" cy="1027271"/>
          </a:xfrm>
          <a:prstGeom prst="rect">
            <a:avLst/>
          </a:prstGeom>
          <a:noFill/>
          <a:ln/>
        </p:spPr>
        <p:txBody>
          <a:bodyPr wrap="square" lIns="0" tIns="0" rIns="0" bIns="0" rtlCol="0" anchor="t"/>
          <a:lstStyle/>
          <a:p>
            <a:pPr marL="0" indent="0" algn="l">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Another approach uses combinatorial arguments, proving that the coefficients in the expansion correspond to selecting k items from a set of n items, validating the formula.</a:t>
            </a:r>
            <a:endParaRPr lang="en-US" sz="1650" dirty="0"/>
          </a:p>
        </p:txBody>
      </p:sp>
      <p:sp>
        <p:nvSpPr>
          <p:cNvPr id="12" name="Shape 10"/>
          <p:cNvSpPr/>
          <p:nvPr/>
        </p:nvSpPr>
        <p:spPr>
          <a:xfrm>
            <a:off x="5233511" y="5469493"/>
            <a:ext cx="8540591" cy="15240"/>
          </a:xfrm>
          <a:prstGeom prst="roundRect">
            <a:avLst>
              <a:gd name="adj" fmla="val 210732"/>
            </a:avLst>
          </a:prstGeom>
          <a:solidFill>
            <a:srgbClr val="662E42"/>
          </a:solidFill>
          <a:ln/>
        </p:spPr>
      </p:sp>
      <p:sp>
        <p:nvSpPr>
          <p:cNvPr id="13" name="Shape 11"/>
          <p:cNvSpPr/>
          <p:nvPr/>
        </p:nvSpPr>
        <p:spPr>
          <a:xfrm>
            <a:off x="749260" y="5591770"/>
            <a:ext cx="6565940" cy="1940600"/>
          </a:xfrm>
          <a:prstGeom prst="roundRect">
            <a:avLst>
              <a:gd name="adj" fmla="val 1655"/>
            </a:avLst>
          </a:prstGeom>
          <a:solidFill>
            <a:srgbClr val="4D1529"/>
          </a:solidFill>
          <a:ln/>
        </p:spPr>
      </p:sp>
      <p:sp>
        <p:nvSpPr>
          <p:cNvPr id="14" name="Text 12"/>
          <p:cNvSpPr/>
          <p:nvPr/>
        </p:nvSpPr>
        <p:spPr>
          <a:xfrm>
            <a:off x="963335" y="6347936"/>
            <a:ext cx="163235" cy="428149"/>
          </a:xfrm>
          <a:prstGeom prst="rect">
            <a:avLst/>
          </a:prstGeom>
          <a:noFill/>
          <a:ln/>
        </p:spPr>
        <p:txBody>
          <a:bodyPr wrap="none" lIns="0" tIns="0" rIns="0" bIns="0" rtlCol="0" anchor="t"/>
          <a:lstStyle/>
          <a:p>
            <a:pPr marL="0" indent="0" algn="ctr">
              <a:lnSpc>
                <a:spcPts val="3350"/>
              </a:lnSpc>
              <a:buNone/>
            </a:pPr>
            <a:r>
              <a:rPr lang="en-US" sz="2100" b="1" dirty="0">
                <a:solidFill>
                  <a:srgbClr val="F4CAB8"/>
                </a:solidFill>
                <a:latin typeface="Brygada 1918 Bold" pitchFamily="34" charset="0"/>
                <a:ea typeface="Brygada 1918 Bold" pitchFamily="34" charset="-122"/>
                <a:cs typeface="Brygada 1918 Bold" pitchFamily="34" charset="-120"/>
              </a:rPr>
              <a:t>3</a:t>
            </a:r>
            <a:endParaRPr lang="en-US" sz="2100" dirty="0"/>
          </a:p>
        </p:txBody>
      </p:sp>
      <p:sp>
        <p:nvSpPr>
          <p:cNvPr id="15" name="Text 13"/>
          <p:cNvSpPr/>
          <p:nvPr/>
        </p:nvSpPr>
        <p:spPr>
          <a:xfrm>
            <a:off x="7529274" y="5805845"/>
            <a:ext cx="3220998" cy="356830"/>
          </a:xfrm>
          <a:prstGeom prst="rect">
            <a:avLst/>
          </a:prstGeom>
          <a:noFill/>
          <a:ln/>
        </p:spPr>
        <p:txBody>
          <a:bodyPr wrap="none" lIns="0" tIns="0" rIns="0" bIns="0" rtlCol="0" anchor="t"/>
          <a:lstStyle/>
          <a:p>
            <a:pPr marL="0" indent="0" algn="l">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Expanding the Formula</a:t>
            </a:r>
            <a:endParaRPr lang="en-US" sz="2200" dirty="0"/>
          </a:p>
        </p:txBody>
      </p:sp>
      <p:sp>
        <p:nvSpPr>
          <p:cNvPr id="16" name="Text 14"/>
          <p:cNvSpPr/>
          <p:nvPr/>
        </p:nvSpPr>
        <p:spPr>
          <a:xfrm>
            <a:off x="7529274" y="6291024"/>
            <a:ext cx="6137791" cy="1027271"/>
          </a:xfrm>
          <a:prstGeom prst="rect">
            <a:avLst/>
          </a:prstGeom>
          <a:noFill/>
          <a:ln/>
        </p:spPr>
        <p:txBody>
          <a:bodyPr wrap="square" lIns="0" tIns="0" rIns="0" bIns="0" rtlCol="0" anchor="t"/>
          <a:lstStyle/>
          <a:p>
            <a:pPr marL="0" indent="0" algn="l">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We expand the left side of the equation using the distributive property and simplify the terms to match the right side, demonstrating the formula's validity.</a:t>
            </a:r>
            <a:endParaRPr lang="en-US" sz="1650" dirty="0"/>
          </a:p>
        </p:txBody>
      </p:sp>
      <p:pic>
        <p:nvPicPr>
          <p:cNvPr id="18" name="Picture 17">
            <a:extLst>
              <a:ext uri="{FF2B5EF4-FFF2-40B4-BE49-F238E27FC236}">
                <a16:creationId xmlns:a16="http://schemas.microsoft.com/office/drawing/2014/main" id="{D34E5F19-AF64-4796-96CB-9DAE5F7F4934}"/>
              </a:ext>
            </a:extLst>
          </p:cNvPr>
          <p:cNvPicPr>
            <a:picLocks noChangeAspect="1"/>
          </p:cNvPicPr>
          <p:nvPr/>
        </p:nvPicPr>
        <p:blipFill>
          <a:blip r:embed="rId3"/>
          <a:stretch>
            <a:fillRect/>
          </a:stretch>
        </p:blipFill>
        <p:spPr>
          <a:xfrm>
            <a:off x="12258344" y="7650624"/>
            <a:ext cx="2372056" cy="52394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598051" y="469940"/>
            <a:ext cx="7947898" cy="1138952"/>
          </a:xfrm>
          <a:prstGeom prst="rect">
            <a:avLst/>
          </a:prstGeom>
          <a:noFill/>
          <a:ln/>
        </p:spPr>
        <p:txBody>
          <a:bodyPr wrap="square" lIns="0" tIns="0" rIns="0" bIns="0" rtlCol="0" anchor="t"/>
          <a:lstStyle/>
          <a:p>
            <a:pPr marL="0" indent="0">
              <a:lnSpc>
                <a:spcPts val="4450"/>
              </a:lnSpc>
              <a:buNone/>
            </a:pPr>
            <a:r>
              <a:rPr lang="en-US" sz="3550" b="1" dirty="0">
                <a:solidFill>
                  <a:srgbClr val="FFB393"/>
                </a:solidFill>
                <a:latin typeface="Brygada 1918 Bold" pitchFamily="34" charset="0"/>
                <a:ea typeface="Brygada 1918 Bold" pitchFamily="34" charset="-122"/>
                <a:cs typeface="Brygada 1918 Bold" pitchFamily="34" charset="-120"/>
              </a:rPr>
              <a:t>Applications of the Binomial Theorem</a:t>
            </a:r>
            <a:endParaRPr lang="en-US" sz="3550" dirty="0"/>
          </a:p>
        </p:txBody>
      </p:sp>
      <p:pic>
        <p:nvPicPr>
          <p:cNvPr id="4" name="Image 1" descr="preencoded.png"/>
          <p:cNvPicPr>
            <a:picLocks noChangeAspect="1"/>
          </p:cNvPicPr>
          <p:nvPr/>
        </p:nvPicPr>
        <p:blipFill>
          <a:blip r:embed="rId4"/>
          <a:stretch>
            <a:fillRect/>
          </a:stretch>
        </p:blipFill>
        <p:spPr>
          <a:xfrm>
            <a:off x="598051" y="1865114"/>
            <a:ext cx="427077" cy="427077"/>
          </a:xfrm>
          <a:prstGeom prst="rect">
            <a:avLst/>
          </a:prstGeom>
        </p:spPr>
      </p:pic>
      <p:sp>
        <p:nvSpPr>
          <p:cNvPr id="5" name="Text 1"/>
          <p:cNvSpPr/>
          <p:nvPr/>
        </p:nvSpPr>
        <p:spPr>
          <a:xfrm>
            <a:off x="598051" y="2463046"/>
            <a:ext cx="2278261" cy="284798"/>
          </a:xfrm>
          <a:prstGeom prst="rect">
            <a:avLst/>
          </a:prstGeom>
          <a:noFill/>
          <a:ln/>
        </p:spPr>
        <p:txBody>
          <a:bodyPr wrap="none" lIns="0" tIns="0" rIns="0" bIns="0" rtlCol="0" anchor="t"/>
          <a:lstStyle/>
          <a:p>
            <a:pPr marL="0" indent="0" algn="l">
              <a:lnSpc>
                <a:spcPts val="2200"/>
              </a:lnSpc>
              <a:buNone/>
            </a:pPr>
            <a:r>
              <a:rPr lang="en-US" sz="1750" b="1" dirty="0">
                <a:solidFill>
                  <a:srgbClr val="F4CAB8"/>
                </a:solidFill>
                <a:latin typeface="Brygada 1918 Bold" pitchFamily="34" charset="0"/>
                <a:ea typeface="Brygada 1918 Bold" pitchFamily="34" charset="-122"/>
                <a:cs typeface="Brygada 1918 Bold" pitchFamily="34" charset="-120"/>
              </a:rPr>
              <a:t>Probability</a:t>
            </a:r>
            <a:endParaRPr lang="en-US" sz="1750" dirty="0"/>
          </a:p>
        </p:txBody>
      </p:sp>
      <p:sp>
        <p:nvSpPr>
          <p:cNvPr id="6" name="Text 2"/>
          <p:cNvSpPr/>
          <p:nvPr/>
        </p:nvSpPr>
        <p:spPr>
          <a:xfrm>
            <a:off x="598051" y="2850356"/>
            <a:ext cx="7947898" cy="820103"/>
          </a:xfrm>
          <a:prstGeom prst="rect">
            <a:avLst/>
          </a:prstGeom>
          <a:noFill/>
          <a:ln/>
        </p:spPr>
        <p:txBody>
          <a:bodyPr wrap="square" lIns="0" tIns="0" rIns="0" bIns="0" rtlCol="0" anchor="t"/>
          <a:lstStyle/>
          <a:p>
            <a:pPr marL="0" indent="0" algn="l">
              <a:lnSpc>
                <a:spcPts val="2150"/>
              </a:lnSpc>
              <a:buNone/>
            </a:pPr>
            <a:r>
              <a:rPr lang="en-US" sz="1300" dirty="0">
                <a:solidFill>
                  <a:srgbClr val="F4CAB8"/>
                </a:solidFill>
                <a:latin typeface="Montserrat Medium" pitchFamily="34" charset="0"/>
                <a:ea typeface="Montserrat Medium" pitchFamily="34" charset="-122"/>
                <a:cs typeface="Montserrat Medium" pitchFamily="34" charset="-120"/>
              </a:rPr>
              <a:t>The Binomial Theorem is fundamental in probability theory, allowing us to calculate probabilities of events in situations with a fixed number of trials and independent outcomes.</a:t>
            </a:r>
            <a:endParaRPr lang="en-US" sz="1300" dirty="0"/>
          </a:p>
        </p:txBody>
      </p:sp>
      <p:pic>
        <p:nvPicPr>
          <p:cNvPr id="7" name="Image 2" descr="preencoded.png"/>
          <p:cNvPicPr>
            <a:picLocks noChangeAspect="1"/>
          </p:cNvPicPr>
          <p:nvPr/>
        </p:nvPicPr>
        <p:blipFill>
          <a:blip r:embed="rId5"/>
          <a:stretch>
            <a:fillRect/>
          </a:stretch>
        </p:blipFill>
        <p:spPr>
          <a:xfrm>
            <a:off x="598051" y="4183023"/>
            <a:ext cx="427077" cy="427077"/>
          </a:xfrm>
          <a:prstGeom prst="rect">
            <a:avLst/>
          </a:prstGeom>
        </p:spPr>
      </p:pic>
      <p:sp>
        <p:nvSpPr>
          <p:cNvPr id="8" name="Text 3"/>
          <p:cNvSpPr/>
          <p:nvPr/>
        </p:nvSpPr>
        <p:spPr>
          <a:xfrm>
            <a:off x="598051" y="4780955"/>
            <a:ext cx="2278261" cy="284798"/>
          </a:xfrm>
          <a:prstGeom prst="rect">
            <a:avLst/>
          </a:prstGeom>
          <a:noFill/>
          <a:ln/>
        </p:spPr>
        <p:txBody>
          <a:bodyPr wrap="none" lIns="0" tIns="0" rIns="0" bIns="0" rtlCol="0" anchor="t"/>
          <a:lstStyle/>
          <a:p>
            <a:pPr marL="0" indent="0" algn="l">
              <a:lnSpc>
                <a:spcPts val="2200"/>
              </a:lnSpc>
              <a:buNone/>
            </a:pPr>
            <a:r>
              <a:rPr lang="en-US" sz="1750" b="1" dirty="0">
                <a:solidFill>
                  <a:srgbClr val="F4CAB8"/>
                </a:solidFill>
                <a:latin typeface="Brygada 1918 Bold" pitchFamily="34" charset="0"/>
                <a:ea typeface="Brygada 1918 Bold" pitchFamily="34" charset="-122"/>
                <a:cs typeface="Brygada 1918 Bold" pitchFamily="34" charset="-120"/>
              </a:rPr>
              <a:t>Statistics</a:t>
            </a:r>
            <a:endParaRPr lang="en-US" sz="1750" dirty="0"/>
          </a:p>
        </p:txBody>
      </p:sp>
      <p:sp>
        <p:nvSpPr>
          <p:cNvPr id="9" name="Text 4"/>
          <p:cNvSpPr/>
          <p:nvPr/>
        </p:nvSpPr>
        <p:spPr>
          <a:xfrm>
            <a:off x="598051" y="5168265"/>
            <a:ext cx="7947898" cy="546735"/>
          </a:xfrm>
          <a:prstGeom prst="rect">
            <a:avLst/>
          </a:prstGeom>
          <a:noFill/>
          <a:ln/>
        </p:spPr>
        <p:txBody>
          <a:bodyPr wrap="square" lIns="0" tIns="0" rIns="0" bIns="0" rtlCol="0" anchor="t"/>
          <a:lstStyle/>
          <a:p>
            <a:pPr marL="0" indent="0" algn="l">
              <a:lnSpc>
                <a:spcPts val="2150"/>
              </a:lnSpc>
              <a:buNone/>
            </a:pPr>
            <a:r>
              <a:rPr lang="en-US" sz="1300" dirty="0">
                <a:solidFill>
                  <a:srgbClr val="F4CAB8"/>
                </a:solidFill>
                <a:latin typeface="Montserrat Medium" pitchFamily="34" charset="0"/>
                <a:ea typeface="Montserrat Medium" pitchFamily="34" charset="-122"/>
                <a:cs typeface="Montserrat Medium" pitchFamily="34" charset="-120"/>
              </a:rPr>
              <a:t>It plays a critical role in statistical analysis, helping us understand the distribution of data and estimate probabilities of specific outcomes.</a:t>
            </a:r>
            <a:endParaRPr lang="en-US" sz="1300" dirty="0"/>
          </a:p>
        </p:txBody>
      </p:sp>
      <p:pic>
        <p:nvPicPr>
          <p:cNvPr id="10" name="Image 3" descr="preencoded.png"/>
          <p:cNvPicPr>
            <a:picLocks noChangeAspect="1"/>
          </p:cNvPicPr>
          <p:nvPr/>
        </p:nvPicPr>
        <p:blipFill>
          <a:blip r:embed="rId6"/>
          <a:stretch>
            <a:fillRect/>
          </a:stretch>
        </p:blipFill>
        <p:spPr>
          <a:xfrm>
            <a:off x="598051" y="6227564"/>
            <a:ext cx="427077" cy="427077"/>
          </a:xfrm>
          <a:prstGeom prst="rect">
            <a:avLst/>
          </a:prstGeom>
        </p:spPr>
      </p:pic>
      <p:sp>
        <p:nvSpPr>
          <p:cNvPr id="11" name="Text 5"/>
          <p:cNvSpPr/>
          <p:nvPr/>
        </p:nvSpPr>
        <p:spPr>
          <a:xfrm>
            <a:off x="598051" y="6825496"/>
            <a:ext cx="2278261" cy="284798"/>
          </a:xfrm>
          <a:prstGeom prst="rect">
            <a:avLst/>
          </a:prstGeom>
          <a:noFill/>
          <a:ln/>
        </p:spPr>
        <p:txBody>
          <a:bodyPr wrap="none" lIns="0" tIns="0" rIns="0" bIns="0" rtlCol="0" anchor="t"/>
          <a:lstStyle/>
          <a:p>
            <a:pPr marL="0" indent="0" algn="l">
              <a:lnSpc>
                <a:spcPts val="2200"/>
              </a:lnSpc>
              <a:buNone/>
            </a:pPr>
            <a:r>
              <a:rPr lang="en-US" sz="1750" b="1" dirty="0">
                <a:solidFill>
                  <a:srgbClr val="F4CAB8"/>
                </a:solidFill>
                <a:latin typeface="Brygada 1918 Bold" pitchFamily="34" charset="0"/>
                <a:ea typeface="Brygada 1918 Bold" pitchFamily="34" charset="-122"/>
                <a:cs typeface="Brygada 1918 Bold" pitchFamily="34" charset="-120"/>
              </a:rPr>
              <a:t>Finance</a:t>
            </a:r>
            <a:endParaRPr lang="en-US" sz="1750" dirty="0"/>
          </a:p>
        </p:txBody>
      </p:sp>
      <p:sp>
        <p:nvSpPr>
          <p:cNvPr id="12" name="Text 6"/>
          <p:cNvSpPr/>
          <p:nvPr/>
        </p:nvSpPr>
        <p:spPr>
          <a:xfrm>
            <a:off x="598051" y="7212806"/>
            <a:ext cx="7947898" cy="546735"/>
          </a:xfrm>
          <a:prstGeom prst="rect">
            <a:avLst/>
          </a:prstGeom>
          <a:noFill/>
          <a:ln/>
        </p:spPr>
        <p:txBody>
          <a:bodyPr wrap="square" lIns="0" tIns="0" rIns="0" bIns="0" rtlCol="0" anchor="t"/>
          <a:lstStyle/>
          <a:p>
            <a:pPr marL="0" indent="0" algn="l">
              <a:lnSpc>
                <a:spcPts val="2150"/>
              </a:lnSpc>
              <a:buNone/>
            </a:pPr>
            <a:r>
              <a:rPr lang="en-US" sz="1300" dirty="0">
                <a:solidFill>
                  <a:srgbClr val="F4CAB8"/>
                </a:solidFill>
                <a:latin typeface="Montserrat Medium" pitchFamily="34" charset="0"/>
                <a:ea typeface="Montserrat Medium" pitchFamily="34" charset="-122"/>
                <a:cs typeface="Montserrat Medium" pitchFamily="34" charset="-120"/>
              </a:rPr>
              <a:t>Financial models use the Binomial Theorem to calculate the value of financial instruments, such as options, by accounting for future uncertain outcomes.</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35660" y="679371"/>
            <a:ext cx="7645479" cy="1427083"/>
          </a:xfrm>
          <a:prstGeom prst="rect">
            <a:avLst/>
          </a:prstGeom>
          <a:noFill/>
          <a:ln/>
        </p:spPr>
        <p:txBody>
          <a:bodyPr wrap="squar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Limitations and Assumptions</a:t>
            </a:r>
            <a:endParaRPr lang="en-US" sz="4450" dirty="0"/>
          </a:p>
        </p:txBody>
      </p:sp>
      <p:sp>
        <p:nvSpPr>
          <p:cNvPr id="4" name="Shape 1"/>
          <p:cNvSpPr/>
          <p:nvPr/>
        </p:nvSpPr>
        <p:spPr>
          <a:xfrm>
            <a:off x="6235660" y="2427565"/>
            <a:ext cx="3715703" cy="2967871"/>
          </a:xfrm>
          <a:prstGeom prst="roundRect">
            <a:avLst>
              <a:gd name="adj" fmla="val 1082"/>
            </a:avLst>
          </a:prstGeom>
          <a:solidFill>
            <a:srgbClr val="4D1529"/>
          </a:solidFill>
          <a:ln/>
        </p:spPr>
      </p:sp>
      <p:sp>
        <p:nvSpPr>
          <p:cNvPr id="5" name="Text 2"/>
          <p:cNvSpPr/>
          <p:nvPr/>
        </p:nvSpPr>
        <p:spPr>
          <a:xfrm>
            <a:off x="6449735" y="2641640"/>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Integer Exponent</a:t>
            </a:r>
            <a:endParaRPr lang="en-US" sz="2200" dirty="0"/>
          </a:p>
        </p:txBody>
      </p:sp>
      <p:sp>
        <p:nvSpPr>
          <p:cNvPr id="6" name="Text 3"/>
          <p:cNvSpPr/>
          <p:nvPr/>
        </p:nvSpPr>
        <p:spPr>
          <a:xfrm>
            <a:off x="6449735" y="3126819"/>
            <a:ext cx="3287554" cy="1712119"/>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The Binomial Theorem holds true for non-negative integer values of n. It cannot be directly applied for fractional or negative exponents.</a:t>
            </a:r>
            <a:endParaRPr lang="en-US" sz="1650" dirty="0"/>
          </a:p>
        </p:txBody>
      </p:sp>
      <p:sp>
        <p:nvSpPr>
          <p:cNvPr id="7" name="Shape 4"/>
          <p:cNvSpPr/>
          <p:nvPr/>
        </p:nvSpPr>
        <p:spPr>
          <a:xfrm>
            <a:off x="10165437" y="2427565"/>
            <a:ext cx="3715703" cy="2967871"/>
          </a:xfrm>
          <a:prstGeom prst="roundRect">
            <a:avLst>
              <a:gd name="adj" fmla="val 1082"/>
            </a:avLst>
          </a:prstGeom>
          <a:solidFill>
            <a:srgbClr val="4D1529"/>
          </a:solidFill>
          <a:ln/>
        </p:spPr>
      </p:sp>
      <p:sp>
        <p:nvSpPr>
          <p:cNvPr id="8" name="Text 5"/>
          <p:cNvSpPr/>
          <p:nvPr/>
        </p:nvSpPr>
        <p:spPr>
          <a:xfrm>
            <a:off x="10379512" y="2641640"/>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Finite Terms</a:t>
            </a:r>
            <a:endParaRPr lang="en-US" sz="2200" dirty="0"/>
          </a:p>
        </p:txBody>
      </p:sp>
      <p:sp>
        <p:nvSpPr>
          <p:cNvPr id="9" name="Text 6"/>
          <p:cNvSpPr/>
          <p:nvPr/>
        </p:nvSpPr>
        <p:spPr>
          <a:xfrm>
            <a:off x="10379512" y="3126819"/>
            <a:ext cx="3287554" cy="2054543"/>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The expansion of (x + y)^n has a finite number of terms, determined by the value of n. It cannot be used to expand expressions with infinite terms.</a:t>
            </a:r>
            <a:endParaRPr lang="en-US" sz="1650" dirty="0"/>
          </a:p>
        </p:txBody>
      </p:sp>
      <p:sp>
        <p:nvSpPr>
          <p:cNvPr id="10" name="Shape 7"/>
          <p:cNvSpPr/>
          <p:nvPr/>
        </p:nvSpPr>
        <p:spPr>
          <a:xfrm>
            <a:off x="6235660" y="5609511"/>
            <a:ext cx="7645479" cy="1940600"/>
          </a:xfrm>
          <a:prstGeom prst="roundRect">
            <a:avLst>
              <a:gd name="adj" fmla="val 1655"/>
            </a:avLst>
          </a:prstGeom>
          <a:solidFill>
            <a:srgbClr val="4D1529"/>
          </a:solidFill>
          <a:ln/>
        </p:spPr>
      </p:sp>
      <p:sp>
        <p:nvSpPr>
          <p:cNvPr id="11" name="Text 8"/>
          <p:cNvSpPr/>
          <p:nvPr/>
        </p:nvSpPr>
        <p:spPr>
          <a:xfrm>
            <a:off x="6449735" y="5823585"/>
            <a:ext cx="2854643" cy="356830"/>
          </a:xfrm>
          <a:prstGeom prst="rect">
            <a:avLst/>
          </a:prstGeom>
          <a:noFill/>
          <a:ln/>
        </p:spPr>
        <p:txBody>
          <a:bodyPr wrap="none" lIns="0" tIns="0" rIns="0" bIns="0" rtlCol="0" anchor="t"/>
          <a:lstStyle/>
          <a:p>
            <a:pPr marL="0" indent="0">
              <a:lnSpc>
                <a:spcPts val="2800"/>
              </a:lnSpc>
              <a:buNone/>
            </a:pPr>
            <a:r>
              <a:rPr lang="en-US" sz="2200" b="1" dirty="0">
                <a:solidFill>
                  <a:srgbClr val="F4CAB8"/>
                </a:solidFill>
                <a:latin typeface="Brygada 1918 Bold" pitchFamily="34" charset="0"/>
                <a:ea typeface="Brygada 1918 Bold" pitchFamily="34" charset="-122"/>
                <a:cs typeface="Brygada 1918 Bold" pitchFamily="34" charset="-120"/>
              </a:rPr>
              <a:t>Independent Events</a:t>
            </a:r>
            <a:endParaRPr lang="en-US" sz="2200" dirty="0"/>
          </a:p>
        </p:txBody>
      </p:sp>
      <p:sp>
        <p:nvSpPr>
          <p:cNvPr id="12" name="Text 9"/>
          <p:cNvSpPr/>
          <p:nvPr/>
        </p:nvSpPr>
        <p:spPr>
          <a:xfrm>
            <a:off x="6449735" y="6308765"/>
            <a:ext cx="7217331" cy="1027271"/>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When used in probability, the Binomial Theorem applies to independent events, where the outcome of one trial does not influence the others.</a:t>
            </a:r>
            <a:endParaRPr lang="en-US" sz="1650" dirty="0"/>
          </a:p>
        </p:txBody>
      </p:sp>
      <p:pic>
        <p:nvPicPr>
          <p:cNvPr id="14" name="Picture 13">
            <a:extLst>
              <a:ext uri="{FF2B5EF4-FFF2-40B4-BE49-F238E27FC236}">
                <a16:creationId xmlns:a16="http://schemas.microsoft.com/office/drawing/2014/main" id="{ADB63056-7A6F-4350-AD77-D3FFB4990A31}"/>
              </a:ext>
            </a:extLst>
          </p:cNvPr>
          <p:cNvPicPr>
            <a:picLocks noChangeAspect="1"/>
          </p:cNvPicPr>
          <p:nvPr/>
        </p:nvPicPr>
        <p:blipFill>
          <a:blip r:embed="rId4"/>
          <a:stretch>
            <a:fillRect/>
          </a:stretch>
        </p:blipFill>
        <p:spPr>
          <a:xfrm>
            <a:off x="12258344" y="7678461"/>
            <a:ext cx="2372056" cy="52394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49260" y="2213372"/>
            <a:ext cx="7645479" cy="1427083"/>
          </a:xfrm>
          <a:prstGeom prst="rect">
            <a:avLst/>
          </a:prstGeom>
          <a:noFill/>
          <a:ln/>
        </p:spPr>
        <p:txBody>
          <a:bodyPr wrap="square" lIns="0" tIns="0" rIns="0" bIns="0" rtlCol="0" anchor="t"/>
          <a:lstStyle/>
          <a:p>
            <a:pPr marL="0" indent="0">
              <a:lnSpc>
                <a:spcPts val="5600"/>
              </a:lnSpc>
              <a:buNone/>
            </a:pPr>
            <a:r>
              <a:rPr lang="en-US" sz="4450" b="1" dirty="0">
                <a:solidFill>
                  <a:srgbClr val="FFB393"/>
                </a:solidFill>
                <a:latin typeface="Brygada 1918 Bold" pitchFamily="34" charset="0"/>
                <a:ea typeface="Brygada 1918 Bold" pitchFamily="34" charset="-122"/>
                <a:cs typeface="Brygada 1918 Bold" pitchFamily="34" charset="-120"/>
              </a:rPr>
              <a:t>Summary and Key Takeaways</a:t>
            </a:r>
            <a:endParaRPr lang="en-US" sz="4450" dirty="0"/>
          </a:p>
        </p:txBody>
      </p:sp>
      <p:sp>
        <p:nvSpPr>
          <p:cNvPr id="4" name="Text 1"/>
          <p:cNvSpPr/>
          <p:nvPr/>
        </p:nvSpPr>
        <p:spPr>
          <a:xfrm>
            <a:off x="749260" y="3961567"/>
            <a:ext cx="7645479" cy="2054543"/>
          </a:xfrm>
          <a:prstGeom prst="rect">
            <a:avLst/>
          </a:prstGeom>
          <a:noFill/>
          <a:ln/>
        </p:spPr>
        <p:txBody>
          <a:bodyPr wrap="square" lIns="0" tIns="0" rIns="0" bIns="0" rtlCol="0" anchor="t"/>
          <a:lstStyle/>
          <a:p>
            <a:pPr marL="0" indent="0">
              <a:lnSpc>
                <a:spcPts val="2650"/>
              </a:lnSpc>
              <a:buNone/>
            </a:pPr>
            <a:r>
              <a:rPr lang="en-US" sz="1650" dirty="0">
                <a:solidFill>
                  <a:srgbClr val="F4CAB8"/>
                </a:solidFill>
                <a:latin typeface="Montserrat Medium" pitchFamily="34" charset="0"/>
                <a:ea typeface="Montserrat Medium" pitchFamily="34" charset="-122"/>
                <a:cs typeface="Montserrat Medium" pitchFamily="34" charset="-120"/>
              </a:rPr>
              <a:t>The Binomial Theorem is a powerful tool for expanding expressions involving binomials, revealing intricate patterns and enabling efficient calculations. Understanding its underlying principles and applications empowers us to solve problems in probability, statistics, finance, and various other fields. By grasping its limitations and assumptions, we can effectively utilize its power while remaining mindful of its scope.</a:t>
            </a:r>
            <a:endParaRPr lang="en-US" sz="1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800</Words>
  <Application>Microsoft Office PowerPoint</Application>
  <PresentationFormat>Custom</PresentationFormat>
  <Paragraphs>62</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Brygada 1918</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2024-11-15T15:20:37Z</dcterms:created>
  <dcterms:modified xsi:type="dcterms:W3CDTF">2024-11-15T17:50:36Z</dcterms:modified>
</cp:coreProperties>
</file>