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0.png" ContentType="image/pn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14.jpeg" ContentType="image/jpeg"/>
  <Override PartName="/ppt/media/image8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5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E5D376-207D-4526-BBC0-041DC181D9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102632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008600" y="5840640"/>
            <a:ext cx="102632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841605-2462-44DD-857F-449A856BC9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00860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26784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08D170-1495-4D48-8CF1-CD7C3D90843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478640" y="386532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948680" y="386532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008600" y="584064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7478640" y="584064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10948680" y="584064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168A94-09F9-406D-AA05-0D1D162BF9C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03B164-94D3-44AF-AFA0-5F7E5F7E7A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008600" y="3865320"/>
            <a:ext cx="102632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801B4D-3FED-437C-BC47-7FA117016C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102632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EA3FE8-DB6D-4077-B6F3-AA9B9DBB5F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23177B-7289-4464-916D-4DE3250E7C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A96845-73DD-4ED0-8F38-A331C7C3E7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8615520" y="1016280"/>
            <a:ext cx="9298800" cy="908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A3533C-D8F1-4A3B-A4D0-C7A4F1DBE5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00860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F17019-1085-4748-8C70-57093E86F8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008600" y="3865320"/>
            <a:ext cx="102632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B8863E-7BA0-4B2D-9036-CDE1A679C9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26784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0966C8-9142-4547-AB86-F8AA65E79A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008600" y="5840640"/>
            <a:ext cx="102632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572926-28CB-480F-8AB0-61D3E03D2F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102632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008600" y="5840640"/>
            <a:ext cx="102632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1E9E3C-F13D-4C8E-B454-333920FDC4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00860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926784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3333F7-38FB-44E8-BDC1-9D7DDB7F12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478640" y="386532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0948680" y="386532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008600" y="584064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7478640" y="584064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10948680" y="5840640"/>
            <a:ext cx="33044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A9362A-FA33-4F14-87B7-B05643A9AC2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102632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B67A94-49D5-4FEB-A211-ED9674DE9E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ADB792-F277-4717-9D96-DF0B33BAB6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E0817B-6C5F-44DC-BB07-6C3B88F396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8615520" y="1016280"/>
            <a:ext cx="9298800" cy="908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C8820F-4F6F-4C05-8523-1EF5EA11BF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00860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66F9DF-1283-45FE-AA05-7F0B187114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267840" y="584064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D3A862-7865-4B48-84FA-A802149943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00860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267840" y="3865320"/>
            <a:ext cx="50083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008600" y="5840640"/>
            <a:ext cx="1026324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F2E7B8-C2B2-4061-B379-B96386CA2D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7"/>
          <p:cNvSpPr/>
          <p:nvPr/>
        </p:nvSpPr>
        <p:spPr>
          <a:xfrm>
            <a:off x="15855120" y="5907600"/>
            <a:ext cx="2432880" cy="3476160"/>
          </a:xfrm>
          <a:custGeom>
            <a:avLst/>
            <a:gdLst/>
            <a:ah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8"/>
          <p:cNvSpPr/>
          <p:nvPr/>
        </p:nvSpPr>
        <p:spPr>
          <a:xfrm>
            <a:off x="8716680" y="8595360"/>
            <a:ext cx="2892240" cy="1692000"/>
          </a:xfrm>
          <a:custGeom>
            <a:avLst/>
            <a:gdLst/>
            <a:ah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bg object 19"/>
          <p:cNvSpPr/>
          <p:nvPr/>
        </p:nvSpPr>
        <p:spPr>
          <a:xfrm>
            <a:off x="8132400" y="8057520"/>
            <a:ext cx="2371320" cy="2229840"/>
          </a:xfrm>
          <a:custGeom>
            <a:avLst/>
            <a:gdLst/>
            <a:ah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0"/>
          <p:cNvSpPr/>
          <p:nvPr/>
        </p:nvSpPr>
        <p:spPr>
          <a:xfrm>
            <a:off x="11900160" y="6900120"/>
            <a:ext cx="5771880" cy="3386880"/>
          </a:xfrm>
          <a:custGeom>
            <a:avLst/>
            <a:gdLst/>
            <a:ah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1"/>
          <p:cNvSpPr/>
          <p:nvPr/>
        </p:nvSpPr>
        <p:spPr>
          <a:xfrm>
            <a:off x="0" y="0"/>
            <a:ext cx="2343960" cy="2505960"/>
          </a:xfrm>
          <a:custGeom>
            <a:avLst/>
            <a:gdLst/>
            <a:ah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CA1F84-9E7F-441B-A8BE-AD61DD8ED80C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6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6750" spc="-1" strike="noStrike">
                <a:latin typeface="Calibri"/>
              </a:rPr>
              <a:t>Click to edit the title text format</a:t>
            </a:r>
            <a:endParaRPr b="0" lang="en-IN" sz="675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008600" y="3865320"/>
            <a:ext cx="1026324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Click to edit the outline text format</a:t>
            </a:r>
            <a:endParaRPr b="0" lang="en-IN" sz="35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Second Outline Level</a:t>
            </a:r>
            <a:endParaRPr b="0" lang="en-IN" sz="35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Third Outline Level</a:t>
            </a:r>
            <a:endParaRPr b="0" lang="en-IN" sz="35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Fourth Outline Level</a:t>
            </a:r>
            <a:endParaRPr b="0" lang="en-IN" sz="35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Fifth Outline Level</a:t>
            </a:r>
            <a:endParaRPr b="0" lang="en-IN" sz="35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Sixth Outline Level</a:t>
            </a:r>
            <a:endParaRPr b="0" lang="en-IN" sz="35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Seventh Outline Level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4FF210-B70E-43AE-848E-DA12466A4DD9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473400" y="2598840"/>
            <a:ext cx="8614800" cy="531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6000" bIns="0" anchor="t">
            <a:spAutoFit/>
          </a:bodyPr>
          <a:p>
            <a:pPr marL="12600">
              <a:lnSpc>
                <a:spcPts val="8031"/>
              </a:lnSpc>
              <a:spcBef>
                <a:spcPts val="1701"/>
              </a:spcBef>
              <a:buNone/>
            </a:pPr>
            <a:r>
              <a:rPr b="0" lang="en-IN" sz="8000" spc="344" strike="noStrike">
                <a:solidFill>
                  <a:srgbClr val="ffffff"/>
                </a:solidFill>
                <a:latin typeface="Cambria"/>
              </a:rPr>
              <a:t>Unlocking </a:t>
            </a:r>
            <a:r>
              <a:rPr b="0" lang="en-IN" sz="8000" spc="180" strike="noStrike">
                <a:solidFill>
                  <a:srgbClr val="ffffff"/>
                </a:solidFill>
                <a:latin typeface="Cambria"/>
              </a:rPr>
              <a:t>Parabolas:</a:t>
            </a:r>
            <a:r>
              <a:rPr b="0" lang="en-IN" sz="8000" spc="7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344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8000" spc="1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180" strike="noStrike">
                <a:solidFill>
                  <a:srgbClr val="ffffff"/>
                </a:solidFill>
                <a:latin typeface="Cambria"/>
              </a:rPr>
              <a:t>Art </a:t>
            </a:r>
            <a:r>
              <a:rPr b="0" lang="en-IN" sz="8000" spc="483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8000" spc="28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443" strike="noStrike">
                <a:solidFill>
                  <a:srgbClr val="ffffff"/>
                </a:solidFill>
                <a:latin typeface="Cambria"/>
              </a:rPr>
              <a:t>Completing</a:t>
            </a:r>
            <a:r>
              <a:rPr b="0" lang="en-IN" sz="8000" spc="28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284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8000" spc="304" strike="noStrike">
                <a:solidFill>
                  <a:srgbClr val="ffffff"/>
                </a:solidFill>
                <a:latin typeface="Cambria"/>
              </a:rPr>
              <a:t>Square</a:t>
            </a:r>
            <a:endParaRPr b="0" lang="en-IN" sz="8000" spc="-1" strike="noStrike">
              <a:latin typeface="Arial"/>
            </a:endParaRPr>
          </a:p>
        </p:txBody>
      </p:sp>
      <p:grpSp>
        <p:nvGrpSpPr>
          <p:cNvPr id="91" name="object 3"/>
          <p:cNvGrpSpPr/>
          <p:nvPr/>
        </p:nvGrpSpPr>
        <p:grpSpPr>
          <a:xfrm>
            <a:off x="9144360" y="0"/>
            <a:ext cx="9143280" cy="9380520"/>
            <a:chOff x="9144360" y="0"/>
            <a:chExt cx="9143280" cy="9380520"/>
          </a:xfrm>
        </p:grpSpPr>
        <p:pic>
          <p:nvPicPr>
            <p:cNvPr id="92" name="object 4" descr=""/>
            <p:cNvPicPr/>
            <p:nvPr/>
          </p:nvPicPr>
          <p:blipFill>
            <a:blip r:embed="rId1"/>
            <a:stretch/>
          </p:blipFill>
          <p:spPr>
            <a:xfrm>
              <a:off x="9144360" y="4056480"/>
              <a:ext cx="5324040" cy="5324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5" descr=""/>
            <p:cNvPicPr/>
            <p:nvPr/>
          </p:nvPicPr>
          <p:blipFill>
            <a:blip r:embed="rId2"/>
            <a:stretch/>
          </p:blipFill>
          <p:spPr>
            <a:xfrm>
              <a:off x="11809800" y="0"/>
              <a:ext cx="6477840" cy="7407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object 2"/>
          <p:cNvGrpSpPr/>
          <p:nvPr/>
        </p:nvGrpSpPr>
        <p:grpSpPr>
          <a:xfrm>
            <a:off x="9145080" y="1085040"/>
            <a:ext cx="9142920" cy="7595280"/>
            <a:chOff x="9145080" y="1085040"/>
            <a:chExt cx="9142920" cy="7595280"/>
          </a:xfrm>
        </p:grpSpPr>
        <p:sp>
          <p:nvSpPr>
            <p:cNvPr id="212" name="object 3"/>
            <p:cNvSpPr/>
            <p:nvPr/>
          </p:nvSpPr>
          <p:spPr>
            <a:xfrm>
              <a:off x="11162880" y="2232360"/>
              <a:ext cx="7125120" cy="6447960"/>
            </a:xfrm>
            <a:custGeom>
              <a:avLst/>
              <a:gdLst/>
              <a:ah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object 4"/>
            <p:cNvSpPr/>
            <p:nvPr/>
          </p:nvSpPr>
          <p:spPr>
            <a:xfrm>
              <a:off x="9902520" y="3247560"/>
              <a:ext cx="3096000" cy="3398760"/>
            </a:xfrm>
            <a:custGeom>
              <a:avLst/>
              <a:gdLst/>
              <a:ah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object 5"/>
            <p:cNvSpPr/>
            <p:nvPr/>
          </p:nvSpPr>
          <p:spPr>
            <a:xfrm>
              <a:off x="914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object 6"/>
            <p:cNvSpPr/>
            <p:nvPr/>
          </p:nvSpPr>
          <p:spPr>
            <a:xfrm>
              <a:off x="962748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object 7"/>
            <p:cNvSpPr/>
            <p:nvPr/>
          </p:nvSpPr>
          <p:spPr>
            <a:xfrm>
              <a:off x="13107600" y="1085040"/>
              <a:ext cx="3753720" cy="1771200"/>
            </a:xfrm>
            <a:custGeom>
              <a:avLst/>
              <a:gdLst/>
              <a:ah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object 8"/>
            <p:cNvSpPr/>
            <p:nvPr/>
          </p:nvSpPr>
          <p:spPr>
            <a:xfrm>
              <a:off x="13703040" y="1854000"/>
              <a:ext cx="143280" cy="429480"/>
            </a:xfrm>
            <a:custGeom>
              <a:avLst/>
              <a:gdLst/>
              <a:ah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8" name="object 9" descr=""/>
            <p:cNvPicPr/>
            <p:nvPr/>
          </p:nvPicPr>
          <p:blipFill>
            <a:blip r:embed="rId1"/>
            <a:stretch/>
          </p:blipFill>
          <p:spPr>
            <a:xfrm>
              <a:off x="13703040" y="1660320"/>
              <a:ext cx="142920" cy="14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9" name="object 10"/>
            <p:cNvSpPr/>
            <p:nvPr/>
          </p:nvSpPr>
          <p:spPr>
            <a:xfrm>
              <a:off x="1358244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11"/>
            <p:cNvSpPr/>
            <p:nvPr/>
          </p:nvSpPr>
          <p:spPr>
            <a:xfrm>
              <a:off x="1112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12"/>
            <p:cNvSpPr/>
            <p:nvPr/>
          </p:nvSpPr>
          <p:spPr>
            <a:xfrm>
              <a:off x="1160496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2" name="object 13" descr=""/>
            <p:cNvPicPr/>
            <p:nvPr/>
          </p:nvPicPr>
          <p:blipFill>
            <a:blip r:embed="rId2"/>
            <a:stretch/>
          </p:blipFill>
          <p:spPr>
            <a:xfrm>
              <a:off x="12135240" y="1756080"/>
              <a:ext cx="95040" cy="9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3" name="object 14"/>
            <p:cNvSpPr/>
            <p:nvPr/>
          </p:nvSpPr>
          <p:spPr>
            <a:xfrm>
              <a:off x="15647040" y="1635120"/>
              <a:ext cx="657000" cy="671400"/>
            </a:xfrm>
            <a:custGeom>
              <a:avLst/>
              <a:gdLst/>
              <a:ah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247840" y="1799280"/>
            <a:ext cx="6071400" cy="39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13050" spc="364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3050" spc="-1" strike="noStrike">
              <a:latin typeface="Calibri"/>
            </a:endParaRPr>
          </a:p>
        </p:txBody>
      </p:sp>
      <p:sp>
        <p:nvSpPr>
          <p:cNvPr id="225" name="object 16"/>
          <p:cNvSpPr/>
          <p:nvPr/>
        </p:nvSpPr>
        <p:spPr>
          <a:xfrm>
            <a:off x="2738880" y="4456080"/>
            <a:ext cx="51055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6160" bIns="0" anchor="t">
            <a:spAutoFit/>
          </a:bodyPr>
          <a:p>
            <a:pPr marL="12600" algn="ctr">
              <a:lnSpc>
                <a:spcPts val="5250"/>
              </a:lnSpc>
              <a:spcBef>
                <a:spcPts val="1151"/>
              </a:spcBef>
              <a:buNone/>
            </a:pPr>
            <a:r>
              <a:rPr b="0" lang="en-IN" sz="5250" spc="497" strike="noStrike">
                <a:solidFill>
                  <a:srgbClr val="ffffff"/>
                </a:solidFill>
                <a:latin typeface="Cambria"/>
              </a:rPr>
              <a:t>Do</a:t>
            </a:r>
            <a:r>
              <a:rPr b="0" lang="en-IN" sz="525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you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23" strike="noStrike">
                <a:solidFill>
                  <a:srgbClr val="ffffff"/>
                </a:solidFill>
                <a:latin typeface="Cambria"/>
              </a:rPr>
              <a:t>have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34" strike="noStrike">
                <a:solidFill>
                  <a:srgbClr val="ffffff"/>
                </a:solidFill>
                <a:latin typeface="Cambria"/>
              </a:rPr>
              <a:t>any </a:t>
            </a:r>
            <a:r>
              <a:rPr b="0" lang="en-IN" sz="5250" spc="168" strike="noStrike">
                <a:solidFill>
                  <a:srgbClr val="ffffff"/>
                </a:solidFill>
                <a:latin typeface="Cambria"/>
              </a:rPr>
              <a:t>questions?</a:t>
            </a:r>
            <a:endParaRPr b="0" lang="en-IN" sz="5250" spc="-1" strike="noStrike">
              <a:latin typeface="Arial"/>
            </a:endParaRPr>
          </a:p>
          <a:p>
            <a:pPr marL="2520" algn="ctr">
              <a:lnSpc>
                <a:spcPts val="3365"/>
              </a:lnSpc>
              <a:spcBef>
                <a:spcPts val="3526"/>
              </a:spcBef>
              <a:buNone/>
            </a:pPr>
            <a:r>
              <a:rPr b="0" lang="en-IN" sz="3050" spc="69" strike="noStrike" u="sng">
                <a:solidFill>
                  <a:srgbClr val="ffffff"/>
                </a:solidFill>
                <a:uFillTx/>
                <a:latin typeface="Arial MT"/>
                <a:hlinkClick r:id="rId3"/>
              </a:rPr>
              <a:t>youremail@email.com</a:t>
            </a:r>
            <a:endParaRPr b="0" lang="en-IN" sz="3050" spc="-1" strike="noStrike">
              <a:latin typeface="Arial"/>
            </a:endParaRPr>
          </a:p>
          <a:p>
            <a:pPr marL="1800" algn="ctr">
              <a:lnSpc>
                <a:spcPts val="3076"/>
              </a:lnSpc>
              <a:buNone/>
            </a:pPr>
            <a:r>
              <a:rPr b="0" lang="en-IN" sz="3050" spc="-1" strike="noStrike">
                <a:solidFill>
                  <a:srgbClr val="ffffff"/>
                </a:solidFill>
                <a:latin typeface="Arial MT"/>
              </a:rPr>
              <a:t>+91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49" strike="noStrike">
                <a:solidFill>
                  <a:srgbClr val="ffffff"/>
                </a:solidFill>
                <a:latin typeface="Arial MT"/>
              </a:rPr>
              <a:t>620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49" strike="noStrike">
                <a:solidFill>
                  <a:srgbClr val="ffffff"/>
                </a:solidFill>
                <a:latin typeface="Arial MT"/>
              </a:rPr>
              <a:t>000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24" strike="noStrike">
                <a:solidFill>
                  <a:srgbClr val="ffffff"/>
                </a:solidFill>
                <a:latin typeface="Arial MT"/>
              </a:rPr>
              <a:t>838</a:t>
            </a:r>
            <a:endParaRPr b="0" lang="en-IN" sz="3050" spc="-1" strike="noStrike">
              <a:latin typeface="Arial"/>
            </a:endParaRPr>
          </a:p>
          <a:p>
            <a:pPr marL="488160" algn="ctr">
              <a:lnSpc>
                <a:spcPts val="3081"/>
              </a:lnSpc>
              <a:spcBef>
                <a:spcPts val="295"/>
              </a:spcBef>
              <a:buNone/>
            </a:pPr>
            <a:r>
              <a:rPr b="0" lang="en-IN" sz="3050" spc="94" strike="noStrike" u="sng">
                <a:solidFill>
                  <a:srgbClr val="ffffff"/>
                </a:solidFill>
                <a:uFillTx/>
                <a:latin typeface="Arial MT"/>
                <a:hlinkClick r:id="rId4"/>
              </a:rPr>
              <a:t>www.yourwebsite.com</a:t>
            </a:r>
            <a:r>
              <a:rPr b="0" lang="en-IN" sz="3050" spc="9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69" strike="noStrike">
                <a:solidFill>
                  <a:srgbClr val="ffffff"/>
                </a:solidFill>
                <a:latin typeface="Arial MT"/>
              </a:rPr>
              <a:t>@yourusername</a:t>
            </a:r>
            <a:endParaRPr b="0" lang="en-IN" sz="3050" spc="-1" strike="noStrike">
              <a:latin typeface="Arial"/>
            </a:endParaRPr>
          </a:p>
        </p:txBody>
      </p:sp>
      <p:sp>
        <p:nvSpPr>
          <p:cNvPr id="226" name="object 17"/>
          <p:cNvSpPr/>
          <p:nvPr/>
        </p:nvSpPr>
        <p:spPr>
          <a:xfrm>
            <a:off x="2335320" y="4336200"/>
            <a:ext cx="5933880" cy="95040"/>
          </a:xfrm>
          <a:custGeom>
            <a:avLst/>
            <a:gdLst/>
            <a:ah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75" y="0"/>
                </a:moveTo>
                <a:lnTo>
                  <a:pt x="19842" y="0"/>
                </a:lnTo>
                <a:lnTo>
                  <a:pt x="0" y="19842"/>
                </a:lnTo>
                <a:lnTo>
                  <a:pt x="0" y="1841647"/>
                </a:lnTo>
                <a:lnTo>
                  <a:pt x="827410" y="2669057"/>
                </a:lnTo>
                <a:lnTo>
                  <a:pt x="2565717" y="930744"/>
                </a:lnTo>
                <a:lnTo>
                  <a:pt x="1634975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5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96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8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2140560"/>
          </a:xfrm>
          <a:prstGeom prst="rect">
            <a:avLst/>
          </a:prstGeom>
          <a:noFill/>
          <a:ln w="0">
            <a:noFill/>
          </a:ln>
        </p:spPr>
        <p:txBody>
          <a:bodyPr lIns="0" rIns="0" tIns="8316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6750" spc="287" strike="noStrike">
                <a:solidFill>
                  <a:srgbClr val="ffffff"/>
                </a:solidFill>
                <a:latin typeface="Cambria"/>
              </a:rPr>
              <a:t>Unlocking</a:t>
            </a:r>
            <a:r>
              <a:rPr b="0" lang="en-IN" sz="6750" spc="23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750" spc="137" strike="noStrike">
                <a:solidFill>
                  <a:srgbClr val="ffffff"/>
                </a:solidFill>
                <a:latin typeface="Cambria"/>
              </a:rPr>
              <a:t>Parabolas</a:t>
            </a:r>
            <a:endParaRPr b="0" lang="en-IN" sz="6750" spc="-1" strike="noStrike">
              <a:latin typeface="Calibri"/>
            </a:endParaRPr>
          </a:p>
        </p:txBody>
      </p:sp>
      <p:pic>
        <p:nvPicPr>
          <p:cNvPr id="100" name="object 8" descr=""/>
          <p:cNvPicPr/>
          <p:nvPr/>
        </p:nvPicPr>
        <p:blipFill>
          <a:blip r:embed="rId2"/>
          <a:stretch/>
        </p:blipFill>
        <p:spPr>
          <a:xfrm>
            <a:off x="12978720" y="3228840"/>
            <a:ext cx="1556640" cy="356760"/>
          </a:xfrm>
          <a:prstGeom prst="rect">
            <a:avLst/>
          </a:prstGeom>
          <a:ln w="0">
            <a:noFill/>
          </a:ln>
        </p:spPr>
      </p:pic>
      <p:pic>
        <p:nvPicPr>
          <p:cNvPr id="101" name="object 9" descr=""/>
          <p:cNvPicPr/>
          <p:nvPr/>
        </p:nvPicPr>
        <p:blipFill>
          <a:blip r:embed="rId3"/>
          <a:stretch/>
        </p:blipFill>
        <p:spPr>
          <a:xfrm>
            <a:off x="10559520" y="4046040"/>
            <a:ext cx="4524840" cy="358560"/>
          </a:xfrm>
          <a:prstGeom prst="rect">
            <a:avLst/>
          </a:prstGeom>
          <a:ln w="0">
            <a:noFill/>
          </a:ln>
        </p:spPr>
      </p:pic>
      <p:pic>
        <p:nvPicPr>
          <p:cNvPr id="102" name="object 10" descr=""/>
          <p:cNvPicPr/>
          <p:nvPr/>
        </p:nvPicPr>
        <p:blipFill>
          <a:blip r:embed="rId4"/>
          <a:stretch/>
        </p:blipFill>
        <p:spPr>
          <a:xfrm>
            <a:off x="8666640" y="3638160"/>
            <a:ext cx="1549080" cy="277920"/>
          </a:xfrm>
          <a:prstGeom prst="rect">
            <a:avLst/>
          </a:prstGeom>
          <a:ln w="0">
            <a:noFill/>
          </a:ln>
        </p:spPr>
      </p:pic>
      <p:sp>
        <p:nvSpPr>
          <p:cNvPr id="103" name="object 11"/>
          <p:cNvSpPr/>
          <p:nvPr/>
        </p:nvSpPr>
        <p:spPr>
          <a:xfrm>
            <a:off x="8620200" y="3147840"/>
            <a:ext cx="6964920" cy="37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3234"/>
              </a:lnSpc>
              <a:spcBef>
                <a:spcPts val="99"/>
              </a:spcBef>
              <a:buNone/>
            </a:pP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Welcome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journey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of</a:t>
            </a:r>
            <a:endParaRPr b="0" lang="en-IN" sz="2700" spc="-1" strike="noStrike">
              <a:latin typeface="Arial"/>
            </a:endParaRPr>
          </a:p>
          <a:p>
            <a:pPr marL="12600" indent="1583640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!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presentation,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we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will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explore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.</a:t>
            </a:r>
            <a:endParaRPr b="0" lang="en-IN" sz="2700" spc="-1" strike="noStrike">
              <a:latin typeface="Arial"/>
            </a:endParaRPr>
          </a:p>
          <a:p>
            <a:pPr marL="12600" indent="1583640">
              <a:lnSpc>
                <a:spcPts val="3115"/>
              </a:lnSpc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technique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not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only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simplifies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quadratic</a:t>
            </a:r>
            <a:endParaRPr b="0" lang="en-IN" sz="2700" spc="-1" strike="noStrike">
              <a:latin typeface="Arial"/>
            </a:endParaRPr>
          </a:p>
          <a:p>
            <a:pPr marL="12600" indent="1583640">
              <a:lnSpc>
                <a:spcPts val="3229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equations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but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also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reveals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beauty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of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parabolic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graphs.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Let's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dive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into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world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curves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creativity!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04" name="object 12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06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8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10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1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467400" y="1014480"/>
            <a:ext cx="3895200" cy="237564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1043280" indent="-1031400">
              <a:lnSpc>
                <a:spcPts val="4431"/>
              </a:lnSpc>
              <a:spcBef>
                <a:spcPts val="981"/>
              </a:spcBef>
              <a:buNone/>
              <a:tabLst>
                <a:tab algn="l" pos="0"/>
              </a:tabLst>
            </a:pP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Understanding Quadratics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13" name="object 10" descr=""/>
          <p:cNvPicPr/>
          <p:nvPr/>
        </p:nvPicPr>
        <p:blipFill>
          <a:blip r:embed="rId2"/>
          <a:stretch/>
        </p:blipFill>
        <p:spPr>
          <a:xfrm>
            <a:off x="5509440" y="4274280"/>
            <a:ext cx="3965400" cy="396360"/>
          </a:xfrm>
          <a:prstGeom prst="rect">
            <a:avLst/>
          </a:prstGeom>
          <a:ln w="0">
            <a:noFill/>
          </a:ln>
        </p:spPr>
      </p:pic>
      <p:pic>
        <p:nvPicPr>
          <p:cNvPr id="114" name="object 11" descr=""/>
          <p:cNvPicPr/>
          <p:nvPr/>
        </p:nvPicPr>
        <p:blipFill>
          <a:blip r:embed="rId3"/>
          <a:stretch/>
        </p:blipFill>
        <p:spPr>
          <a:xfrm>
            <a:off x="4359240" y="4731480"/>
            <a:ext cx="1534320" cy="396000"/>
          </a:xfrm>
          <a:prstGeom prst="rect">
            <a:avLst/>
          </a:prstGeom>
          <a:ln w="0">
            <a:noFill/>
          </a:ln>
        </p:spPr>
      </p:pic>
      <p:pic>
        <p:nvPicPr>
          <p:cNvPr id="115" name="object 12" descr=""/>
          <p:cNvPicPr/>
          <p:nvPr/>
        </p:nvPicPr>
        <p:blipFill>
          <a:blip r:embed="rId4"/>
          <a:stretch/>
        </p:blipFill>
        <p:spPr>
          <a:xfrm>
            <a:off x="4883760" y="3324240"/>
            <a:ext cx="2602440" cy="344160"/>
          </a:xfrm>
          <a:prstGeom prst="rect">
            <a:avLst/>
          </a:prstGeom>
          <a:ln w="0">
            <a:noFill/>
          </a:ln>
        </p:spPr>
      </p:pic>
      <p:pic>
        <p:nvPicPr>
          <p:cNvPr id="116" name="object 13" descr=""/>
          <p:cNvPicPr/>
          <p:nvPr/>
        </p:nvPicPr>
        <p:blipFill>
          <a:blip r:embed="rId5"/>
          <a:stretch/>
        </p:blipFill>
        <p:spPr>
          <a:xfrm>
            <a:off x="4932720" y="6141240"/>
            <a:ext cx="1774080" cy="358200"/>
          </a:xfrm>
          <a:prstGeom prst="rect">
            <a:avLst/>
          </a:prstGeom>
          <a:ln w="0">
            <a:noFill/>
          </a:ln>
        </p:spPr>
      </p:pic>
      <p:sp>
        <p:nvSpPr>
          <p:cNvPr id="117" name="object 14"/>
          <p:cNvSpPr/>
          <p:nvPr/>
        </p:nvSpPr>
        <p:spPr>
          <a:xfrm>
            <a:off x="4191120" y="2814120"/>
            <a:ext cx="6161040" cy="9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Quadratic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equations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Arial MT"/>
              </a:rPr>
              <a:t>take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form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18" name="object 15"/>
          <p:cNvSpPr/>
          <p:nvPr/>
        </p:nvSpPr>
        <p:spPr>
          <a:xfrm>
            <a:off x="4397040" y="3271320"/>
            <a:ext cx="382680" cy="9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117" strike="noStrike">
                <a:solidFill>
                  <a:srgbClr val="ffffff"/>
                </a:solidFill>
                <a:latin typeface="Arial MT"/>
              </a:rPr>
              <a:t>of</a:t>
            </a:r>
            <a:endParaRPr b="0" lang="en-IN" sz="3000" spc="-1" strike="noStrike">
              <a:latin typeface="Arial"/>
            </a:endParaRPr>
          </a:p>
        </p:txBody>
      </p:sp>
      <p:pic>
        <p:nvPicPr>
          <p:cNvPr id="119" name="object 16" descr=""/>
          <p:cNvPicPr/>
          <p:nvPr/>
        </p:nvPicPr>
        <p:blipFill>
          <a:blip r:embed="rId6"/>
          <a:stretch/>
        </p:blipFill>
        <p:spPr>
          <a:xfrm>
            <a:off x="7201800" y="5684040"/>
            <a:ext cx="1128240" cy="270360"/>
          </a:xfrm>
          <a:prstGeom prst="rect">
            <a:avLst/>
          </a:prstGeom>
          <a:ln w="0">
            <a:noFill/>
          </a:ln>
        </p:spPr>
      </p:pic>
      <p:pic>
        <p:nvPicPr>
          <p:cNvPr id="120" name="object 17" descr=""/>
          <p:cNvPicPr/>
          <p:nvPr/>
        </p:nvPicPr>
        <p:blipFill>
          <a:blip r:embed="rId7"/>
          <a:stretch/>
        </p:blipFill>
        <p:spPr>
          <a:xfrm>
            <a:off x="9208440" y="5643720"/>
            <a:ext cx="1162440" cy="310680"/>
          </a:xfrm>
          <a:prstGeom prst="rect">
            <a:avLst/>
          </a:prstGeom>
          <a:ln w="0">
            <a:noFill/>
          </a:ln>
        </p:spPr>
      </p:pic>
      <p:sp>
        <p:nvSpPr>
          <p:cNvPr id="121" name="object 18"/>
          <p:cNvSpPr/>
          <p:nvPr/>
        </p:nvSpPr>
        <p:spPr>
          <a:xfrm>
            <a:off x="5387040" y="3271320"/>
            <a:ext cx="4963320" cy="32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39680" indent="196272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3000" spc="-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Understanding </a:t>
            </a:r>
            <a:r>
              <a:rPr b="0" lang="en-IN" sz="3000" spc="137" strike="noStrike">
                <a:solidFill>
                  <a:srgbClr val="ffffff"/>
                </a:solidFill>
                <a:latin typeface="Arial MT"/>
              </a:rPr>
              <a:t>their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Arial MT"/>
              </a:rPr>
              <a:t>structure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Arial MT"/>
              </a:rPr>
              <a:t>crucial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3" strike="noStrike">
                <a:solidFill>
                  <a:srgbClr val="ffffff"/>
                </a:solidFill>
                <a:latin typeface="Arial MT"/>
              </a:rPr>
              <a:t>for</a:t>
            </a:r>
            <a:endParaRPr b="0" lang="en-IN" sz="3000" spc="-1" strike="noStrike">
              <a:latin typeface="Arial"/>
            </a:endParaRPr>
          </a:p>
          <a:p>
            <a:pPr marL="12600" indent="407916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3000" spc="-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The 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represents</a:t>
            </a:r>
            <a:r>
              <a:rPr b="0" lang="en-IN" sz="30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0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49" strike="noStrike">
                <a:solidFill>
                  <a:srgbClr val="ffffff"/>
                </a:solidFill>
                <a:latin typeface="Arial MT"/>
              </a:rPr>
              <a:t>graphical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solution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3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equations,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22" name="object 19"/>
          <p:cNvSpPr/>
          <p:nvPr/>
        </p:nvSpPr>
        <p:spPr>
          <a:xfrm>
            <a:off x="4792680" y="5557320"/>
            <a:ext cx="5555880" cy="13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3620880"/>
              </a:tabLst>
            </a:pPr>
            <a:r>
              <a:rPr b="0" lang="en-IN" sz="3000" spc="58" strike="noStrike">
                <a:solidFill>
                  <a:srgbClr val="ffffff"/>
                </a:solidFill>
                <a:latin typeface="Arial MT"/>
              </a:rPr>
              <a:t>revealing</a:t>
            </a:r>
            <a:r>
              <a:rPr b="0" lang="en-IN" sz="30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and</a:t>
            </a:r>
            <a:endParaRPr b="0" lang="en-IN" sz="3000" spc="-1" strike="noStrike">
              <a:latin typeface="Arial"/>
            </a:endParaRPr>
          </a:p>
          <a:p>
            <a:pPr marL="1894680">
              <a:lnSpc>
                <a:spcPct val="100000"/>
              </a:lnSpc>
              <a:buNone/>
              <a:tabLst>
                <a:tab algn="l" pos="362088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Let's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Arial MT"/>
              </a:rPr>
              <a:t>break</a:t>
            </a:r>
            <a:r>
              <a:rPr b="0" lang="en-IN" sz="30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54" strike="noStrike">
                <a:solidFill>
                  <a:srgbClr val="ffffff"/>
                </a:solidFill>
                <a:latin typeface="Arial MT"/>
              </a:rPr>
              <a:t>it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down!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23" name="object 20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4" name="object 21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25" name="object 22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object 23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object 2"/>
          <p:cNvGrpSpPr/>
          <p:nvPr/>
        </p:nvGrpSpPr>
        <p:grpSpPr>
          <a:xfrm>
            <a:off x="5400" y="0"/>
            <a:ext cx="18278280" cy="10286640"/>
            <a:chOff x="5400" y="0"/>
            <a:chExt cx="18278280" cy="10286640"/>
          </a:xfrm>
        </p:grpSpPr>
        <p:pic>
          <p:nvPicPr>
            <p:cNvPr id="128" name="object 3" descr=""/>
            <p:cNvPicPr/>
            <p:nvPr/>
          </p:nvPicPr>
          <p:blipFill>
            <a:blip r:embed="rId1"/>
            <a:stretch/>
          </p:blipFill>
          <p:spPr>
            <a:xfrm>
              <a:off x="5400" y="5760"/>
              <a:ext cx="18278280" cy="10280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9" name="object 4"/>
            <p:cNvSpPr/>
            <p:nvPr/>
          </p:nvSpPr>
          <p:spPr>
            <a:xfrm>
              <a:off x="9849960" y="126612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object 5"/>
            <p:cNvSpPr/>
            <p:nvPr/>
          </p:nvSpPr>
          <p:spPr>
            <a:xfrm>
              <a:off x="7159320" y="0"/>
              <a:ext cx="6447960" cy="3677040"/>
            </a:xfrm>
            <a:custGeom>
              <a:avLst/>
              <a:gdLst/>
              <a:ah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object 6"/>
            <p:cNvSpPr/>
            <p:nvPr/>
          </p:nvSpPr>
          <p:spPr>
            <a:xfrm>
              <a:off x="11205360" y="2880"/>
              <a:ext cx="7076880" cy="10277280"/>
            </a:xfrm>
            <a:custGeom>
              <a:avLst/>
              <a:gdLst/>
              <a:ah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2562840"/>
          </a:xfrm>
          <a:prstGeom prst="rect">
            <a:avLst/>
          </a:prstGeom>
          <a:noFill/>
          <a:ln w="0">
            <a:noFill/>
          </a:ln>
        </p:spPr>
        <p:txBody>
          <a:bodyPr lIns="0" rIns="0" tIns="714600" bIns="0" anchor="t">
            <a:noAutofit/>
          </a:bodyPr>
          <a:p>
            <a:pPr marL="3099600" algn="r">
              <a:lnSpc>
                <a:spcPts val="4850"/>
              </a:lnSpc>
              <a:spcBef>
                <a:spcPts val="125"/>
              </a:spcBef>
              <a:buNone/>
            </a:pPr>
            <a:r>
              <a:rPr b="0" lang="en-IN" sz="4400" spc="233" strike="noStrike">
                <a:solidFill>
                  <a:srgbClr val="ffffff"/>
                </a:solidFill>
                <a:latin typeface="Cambria"/>
              </a:rPr>
              <a:t>What</a:t>
            </a:r>
            <a:r>
              <a:rPr b="0" lang="en-IN" sz="44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77" strike="noStrike">
                <a:solidFill>
                  <a:srgbClr val="ffffff"/>
                </a:solidFill>
                <a:latin typeface="Cambria"/>
              </a:rPr>
              <a:t>is</a:t>
            </a: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242" strike="noStrike">
                <a:solidFill>
                  <a:srgbClr val="ffffff"/>
                </a:solidFill>
                <a:latin typeface="Cambria"/>
              </a:rPr>
              <a:t>Completing</a:t>
            </a: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43" strike="noStrike">
                <a:solidFill>
                  <a:srgbClr val="ffffff"/>
                </a:solidFill>
                <a:latin typeface="Cambria"/>
              </a:rPr>
              <a:t>the</a:t>
            </a:r>
            <a:endParaRPr b="0" lang="en-IN" sz="4400" spc="-1" strike="noStrike">
              <a:latin typeface="Calibri"/>
            </a:endParaRPr>
          </a:p>
          <a:p>
            <a:pPr marL="3099600" algn="r">
              <a:lnSpc>
                <a:spcPts val="4850"/>
              </a:lnSpc>
              <a:buNone/>
            </a:pPr>
            <a:r>
              <a:rPr b="0" lang="en-IN" sz="4400" spc="148" strike="noStrike">
                <a:solidFill>
                  <a:srgbClr val="ffffff"/>
                </a:solidFill>
                <a:latin typeface="Cambria"/>
              </a:rPr>
              <a:t>Square?</a:t>
            </a:r>
            <a:endParaRPr b="0" lang="en-IN" sz="4400" spc="-1" strike="noStrike">
              <a:latin typeface="Calibri"/>
            </a:endParaRPr>
          </a:p>
        </p:txBody>
      </p:sp>
      <p:grpSp>
        <p:nvGrpSpPr>
          <p:cNvPr id="133" name="object 8"/>
          <p:cNvGrpSpPr/>
          <p:nvPr/>
        </p:nvGrpSpPr>
        <p:grpSpPr>
          <a:xfrm>
            <a:off x="11955240" y="3509640"/>
            <a:ext cx="3811320" cy="2745000"/>
            <a:chOff x="11955240" y="3509640"/>
            <a:chExt cx="3811320" cy="2745000"/>
          </a:xfrm>
        </p:grpSpPr>
        <p:pic>
          <p:nvPicPr>
            <p:cNvPr id="134" name="object 9" descr=""/>
            <p:cNvPicPr/>
            <p:nvPr/>
          </p:nvPicPr>
          <p:blipFill>
            <a:blip r:embed="rId2"/>
            <a:stretch/>
          </p:blipFill>
          <p:spPr>
            <a:xfrm>
              <a:off x="12147840" y="3509640"/>
              <a:ext cx="3618720" cy="35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object 10" descr=""/>
            <p:cNvPicPr/>
            <p:nvPr/>
          </p:nvPicPr>
          <p:blipFill>
            <a:blip r:embed="rId3"/>
            <a:stretch/>
          </p:blipFill>
          <p:spPr>
            <a:xfrm>
              <a:off x="11955240" y="6011280"/>
              <a:ext cx="1015560" cy="24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object 11" descr=""/>
            <p:cNvPicPr/>
            <p:nvPr/>
          </p:nvPicPr>
          <p:blipFill>
            <a:blip r:embed="rId4"/>
            <a:stretch/>
          </p:blipFill>
          <p:spPr>
            <a:xfrm>
              <a:off x="13764600" y="5976720"/>
              <a:ext cx="1385280" cy="277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7" name="object 12"/>
          <p:cNvSpPr/>
          <p:nvPr/>
        </p:nvSpPr>
        <p:spPr>
          <a:xfrm>
            <a:off x="12008520" y="3429000"/>
            <a:ext cx="5917680" cy="330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83868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transforms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a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quadratic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equation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into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perfect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square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trinomial.</a:t>
            </a:r>
            <a:r>
              <a:rPr b="0" lang="en-IN" sz="2700" spc="2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2700" spc="2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process</a:t>
            </a:r>
            <a:r>
              <a:rPr b="0" lang="en-IN" sz="2700" spc="2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allows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us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rewrite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equation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vertex </a:t>
            </a:r>
            <a:r>
              <a:rPr b="0" lang="en-IN" sz="2700" spc="128" strike="noStrike">
                <a:solidFill>
                  <a:srgbClr val="ffffff"/>
                </a:solidFill>
                <a:latin typeface="Arial MT"/>
              </a:rPr>
              <a:t>form,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making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Arial MT"/>
              </a:rPr>
              <a:t>it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easier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analyze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parabola's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properties,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such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as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its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38" name="object 13"/>
          <p:cNvSpPr/>
          <p:nvPr/>
        </p:nvSpPr>
        <p:spPr>
          <a:xfrm>
            <a:off x="13033440" y="5895720"/>
            <a:ext cx="63576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39" name="object 14"/>
          <p:cNvSpPr/>
          <p:nvPr/>
        </p:nvSpPr>
        <p:spPr>
          <a:xfrm>
            <a:off x="15151680" y="5895720"/>
            <a:ext cx="2769480" cy="16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920" bIns="0" anchor="t">
            <a:spAutoFit/>
          </a:bodyPr>
          <a:p>
            <a:pPr marL="106200" indent="-93960">
              <a:lnSpc>
                <a:spcPts val="3229"/>
              </a:lnSpc>
              <a:spcBef>
                <a:spcPts val="204"/>
              </a:spcBef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It's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like</a:t>
            </a:r>
            <a:r>
              <a:rPr b="0" lang="en-IN" sz="27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finding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a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hidden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treasure!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40" name="object 15"/>
          <p:cNvSpPr/>
          <p:nvPr/>
        </p:nvSpPr>
        <p:spPr>
          <a:xfrm>
            <a:off x="13956120" y="316512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object 2"/>
          <p:cNvGrpSpPr/>
          <p:nvPr/>
        </p:nvGrpSpPr>
        <p:grpSpPr>
          <a:xfrm>
            <a:off x="10667520" y="0"/>
            <a:ext cx="7620480" cy="5420520"/>
            <a:chOff x="10667520" y="0"/>
            <a:chExt cx="7620480" cy="5420520"/>
          </a:xfrm>
        </p:grpSpPr>
        <p:sp>
          <p:nvSpPr>
            <p:cNvPr id="142" name="object 3"/>
            <p:cNvSpPr/>
            <p:nvPr/>
          </p:nvSpPr>
          <p:spPr>
            <a:xfrm>
              <a:off x="11205360" y="0"/>
              <a:ext cx="7082280" cy="5093640"/>
            </a:xfrm>
            <a:custGeom>
              <a:avLst/>
              <a:gdLst/>
              <a:ahLst/>
              <a:rect l="l" t="t" r="r" b="b"/>
              <a:pathLst>
                <a:path w="7082790" h="5093970">
                  <a:moveTo>
                    <a:pt x="2938869" y="3168307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32"/>
                  </a:lnTo>
                  <a:lnTo>
                    <a:pt x="2938869" y="3168307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object 4"/>
            <p:cNvSpPr/>
            <p:nvPr/>
          </p:nvSpPr>
          <p:spPr>
            <a:xfrm>
              <a:off x="10667520" y="1429920"/>
              <a:ext cx="2370600" cy="2371320"/>
            </a:xfrm>
            <a:custGeom>
              <a:avLst/>
              <a:gdLst/>
              <a:ah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02"/>
                  </a:lnTo>
                  <a:lnTo>
                    <a:pt x="2371077" y="630288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object 5"/>
            <p:cNvSpPr/>
            <p:nvPr/>
          </p:nvSpPr>
          <p:spPr>
            <a:xfrm>
              <a:off x="16535160" y="3474720"/>
              <a:ext cx="1752840" cy="1945800"/>
            </a:xfrm>
            <a:custGeom>
              <a:avLst/>
              <a:gdLst/>
              <a:ah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5" name="object 6"/>
          <p:cNvGrpSpPr/>
          <p:nvPr/>
        </p:nvGrpSpPr>
        <p:grpSpPr>
          <a:xfrm>
            <a:off x="0" y="4062600"/>
            <a:ext cx="6811560" cy="6225120"/>
            <a:chOff x="0" y="4062600"/>
            <a:chExt cx="6811560" cy="6225120"/>
          </a:xfrm>
        </p:grpSpPr>
        <p:sp>
          <p:nvSpPr>
            <p:cNvPr id="146" name="object 7"/>
            <p:cNvSpPr/>
            <p:nvPr/>
          </p:nvSpPr>
          <p:spPr>
            <a:xfrm>
              <a:off x="0" y="6801840"/>
              <a:ext cx="4616640" cy="3485880"/>
            </a:xfrm>
            <a:custGeom>
              <a:avLst/>
              <a:gdLst/>
              <a:ah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object 8"/>
            <p:cNvSpPr/>
            <p:nvPr/>
          </p:nvSpPr>
          <p:spPr>
            <a:xfrm>
              <a:off x="0" y="4062600"/>
              <a:ext cx="1925640" cy="3851640"/>
            </a:xfrm>
            <a:custGeom>
              <a:avLst/>
              <a:gdLst/>
              <a:ah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object 9"/>
            <p:cNvSpPr/>
            <p:nvPr/>
          </p:nvSpPr>
          <p:spPr>
            <a:xfrm>
              <a:off x="6186960" y="5223600"/>
              <a:ext cx="624600" cy="277920"/>
            </a:xfrm>
            <a:custGeom>
              <a:avLst/>
              <a:gdLst/>
              <a:ahLst/>
              <a:rect l="l" t="t" r="r" b="b"/>
              <a:pathLst>
                <a:path w="624840" h="278129">
                  <a:moveTo>
                    <a:pt x="136626" y="14732"/>
                  </a:moveTo>
                  <a:lnTo>
                    <a:pt x="101295" y="14732"/>
                  </a:lnTo>
                  <a:lnTo>
                    <a:pt x="0" y="274751"/>
                  </a:lnTo>
                  <a:lnTo>
                    <a:pt x="44030" y="274751"/>
                  </a:lnTo>
                  <a:lnTo>
                    <a:pt x="74002" y="197065"/>
                  </a:lnTo>
                  <a:lnTo>
                    <a:pt x="207185" y="197065"/>
                  </a:lnTo>
                  <a:lnTo>
                    <a:pt x="191891" y="157543"/>
                  </a:lnTo>
                  <a:lnTo>
                    <a:pt x="88988" y="157543"/>
                  </a:lnTo>
                  <a:lnTo>
                    <a:pt x="114528" y="89827"/>
                  </a:lnTo>
                  <a:lnTo>
                    <a:pt x="116560" y="83705"/>
                  </a:lnTo>
                  <a:lnTo>
                    <a:pt x="118516" y="77508"/>
                  </a:lnTo>
                  <a:lnTo>
                    <a:pt x="118884" y="76288"/>
                  </a:lnTo>
                  <a:lnTo>
                    <a:pt x="160447" y="76288"/>
                  </a:lnTo>
                  <a:lnTo>
                    <a:pt x="136626" y="14732"/>
                  </a:lnTo>
                  <a:close/>
                </a:path>
                <a:path w="624840" h="278129">
                  <a:moveTo>
                    <a:pt x="207185" y="197065"/>
                  </a:moveTo>
                  <a:lnTo>
                    <a:pt x="162407" y="197065"/>
                  </a:lnTo>
                  <a:lnTo>
                    <a:pt x="192544" y="274751"/>
                  </a:lnTo>
                  <a:lnTo>
                    <a:pt x="237248" y="274751"/>
                  </a:lnTo>
                  <a:lnTo>
                    <a:pt x="207185" y="197065"/>
                  </a:lnTo>
                  <a:close/>
                </a:path>
                <a:path w="624840" h="278129">
                  <a:moveTo>
                    <a:pt x="160447" y="76288"/>
                  </a:moveTo>
                  <a:lnTo>
                    <a:pt x="118884" y="76288"/>
                  </a:lnTo>
                  <a:lnTo>
                    <a:pt x="121551" y="84442"/>
                  </a:lnTo>
                  <a:lnTo>
                    <a:pt x="122669" y="87757"/>
                  </a:lnTo>
                  <a:lnTo>
                    <a:pt x="123393" y="89827"/>
                  </a:lnTo>
                  <a:lnTo>
                    <a:pt x="148513" y="157543"/>
                  </a:lnTo>
                  <a:lnTo>
                    <a:pt x="191891" y="157543"/>
                  </a:lnTo>
                  <a:lnTo>
                    <a:pt x="160447" y="76288"/>
                  </a:lnTo>
                  <a:close/>
                </a:path>
                <a:path w="624840" h="278129">
                  <a:moveTo>
                    <a:pt x="322300" y="73660"/>
                  </a:moveTo>
                  <a:lnTo>
                    <a:pt x="274146" y="88549"/>
                  </a:lnTo>
                  <a:lnTo>
                    <a:pt x="244848" y="132454"/>
                  </a:lnTo>
                  <a:lnTo>
                    <a:pt x="239189" y="176390"/>
                  </a:lnTo>
                  <a:lnTo>
                    <a:pt x="239219" y="177228"/>
                  </a:lnTo>
                  <a:lnTo>
                    <a:pt x="244743" y="220170"/>
                  </a:lnTo>
                  <a:lnTo>
                    <a:pt x="273565" y="263456"/>
                  </a:lnTo>
                  <a:lnTo>
                    <a:pt x="321805" y="278104"/>
                  </a:lnTo>
                  <a:lnTo>
                    <a:pt x="329632" y="277832"/>
                  </a:lnTo>
                  <a:lnTo>
                    <a:pt x="375208" y="258508"/>
                  </a:lnTo>
                  <a:lnTo>
                    <a:pt x="379590" y="249986"/>
                  </a:lnTo>
                  <a:lnTo>
                    <a:pt x="414642" y="249986"/>
                  </a:lnTo>
                  <a:lnTo>
                    <a:pt x="414642" y="240766"/>
                  </a:lnTo>
                  <a:lnTo>
                    <a:pt x="326161" y="240766"/>
                  </a:lnTo>
                  <a:lnTo>
                    <a:pt x="316876" y="239871"/>
                  </a:lnTo>
                  <a:lnTo>
                    <a:pt x="316140" y="239871"/>
                  </a:lnTo>
                  <a:lnTo>
                    <a:pt x="306901" y="236786"/>
                  </a:lnTo>
                  <a:lnTo>
                    <a:pt x="284948" y="204955"/>
                  </a:lnTo>
                  <a:lnTo>
                    <a:pt x="282206" y="177228"/>
                  </a:lnTo>
                  <a:lnTo>
                    <a:pt x="282897" y="162195"/>
                  </a:lnTo>
                  <a:lnTo>
                    <a:pt x="299484" y="120660"/>
                  </a:lnTo>
                  <a:lnTo>
                    <a:pt x="326161" y="111010"/>
                  </a:lnTo>
                  <a:lnTo>
                    <a:pt x="414642" y="111010"/>
                  </a:lnTo>
                  <a:lnTo>
                    <a:pt x="414642" y="91186"/>
                  </a:lnTo>
                  <a:lnTo>
                    <a:pt x="372986" y="91186"/>
                  </a:lnTo>
                  <a:lnTo>
                    <a:pt x="372338" y="90576"/>
                  </a:lnTo>
                  <a:lnTo>
                    <a:pt x="370941" y="89408"/>
                  </a:lnTo>
                  <a:lnTo>
                    <a:pt x="329973" y="73926"/>
                  </a:lnTo>
                  <a:lnTo>
                    <a:pt x="322300" y="73660"/>
                  </a:lnTo>
                  <a:close/>
                </a:path>
                <a:path w="624840" h="278129">
                  <a:moveTo>
                    <a:pt x="414642" y="249986"/>
                  </a:moveTo>
                  <a:lnTo>
                    <a:pt x="379590" y="249986"/>
                  </a:lnTo>
                  <a:lnTo>
                    <a:pt x="379494" y="254520"/>
                  </a:lnTo>
                  <a:lnTo>
                    <a:pt x="379411" y="258508"/>
                  </a:lnTo>
                  <a:lnTo>
                    <a:pt x="379307" y="263456"/>
                  </a:lnTo>
                  <a:lnTo>
                    <a:pt x="379234" y="266915"/>
                  </a:lnTo>
                  <a:lnTo>
                    <a:pt x="379151" y="270840"/>
                  </a:lnTo>
                  <a:lnTo>
                    <a:pt x="379069" y="274751"/>
                  </a:lnTo>
                  <a:lnTo>
                    <a:pt x="414642" y="274751"/>
                  </a:lnTo>
                  <a:lnTo>
                    <a:pt x="414642" y="249986"/>
                  </a:lnTo>
                  <a:close/>
                </a:path>
                <a:path w="624840" h="278129">
                  <a:moveTo>
                    <a:pt x="414642" y="111010"/>
                  </a:moveTo>
                  <a:lnTo>
                    <a:pt x="326161" y="111010"/>
                  </a:lnTo>
                  <a:lnTo>
                    <a:pt x="339168" y="112082"/>
                  </a:lnTo>
                  <a:lnTo>
                    <a:pt x="338665" y="112082"/>
                  </a:lnTo>
                  <a:lnTo>
                    <a:pt x="370439" y="147605"/>
                  </a:lnTo>
                  <a:lnTo>
                    <a:pt x="372948" y="176390"/>
                  </a:lnTo>
                  <a:lnTo>
                    <a:pt x="372948" y="181406"/>
                  </a:lnTo>
                  <a:lnTo>
                    <a:pt x="362496" y="226441"/>
                  </a:lnTo>
                  <a:lnTo>
                    <a:pt x="326161" y="240766"/>
                  </a:lnTo>
                  <a:lnTo>
                    <a:pt x="414642" y="240766"/>
                  </a:lnTo>
                  <a:lnTo>
                    <a:pt x="414642" y="111010"/>
                  </a:lnTo>
                  <a:close/>
                </a:path>
                <a:path w="624840" h="278129">
                  <a:moveTo>
                    <a:pt x="414642" y="0"/>
                  </a:moveTo>
                  <a:lnTo>
                    <a:pt x="372618" y="0"/>
                  </a:lnTo>
                  <a:lnTo>
                    <a:pt x="372656" y="84607"/>
                  </a:lnTo>
                  <a:lnTo>
                    <a:pt x="372745" y="87058"/>
                  </a:lnTo>
                  <a:lnTo>
                    <a:pt x="372832" y="88549"/>
                  </a:lnTo>
                  <a:lnTo>
                    <a:pt x="372882" y="89408"/>
                  </a:lnTo>
                  <a:lnTo>
                    <a:pt x="372986" y="91186"/>
                  </a:lnTo>
                  <a:lnTo>
                    <a:pt x="414642" y="91186"/>
                  </a:lnTo>
                  <a:lnTo>
                    <a:pt x="414642" y="0"/>
                  </a:lnTo>
                  <a:close/>
                </a:path>
                <a:path w="624840" h="278129">
                  <a:moveTo>
                    <a:pt x="532091" y="73660"/>
                  </a:moveTo>
                  <a:lnTo>
                    <a:pt x="483939" y="88549"/>
                  </a:lnTo>
                  <a:lnTo>
                    <a:pt x="454639" y="132454"/>
                  </a:lnTo>
                  <a:lnTo>
                    <a:pt x="448980" y="176390"/>
                  </a:lnTo>
                  <a:lnTo>
                    <a:pt x="449010" y="177228"/>
                  </a:lnTo>
                  <a:lnTo>
                    <a:pt x="454534" y="220170"/>
                  </a:lnTo>
                  <a:lnTo>
                    <a:pt x="483356" y="263456"/>
                  </a:lnTo>
                  <a:lnTo>
                    <a:pt x="531596" y="278104"/>
                  </a:lnTo>
                  <a:lnTo>
                    <a:pt x="539423" y="277832"/>
                  </a:lnTo>
                  <a:lnTo>
                    <a:pt x="585000" y="258508"/>
                  </a:lnTo>
                  <a:lnTo>
                    <a:pt x="589381" y="249986"/>
                  </a:lnTo>
                  <a:lnTo>
                    <a:pt x="624433" y="249986"/>
                  </a:lnTo>
                  <a:lnTo>
                    <a:pt x="624433" y="240766"/>
                  </a:lnTo>
                  <a:lnTo>
                    <a:pt x="535952" y="240766"/>
                  </a:lnTo>
                  <a:lnTo>
                    <a:pt x="526667" y="239871"/>
                  </a:lnTo>
                  <a:lnTo>
                    <a:pt x="525931" y="239871"/>
                  </a:lnTo>
                  <a:lnTo>
                    <a:pt x="516693" y="236786"/>
                  </a:lnTo>
                  <a:lnTo>
                    <a:pt x="494739" y="204955"/>
                  </a:lnTo>
                  <a:lnTo>
                    <a:pt x="491998" y="177228"/>
                  </a:lnTo>
                  <a:lnTo>
                    <a:pt x="492688" y="162195"/>
                  </a:lnTo>
                  <a:lnTo>
                    <a:pt x="509281" y="120660"/>
                  </a:lnTo>
                  <a:lnTo>
                    <a:pt x="535952" y="111010"/>
                  </a:lnTo>
                  <a:lnTo>
                    <a:pt x="624433" y="111010"/>
                  </a:lnTo>
                  <a:lnTo>
                    <a:pt x="624433" y="91186"/>
                  </a:lnTo>
                  <a:lnTo>
                    <a:pt x="582777" y="91186"/>
                  </a:lnTo>
                  <a:lnTo>
                    <a:pt x="582129" y="90576"/>
                  </a:lnTo>
                  <a:lnTo>
                    <a:pt x="580732" y="89408"/>
                  </a:lnTo>
                  <a:lnTo>
                    <a:pt x="539764" y="73926"/>
                  </a:lnTo>
                  <a:lnTo>
                    <a:pt x="532091" y="73660"/>
                  </a:lnTo>
                  <a:close/>
                </a:path>
                <a:path w="624840" h="278129">
                  <a:moveTo>
                    <a:pt x="624433" y="249986"/>
                  </a:moveTo>
                  <a:lnTo>
                    <a:pt x="589381" y="249986"/>
                  </a:lnTo>
                  <a:lnTo>
                    <a:pt x="589286" y="254520"/>
                  </a:lnTo>
                  <a:lnTo>
                    <a:pt x="589202" y="258508"/>
                  </a:lnTo>
                  <a:lnTo>
                    <a:pt x="589098" y="263456"/>
                  </a:lnTo>
                  <a:lnTo>
                    <a:pt x="589025" y="266915"/>
                  </a:lnTo>
                  <a:lnTo>
                    <a:pt x="588943" y="270840"/>
                  </a:lnTo>
                  <a:lnTo>
                    <a:pt x="588860" y="274751"/>
                  </a:lnTo>
                  <a:lnTo>
                    <a:pt x="624433" y="274751"/>
                  </a:lnTo>
                  <a:lnTo>
                    <a:pt x="624433" y="249986"/>
                  </a:lnTo>
                  <a:close/>
                </a:path>
                <a:path w="624840" h="278129">
                  <a:moveTo>
                    <a:pt x="624433" y="111010"/>
                  </a:moveTo>
                  <a:lnTo>
                    <a:pt x="535952" y="111010"/>
                  </a:lnTo>
                  <a:lnTo>
                    <a:pt x="548954" y="112082"/>
                  </a:lnTo>
                  <a:lnTo>
                    <a:pt x="548451" y="112082"/>
                  </a:lnTo>
                  <a:lnTo>
                    <a:pt x="580239" y="147605"/>
                  </a:lnTo>
                  <a:lnTo>
                    <a:pt x="582752" y="176390"/>
                  </a:lnTo>
                  <a:lnTo>
                    <a:pt x="582752" y="181406"/>
                  </a:lnTo>
                  <a:lnTo>
                    <a:pt x="572274" y="226441"/>
                  </a:lnTo>
                  <a:lnTo>
                    <a:pt x="535952" y="240766"/>
                  </a:lnTo>
                  <a:lnTo>
                    <a:pt x="624433" y="240766"/>
                  </a:lnTo>
                  <a:lnTo>
                    <a:pt x="624433" y="111010"/>
                  </a:lnTo>
                  <a:close/>
                </a:path>
                <a:path w="624840" h="278129">
                  <a:moveTo>
                    <a:pt x="624433" y="0"/>
                  </a:moveTo>
                  <a:lnTo>
                    <a:pt x="582409" y="0"/>
                  </a:lnTo>
                  <a:lnTo>
                    <a:pt x="582448" y="84607"/>
                  </a:lnTo>
                  <a:lnTo>
                    <a:pt x="582536" y="87058"/>
                  </a:lnTo>
                  <a:lnTo>
                    <a:pt x="582623" y="88549"/>
                  </a:lnTo>
                  <a:lnTo>
                    <a:pt x="582673" y="89408"/>
                  </a:lnTo>
                  <a:lnTo>
                    <a:pt x="582777" y="91186"/>
                  </a:lnTo>
                  <a:lnTo>
                    <a:pt x="624433" y="91186"/>
                  </a:lnTo>
                  <a:lnTo>
                    <a:pt x="6244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9" name="object 10" descr=""/>
            <p:cNvPicPr/>
            <p:nvPr/>
          </p:nvPicPr>
          <p:blipFill>
            <a:blip r:embed="rId1"/>
            <a:stretch/>
          </p:blipFill>
          <p:spPr>
            <a:xfrm>
              <a:off x="4248360" y="5297400"/>
              <a:ext cx="1085400" cy="282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0" name="object 11" descr=""/>
            <p:cNvPicPr/>
            <p:nvPr/>
          </p:nvPicPr>
          <p:blipFill>
            <a:blip r:embed="rId2"/>
            <a:stretch/>
          </p:blipFill>
          <p:spPr>
            <a:xfrm>
              <a:off x="5166720" y="4404600"/>
              <a:ext cx="1019880" cy="277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1" name="object 12" descr=""/>
            <p:cNvPicPr/>
            <p:nvPr/>
          </p:nvPicPr>
          <p:blipFill>
            <a:blip r:embed="rId3"/>
            <a:stretch/>
          </p:blipFill>
          <p:spPr>
            <a:xfrm>
              <a:off x="4154040" y="4813920"/>
              <a:ext cx="957960" cy="277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41920" y="2143080"/>
            <a:ext cx="8478720" cy="207000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6750" spc="378" strike="noStrike">
                <a:solidFill>
                  <a:srgbClr val="ffffff"/>
                </a:solidFill>
                <a:latin typeface="Cambria"/>
              </a:rPr>
              <a:t>Step-</a:t>
            </a:r>
            <a:r>
              <a:rPr b="0" lang="en-IN" sz="6750" spc="253" strike="noStrike">
                <a:solidFill>
                  <a:srgbClr val="ffffff"/>
                </a:solidFill>
                <a:latin typeface="Cambria"/>
              </a:rPr>
              <a:t>by-</a:t>
            </a:r>
            <a:r>
              <a:rPr b="0" lang="en-IN" sz="6750" spc="318" strike="noStrike">
                <a:solidFill>
                  <a:srgbClr val="ffffff"/>
                </a:solidFill>
                <a:latin typeface="Cambria"/>
              </a:rPr>
              <a:t>Step</a:t>
            </a:r>
            <a:r>
              <a:rPr b="0" lang="en-IN" sz="6750" spc="23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750" spc="188" strike="noStrike">
                <a:solidFill>
                  <a:srgbClr val="ffffff"/>
                </a:solidFill>
                <a:latin typeface="Cambria"/>
              </a:rPr>
              <a:t>Process</a:t>
            </a:r>
            <a:endParaRPr b="0" lang="en-IN" sz="6750" spc="-1" strike="noStrike">
              <a:latin typeface="Calibri"/>
            </a:endParaRPr>
          </a:p>
        </p:txBody>
      </p:sp>
      <p:sp>
        <p:nvSpPr>
          <p:cNvPr id="153" name="object 14"/>
          <p:cNvSpPr/>
          <p:nvPr/>
        </p:nvSpPr>
        <p:spPr>
          <a:xfrm>
            <a:off x="3696840" y="3913920"/>
            <a:ext cx="59299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complete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square,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Arial MT"/>
              </a:rPr>
              <a:t>follow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these</a:t>
            </a:r>
            <a:endParaRPr b="0" lang="en-IN" sz="2700" spc="-1" strike="noStrike">
              <a:latin typeface="Arial"/>
            </a:endParaRPr>
          </a:p>
        </p:txBody>
      </p:sp>
      <p:pic>
        <p:nvPicPr>
          <p:cNvPr id="154" name="object 15" descr=""/>
          <p:cNvPicPr/>
          <p:nvPr/>
        </p:nvPicPr>
        <p:blipFill>
          <a:blip r:embed="rId4"/>
          <a:stretch/>
        </p:blipFill>
        <p:spPr>
          <a:xfrm>
            <a:off x="7632720" y="5223600"/>
            <a:ext cx="1311480" cy="277920"/>
          </a:xfrm>
          <a:prstGeom prst="rect">
            <a:avLst/>
          </a:prstGeom>
          <a:ln w="0">
            <a:noFill/>
          </a:ln>
        </p:spPr>
      </p:pic>
      <p:sp>
        <p:nvSpPr>
          <p:cNvPr id="155" name="object 16"/>
          <p:cNvSpPr/>
          <p:nvPr/>
        </p:nvSpPr>
        <p:spPr>
          <a:xfrm>
            <a:off x="3714840" y="4323600"/>
            <a:ext cx="134280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steps:</a:t>
            </a:r>
            <a:r>
              <a:rPr b="0" lang="en-IN" sz="2700" spc="14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1.</a:t>
            </a:r>
            <a:endParaRPr b="0" lang="en-IN" sz="2700" spc="-1" strike="noStrike">
              <a:latin typeface="Arial"/>
            </a:endParaRPr>
          </a:p>
        </p:txBody>
      </p:sp>
      <p:pic>
        <p:nvPicPr>
          <p:cNvPr id="156" name="object 17" descr=""/>
          <p:cNvPicPr/>
          <p:nvPr/>
        </p:nvPicPr>
        <p:blipFill>
          <a:blip r:embed="rId5"/>
          <a:stretch/>
        </p:blipFill>
        <p:spPr>
          <a:xfrm>
            <a:off x="8643240" y="5658480"/>
            <a:ext cx="976320" cy="262080"/>
          </a:xfrm>
          <a:prstGeom prst="rect">
            <a:avLst/>
          </a:prstGeom>
          <a:ln w="0">
            <a:noFill/>
          </a:ln>
        </p:spPr>
      </p:pic>
      <p:sp>
        <p:nvSpPr>
          <p:cNvPr id="157" name="object 18"/>
          <p:cNvSpPr/>
          <p:nvPr/>
        </p:nvSpPr>
        <p:spPr>
          <a:xfrm>
            <a:off x="5192640" y="4323600"/>
            <a:ext cx="443052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920" bIns="0" anchor="t">
            <a:spAutoFit/>
          </a:bodyPr>
          <a:p>
            <a:pPr marL="12600" indent="1074600">
              <a:lnSpc>
                <a:spcPts val="3229"/>
              </a:lnSpc>
              <a:spcBef>
                <a:spcPts val="204"/>
              </a:spcBef>
              <a:buNone/>
              <a:tabLst>
                <a:tab algn="l" pos="0"/>
              </a:tabLst>
            </a:pP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constant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term.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2.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coefficient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x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by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2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58" name="object 19"/>
          <p:cNvSpPr/>
          <p:nvPr/>
        </p:nvSpPr>
        <p:spPr>
          <a:xfrm>
            <a:off x="6186960" y="5223600"/>
            <a:ext cx="624600" cy="277920"/>
          </a:xfrm>
          <a:custGeom>
            <a:avLst/>
            <a:gdLst/>
            <a:ahLst/>
            <a:rect l="l" t="t" r="r" b="b"/>
            <a:pathLst>
              <a:path w="624840" h="278129">
                <a:moveTo>
                  <a:pt x="136626" y="14732"/>
                </a:moveTo>
                <a:lnTo>
                  <a:pt x="101295" y="14732"/>
                </a:lnTo>
                <a:lnTo>
                  <a:pt x="0" y="274751"/>
                </a:lnTo>
                <a:lnTo>
                  <a:pt x="44030" y="274751"/>
                </a:lnTo>
                <a:lnTo>
                  <a:pt x="74002" y="197065"/>
                </a:lnTo>
                <a:lnTo>
                  <a:pt x="207185" y="197065"/>
                </a:lnTo>
                <a:lnTo>
                  <a:pt x="191891" y="157543"/>
                </a:lnTo>
                <a:lnTo>
                  <a:pt x="88988" y="157543"/>
                </a:lnTo>
                <a:lnTo>
                  <a:pt x="114528" y="89827"/>
                </a:lnTo>
                <a:lnTo>
                  <a:pt x="116560" y="83705"/>
                </a:lnTo>
                <a:lnTo>
                  <a:pt x="118516" y="77508"/>
                </a:lnTo>
                <a:lnTo>
                  <a:pt x="118884" y="76288"/>
                </a:lnTo>
                <a:lnTo>
                  <a:pt x="160447" y="76288"/>
                </a:lnTo>
                <a:lnTo>
                  <a:pt x="136626" y="14732"/>
                </a:lnTo>
                <a:close/>
              </a:path>
              <a:path w="624840" h="278129">
                <a:moveTo>
                  <a:pt x="207185" y="197065"/>
                </a:moveTo>
                <a:lnTo>
                  <a:pt x="162407" y="197065"/>
                </a:lnTo>
                <a:lnTo>
                  <a:pt x="192544" y="274751"/>
                </a:lnTo>
                <a:lnTo>
                  <a:pt x="237248" y="274751"/>
                </a:lnTo>
                <a:lnTo>
                  <a:pt x="207185" y="197065"/>
                </a:lnTo>
                <a:close/>
              </a:path>
              <a:path w="624840" h="278129">
                <a:moveTo>
                  <a:pt x="160447" y="76288"/>
                </a:moveTo>
                <a:lnTo>
                  <a:pt x="118884" y="76288"/>
                </a:lnTo>
                <a:lnTo>
                  <a:pt x="121551" y="84442"/>
                </a:lnTo>
                <a:lnTo>
                  <a:pt x="122669" y="87757"/>
                </a:lnTo>
                <a:lnTo>
                  <a:pt x="123393" y="89827"/>
                </a:lnTo>
                <a:lnTo>
                  <a:pt x="148513" y="157543"/>
                </a:lnTo>
                <a:lnTo>
                  <a:pt x="191891" y="157543"/>
                </a:lnTo>
                <a:lnTo>
                  <a:pt x="160447" y="76288"/>
                </a:lnTo>
                <a:close/>
              </a:path>
              <a:path w="624840" h="278129">
                <a:moveTo>
                  <a:pt x="322300" y="73660"/>
                </a:moveTo>
                <a:lnTo>
                  <a:pt x="274146" y="88549"/>
                </a:lnTo>
                <a:lnTo>
                  <a:pt x="244848" y="132454"/>
                </a:lnTo>
                <a:lnTo>
                  <a:pt x="239189" y="176390"/>
                </a:lnTo>
                <a:lnTo>
                  <a:pt x="239219" y="177228"/>
                </a:lnTo>
                <a:lnTo>
                  <a:pt x="244743" y="220170"/>
                </a:lnTo>
                <a:lnTo>
                  <a:pt x="273565" y="263456"/>
                </a:lnTo>
                <a:lnTo>
                  <a:pt x="321805" y="278104"/>
                </a:lnTo>
                <a:lnTo>
                  <a:pt x="329632" y="277832"/>
                </a:lnTo>
                <a:lnTo>
                  <a:pt x="375208" y="258508"/>
                </a:lnTo>
                <a:lnTo>
                  <a:pt x="379590" y="249986"/>
                </a:lnTo>
                <a:lnTo>
                  <a:pt x="414642" y="249986"/>
                </a:lnTo>
                <a:lnTo>
                  <a:pt x="414642" y="240766"/>
                </a:lnTo>
                <a:lnTo>
                  <a:pt x="326161" y="240766"/>
                </a:lnTo>
                <a:lnTo>
                  <a:pt x="316876" y="239871"/>
                </a:lnTo>
                <a:lnTo>
                  <a:pt x="316140" y="239871"/>
                </a:lnTo>
                <a:lnTo>
                  <a:pt x="306901" y="236786"/>
                </a:lnTo>
                <a:lnTo>
                  <a:pt x="284948" y="204955"/>
                </a:lnTo>
                <a:lnTo>
                  <a:pt x="282206" y="177228"/>
                </a:lnTo>
                <a:lnTo>
                  <a:pt x="282897" y="162195"/>
                </a:lnTo>
                <a:lnTo>
                  <a:pt x="299484" y="120660"/>
                </a:lnTo>
                <a:lnTo>
                  <a:pt x="326161" y="111010"/>
                </a:lnTo>
                <a:lnTo>
                  <a:pt x="414642" y="111010"/>
                </a:lnTo>
                <a:lnTo>
                  <a:pt x="414642" y="91186"/>
                </a:lnTo>
                <a:lnTo>
                  <a:pt x="372986" y="91186"/>
                </a:lnTo>
                <a:lnTo>
                  <a:pt x="372338" y="90576"/>
                </a:lnTo>
                <a:lnTo>
                  <a:pt x="370941" y="89408"/>
                </a:lnTo>
                <a:lnTo>
                  <a:pt x="329973" y="73926"/>
                </a:lnTo>
                <a:lnTo>
                  <a:pt x="322300" y="73660"/>
                </a:lnTo>
                <a:close/>
              </a:path>
              <a:path w="624840" h="278129">
                <a:moveTo>
                  <a:pt x="414642" y="249986"/>
                </a:moveTo>
                <a:lnTo>
                  <a:pt x="379590" y="249986"/>
                </a:lnTo>
                <a:lnTo>
                  <a:pt x="379494" y="254520"/>
                </a:lnTo>
                <a:lnTo>
                  <a:pt x="379411" y="258508"/>
                </a:lnTo>
                <a:lnTo>
                  <a:pt x="379307" y="263456"/>
                </a:lnTo>
                <a:lnTo>
                  <a:pt x="379234" y="266915"/>
                </a:lnTo>
                <a:lnTo>
                  <a:pt x="379151" y="270840"/>
                </a:lnTo>
                <a:lnTo>
                  <a:pt x="379069" y="274751"/>
                </a:lnTo>
                <a:lnTo>
                  <a:pt x="414642" y="274751"/>
                </a:lnTo>
                <a:lnTo>
                  <a:pt x="414642" y="249986"/>
                </a:lnTo>
                <a:close/>
              </a:path>
              <a:path w="624840" h="278129">
                <a:moveTo>
                  <a:pt x="414642" y="111010"/>
                </a:moveTo>
                <a:lnTo>
                  <a:pt x="326161" y="111010"/>
                </a:lnTo>
                <a:lnTo>
                  <a:pt x="339168" y="112082"/>
                </a:lnTo>
                <a:lnTo>
                  <a:pt x="338665" y="112082"/>
                </a:lnTo>
                <a:lnTo>
                  <a:pt x="370439" y="147605"/>
                </a:lnTo>
                <a:lnTo>
                  <a:pt x="372948" y="176390"/>
                </a:lnTo>
                <a:lnTo>
                  <a:pt x="372948" y="181406"/>
                </a:lnTo>
                <a:lnTo>
                  <a:pt x="362496" y="226441"/>
                </a:lnTo>
                <a:lnTo>
                  <a:pt x="326161" y="240766"/>
                </a:lnTo>
                <a:lnTo>
                  <a:pt x="414642" y="240766"/>
                </a:lnTo>
                <a:lnTo>
                  <a:pt x="414642" y="111010"/>
                </a:lnTo>
                <a:close/>
              </a:path>
              <a:path w="624840" h="278129">
                <a:moveTo>
                  <a:pt x="414642" y="0"/>
                </a:moveTo>
                <a:lnTo>
                  <a:pt x="372618" y="0"/>
                </a:lnTo>
                <a:lnTo>
                  <a:pt x="372656" y="84607"/>
                </a:lnTo>
                <a:lnTo>
                  <a:pt x="372745" y="87058"/>
                </a:lnTo>
                <a:lnTo>
                  <a:pt x="372832" y="88549"/>
                </a:lnTo>
                <a:lnTo>
                  <a:pt x="372882" y="89408"/>
                </a:lnTo>
                <a:lnTo>
                  <a:pt x="372986" y="91186"/>
                </a:lnTo>
                <a:lnTo>
                  <a:pt x="414642" y="91186"/>
                </a:lnTo>
                <a:lnTo>
                  <a:pt x="414642" y="0"/>
                </a:lnTo>
                <a:close/>
              </a:path>
              <a:path w="624840" h="278129">
                <a:moveTo>
                  <a:pt x="532091" y="73660"/>
                </a:moveTo>
                <a:lnTo>
                  <a:pt x="483939" y="88549"/>
                </a:lnTo>
                <a:lnTo>
                  <a:pt x="454639" y="132454"/>
                </a:lnTo>
                <a:lnTo>
                  <a:pt x="448980" y="176390"/>
                </a:lnTo>
                <a:lnTo>
                  <a:pt x="449010" y="177228"/>
                </a:lnTo>
                <a:lnTo>
                  <a:pt x="454534" y="220170"/>
                </a:lnTo>
                <a:lnTo>
                  <a:pt x="483356" y="263456"/>
                </a:lnTo>
                <a:lnTo>
                  <a:pt x="531596" y="278104"/>
                </a:lnTo>
                <a:lnTo>
                  <a:pt x="539423" y="277832"/>
                </a:lnTo>
                <a:lnTo>
                  <a:pt x="585000" y="258508"/>
                </a:lnTo>
                <a:lnTo>
                  <a:pt x="589381" y="249986"/>
                </a:lnTo>
                <a:lnTo>
                  <a:pt x="624433" y="249986"/>
                </a:lnTo>
                <a:lnTo>
                  <a:pt x="624433" y="240766"/>
                </a:lnTo>
                <a:lnTo>
                  <a:pt x="535952" y="240766"/>
                </a:lnTo>
                <a:lnTo>
                  <a:pt x="526667" y="239871"/>
                </a:lnTo>
                <a:lnTo>
                  <a:pt x="525931" y="239871"/>
                </a:lnTo>
                <a:lnTo>
                  <a:pt x="516693" y="236786"/>
                </a:lnTo>
                <a:lnTo>
                  <a:pt x="494739" y="204955"/>
                </a:lnTo>
                <a:lnTo>
                  <a:pt x="491998" y="177228"/>
                </a:lnTo>
                <a:lnTo>
                  <a:pt x="492688" y="162195"/>
                </a:lnTo>
                <a:lnTo>
                  <a:pt x="509281" y="120660"/>
                </a:lnTo>
                <a:lnTo>
                  <a:pt x="535952" y="111010"/>
                </a:lnTo>
                <a:lnTo>
                  <a:pt x="624433" y="111010"/>
                </a:lnTo>
                <a:lnTo>
                  <a:pt x="624433" y="91186"/>
                </a:lnTo>
                <a:lnTo>
                  <a:pt x="582777" y="91186"/>
                </a:lnTo>
                <a:lnTo>
                  <a:pt x="582129" y="90576"/>
                </a:lnTo>
                <a:lnTo>
                  <a:pt x="580732" y="89408"/>
                </a:lnTo>
                <a:lnTo>
                  <a:pt x="539764" y="73926"/>
                </a:lnTo>
                <a:lnTo>
                  <a:pt x="532091" y="73660"/>
                </a:lnTo>
                <a:close/>
              </a:path>
              <a:path w="624840" h="278129">
                <a:moveTo>
                  <a:pt x="624433" y="249986"/>
                </a:moveTo>
                <a:lnTo>
                  <a:pt x="589381" y="249986"/>
                </a:lnTo>
                <a:lnTo>
                  <a:pt x="589286" y="254520"/>
                </a:lnTo>
                <a:lnTo>
                  <a:pt x="589202" y="258508"/>
                </a:lnTo>
                <a:lnTo>
                  <a:pt x="589098" y="263456"/>
                </a:lnTo>
                <a:lnTo>
                  <a:pt x="589025" y="266915"/>
                </a:lnTo>
                <a:lnTo>
                  <a:pt x="588943" y="270840"/>
                </a:lnTo>
                <a:lnTo>
                  <a:pt x="588860" y="274751"/>
                </a:lnTo>
                <a:lnTo>
                  <a:pt x="624433" y="274751"/>
                </a:lnTo>
                <a:lnTo>
                  <a:pt x="624433" y="249986"/>
                </a:lnTo>
                <a:close/>
              </a:path>
              <a:path w="624840" h="278129">
                <a:moveTo>
                  <a:pt x="624433" y="111010"/>
                </a:moveTo>
                <a:lnTo>
                  <a:pt x="535952" y="111010"/>
                </a:lnTo>
                <a:lnTo>
                  <a:pt x="548954" y="112082"/>
                </a:lnTo>
                <a:lnTo>
                  <a:pt x="548451" y="112082"/>
                </a:lnTo>
                <a:lnTo>
                  <a:pt x="580239" y="147605"/>
                </a:lnTo>
                <a:lnTo>
                  <a:pt x="582752" y="176390"/>
                </a:lnTo>
                <a:lnTo>
                  <a:pt x="582752" y="181406"/>
                </a:lnTo>
                <a:lnTo>
                  <a:pt x="572274" y="226441"/>
                </a:lnTo>
                <a:lnTo>
                  <a:pt x="535952" y="240766"/>
                </a:lnTo>
                <a:lnTo>
                  <a:pt x="624433" y="240766"/>
                </a:lnTo>
                <a:lnTo>
                  <a:pt x="624433" y="111010"/>
                </a:lnTo>
                <a:close/>
              </a:path>
              <a:path w="624840" h="278129">
                <a:moveTo>
                  <a:pt x="624433" y="0"/>
                </a:moveTo>
                <a:lnTo>
                  <a:pt x="582409" y="0"/>
                </a:lnTo>
                <a:lnTo>
                  <a:pt x="582448" y="84607"/>
                </a:lnTo>
                <a:lnTo>
                  <a:pt x="582536" y="87058"/>
                </a:lnTo>
                <a:lnTo>
                  <a:pt x="582623" y="88549"/>
                </a:lnTo>
                <a:lnTo>
                  <a:pt x="582673" y="89408"/>
                </a:lnTo>
                <a:lnTo>
                  <a:pt x="582777" y="91186"/>
                </a:lnTo>
                <a:lnTo>
                  <a:pt x="624433" y="91186"/>
                </a:lnTo>
                <a:lnTo>
                  <a:pt x="62443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object 20"/>
          <p:cNvSpPr/>
          <p:nvPr/>
        </p:nvSpPr>
        <p:spPr>
          <a:xfrm>
            <a:off x="4021560" y="5142600"/>
            <a:ext cx="5603400" cy="20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" bIns="0" anchor="t">
            <a:spAutoFit/>
          </a:bodyPr>
          <a:p>
            <a:pPr marL="12600" indent="1392480">
              <a:lnSpc>
                <a:spcPct val="101000"/>
              </a:lnSpc>
              <a:spcBef>
                <a:spcPts val="34"/>
              </a:spcBef>
              <a:buNone/>
              <a:tabLst>
                <a:tab algn="l" pos="0"/>
              </a:tabLst>
            </a:pP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it.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3.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this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value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inside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equation.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4.</a:t>
            </a:r>
            <a:endParaRPr b="0" lang="en-IN" sz="2700" spc="-1" strike="noStrike">
              <a:latin typeface="Arial"/>
            </a:endParaRPr>
          </a:p>
          <a:p>
            <a:pPr marL="12600" indent="1392480" algn="r">
              <a:lnSpc>
                <a:spcPts val="3220"/>
              </a:lnSpc>
              <a:buNone/>
              <a:tabLst>
                <a:tab algn="l" pos="0"/>
              </a:tabLst>
            </a:pP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perfect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square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trinomial.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It's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a</a:t>
            </a:r>
            <a:endParaRPr b="0" lang="en-IN" sz="2700" spc="-1" strike="noStrike">
              <a:latin typeface="Arial"/>
            </a:endParaRPr>
          </a:p>
          <a:p>
            <a:pPr marL="12600" indent="1392480" algn="r">
              <a:lnSpc>
                <a:spcPts val="3229"/>
              </a:lnSpc>
              <a:buNone/>
              <a:tabLst>
                <a:tab algn="l" pos="0"/>
              </a:tabLst>
            </a:pP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journey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worth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taking!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60" name="object 21"/>
          <p:cNvSpPr/>
          <p:nvPr/>
        </p:nvSpPr>
        <p:spPr>
          <a:xfrm>
            <a:off x="5657760" y="365004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object 22" descr=""/>
          <p:cNvPicPr/>
          <p:nvPr/>
        </p:nvPicPr>
        <p:blipFill>
          <a:blip r:embed="rId6"/>
          <a:stretch/>
        </p:blipFill>
        <p:spPr>
          <a:xfrm>
            <a:off x="11092680" y="3321720"/>
            <a:ext cx="6371640" cy="63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3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64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6"/>
                  </a:lnTo>
                  <a:lnTo>
                    <a:pt x="0" y="5622919"/>
                  </a:lnTo>
                  <a:lnTo>
                    <a:pt x="825817" y="6448415"/>
                  </a:lnTo>
                  <a:lnTo>
                    <a:pt x="4050029" y="3225456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6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949040"/>
          </a:xfrm>
          <a:prstGeom prst="rect">
            <a:avLst/>
          </a:prstGeom>
          <a:noFill/>
          <a:ln w="0">
            <a:noFill/>
          </a:ln>
        </p:spPr>
        <p:txBody>
          <a:bodyPr lIns="0" rIns="0" tIns="10548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6050" spc="262" strike="noStrike">
                <a:solidFill>
                  <a:srgbClr val="ffffff"/>
                </a:solidFill>
                <a:latin typeface="Cambria"/>
              </a:rPr>
              <a:t>Graphical</a:t>
            </a:r>
            <a:r>
              <a:rPr b="0" lang="en-IN" sz="6050" spc="23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050" spc="182" strike="noStrike">
                <a:solidFill>
                  <a:srgbClr val="ffffff"/>
                </a:solidFill>
                <a:latin typeface="Cambria"/>
              </a:rPr>
              <a:t>Interpretation</a:t>
            </a:r>
            <a:endParaRPr b="0" lang="en-IN" sz="6050" spc="-1" strike="noStrike">
              <a:latin typeface="Calibri"/>
            </a:endParaRPr>
          </a:p>
        </p:txBody>
      </p:sp>
      <p:pic>
        <p:nvPicPr>
          <p:cNvPr id="168" name="object 8" descr=""/>
          <p:cNvPicPr/>
          <p:nvPr/>
        </p:nvPicPr>
        <p:blipFill>
          <a:blip r:embed="rId2"/>
          <a:stretch/>
        </p:blipFill>
        <p:spPr>
          <a:xfrm>
            <a:off x="9587160" y="4425480"/>
            <a:ext cx="2133720" cy="388800"/>
          </a:xfrm>
          <a:prstGeom prst="rect">
            <a:avLst/>
          </a:prstGeom>
          <a:ln w="0">
            <a:noFill/>
          </a:ln>
        </p:spPr>
      </p:pic>
      <p:pic>
        <p:nvPicPr>
          <p:cNvPr id="169" name="object 9" descr=""/>
          <p:cNvPicPr/>
          <p:nvPr/>
        </p:nvPicPr>
        <p:blipFill>
          <a:blip r:embed="rId3"/>
          <a:stretch/>
        </p:blipFill>
        <p:spPr>
          <a:xfrm>
            <a:off x="12094560" y="4047840"/>
            <a:ext cx="917640" cy="356760"/>
          </a:xfrm>
          <a:prstGeom prst="rect">
            <a:avLst/>
          </a:prstGeom>
          <a:ln w="0">
            <a:noFill/>
          </a:ln>
        </p:spPr>
      </p:pic>
      <p:pic>
        <p:nvPicPr>
          <p:cNvPr id="170" name="object 10" descr=""/>
          <p:cNvPicPr/>
          <p:nvPr/>
        </p:nvPicPr>
        <p:blipFill>
          <a:blip r:embed="rId4"/>
          <a:stretch/>
        </p:blipFill>
        <p:spPr>
          <a:xfrm>
            <a:off x="13717800" y="4492080"/>
            <a:ext cx="1015560" cy="243360"/>
          </a:xfrm>
          <a:prstGeom prst="rect">
            <a:avLst/>
          </a:prstGeom>
          <a:ln w="0">
            <a:noFill/>
          </a:ln>
        </p:spPr>
      </p:pic>
      <p:sp>
        <p:nvSpPr>
          <p:cNvPr id="171" name="object 11"/>
          <p:cNvSpPr/>
          <p:nvPr/>
        </p:nvSpPr>
        <p:spPr>
          <a:xfrm>
            <a:off x="8620200" y="3147840"/>
            <a:ext cx="687672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  <a:tabLst>
                <a:tab algn="l" pos="3082320"/>
                <a:tab algn="l" pos="4405680"/>
                <a:tab algn="l" pos="6187320"/>
              </a:tabLst>
            </a:pP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Completing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square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not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only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simplifies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equations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but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also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enhances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Arial MT"/>
              </a:rPr>
              <a:t>our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2700" spc="-7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vertex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form,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2700" spc="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reveals</a:t>
            </a:r>
            <a:r>
              <a:rPr b="0" lang="en-IN" sz="2700" spc="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(h,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k)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directly.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interpretation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allows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us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Arial MT"/>
              </a:rPr>
              <a:t>to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visualize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how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changes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parameters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affect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parabola's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shape.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72" name="object 12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4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75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7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78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0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9477360" y="1016280"/>
            <a:ext cx="721908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000" spc="137" strike="noStrike">
                <a:solidFill>
                  <a:srgbClr val="ffffff"/>
                </a:solidFill>
                <a:latin typeface="Cambria"/>
              </a:rPr>
              <a:t>Real-</a:t>
            </a:r>
            <a:r>
              <a:rPr b="0" lang="en-IN" sz="5000" spc="182" strike="noStrike">
                <a:solidFill>
                  <a:srgbClr val="ffffff"/>
                </a:solidFill>
                <a:latin typeface="Cambria"/>
              </a:rPr>
              <a:t>World</a:t>
            </a:r>
            <a:r>
              <a:rPr b="0" lang="en-IN" sz="5000" spc="2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000" spc="188" strike="noStrike">
                <a:solidFill>
                  <a:srgbClr val="ffffff"/>
                </a:solidFill>
                <a:latin typeface="Cambria"/>
              </a:rPr>
              <a:t>Applications</a:t>
            </a:r>
            <a:endParaRPr b="0" lang="en-IN" sz="5000" spc="-1" strike="noStrike">
              <a:latin typeface="Calibri"/>
            </a:endParaRPr>
          </a:p>
        </p:txBody>
      </p:sp>
      <p:pic>
        <p:nvPicPr>
          <p:cNvPr id="183" name="object 12" descr=""/>
          <p:cNvPicPr/>
          <p:nvPr/>
        </p:nvPicPr>
        <p:blipFill>
          <a:blip r:embed="rId3"/>
          <a:stretch/>
        </p:blipFill>
        <p:spPr>
          <a:xfrm>
            <a:off x="9520920" y="3762720"/>
            <a:ext cx="1882080" cy="348480"/>
          </a:xfrm>
          <a:prstGeom prst="rect">
            <a:avLst/>
          </a:prstGeom>
          <a:ln w="0">
            <a:noFill/>
          </a:ln>
        </p:spPr>
      </p:pic>
      <p:pic>
        <p:nvPicPr>
          <p:cNvPr id="184" name="object 13" descr=""/>
          <p:cNvPicPr/>
          <p:nvPr/>
        </p:nvPicPr>
        <p:blipFill>
          <a:blip r:embed="rId4"/>
          <a:stretch/>
        </p:blipFill>
        <p:spPr>
          <a:xfrm>
            <a:off x="14326200" y="3344760"/>
            <a:ext cx="1138680" cy="357120"/>
          </a:xfrm>
          <a:prstGeom prst="rect">
            <a:avLst/>
          </a:prstGeom>
          <a:ln w="0">
            <a:noFill/>
          </a:ln>
        </p:spPr>
      </p:pic>
      <p:pic>
        <p:nvPicPr>
          <p:cNvPr id="185" name="object 14" descr=""/>
          <p:cNvPicPr/>
          <p:nvPr/>
        </p:nvPicPr>
        <p:blipFill>
          <a:blip r:embed="rId5"/>
          <a:stretch/>
        </p:blipFill>
        <p:spPr>
          <a:xfrm>
            <a:off x="12292920" y="3762720"/>
            <a:ext cx="1690560" cy="269280"/>
          </a:xfrm>
          <a:prstGeom prst="rect">
            <a:avLst/>
          </a:prstGeom>
          <a:ln w="0">
            <a:noFill/>
          </a:ln>
        </p:spPr>
      </p:pic>
      <p:sp>
        <p:nvSpPr>
          <p:cNvPr id="186" name="object 15"/>
          <p:cNvSpPr/>
          <p:nvPr/>
        </p:nvSpPr>
        <p:spPr>
          <a:xfrm>
            <a:off x="9489240" y="2854440"/>
            <a:ext cx="6400440" cy="49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>
              <a:lnSpc>
                <a:spcPts val="3229"/>
              </a:lnSpc>
              <a:spcBef>
                <a:spcPts val="215"/>
              </a:spcBef>
              <a:buNone/>
              <a:tabLst>
                <a:tab algn="l" pos="597708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technique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completing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square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has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numerous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applications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,</a:t>
            </a:r>
            <a:endParaRPr b="0" lang="en-IN" sz="2700" spc="-1" strike="noStrike">
              <a:latin typeface="Arial"/>
            </a:endParaRPr>
          </a:p>
          <a:p>
            <a:pPr marL="1906920">
              <a:lnSpc>
                <a:spcPts val="3104"/>
              </a:lnSpc>
              <a:buNone/>
              <a:tabLst>
                <a:tab algn="l" pos="449568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2700" spc="-10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2700" spc="-9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From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buNone/>
              <a:tabLst>
                <a:tab algn="l" pos="449568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optimizing</a:t>
            </a:r>
            <a:r>
              <a:rPr b="0" lang="en-IN" sz="2700" spc="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area</a:t>
            </a:r>
            <a:r>
              <a:rPr b="0" lang="en-IN" sz="2700" spc="3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analyzing</a:t>
            </a:r>
            <a:r>
              <a:rPr b="0" lang="en-IN" sz="2700" spc="3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projectile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156"/>
              </a:spcBef>
              <a:buNone/>
              <a:tabLst>
                <a:tab algn="l" pos="4495680"/>
              </a:tabLst>
            </a:pP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motion,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parabolas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is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essential.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By</a:t>
            </a:r>
            <a:r>
              <a:rPr b="0" lang="en-IN" sz="2700" spc="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mastering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2700" spc="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art,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you</a:t>
            </a:r>
            <a:r>
              <a:rPr b="0" lang="en-IN" sz="2700" spc="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can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unlock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solutions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real-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world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problems 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creatively!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87" name="object 16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9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90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2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615520" y="1016280"/>
            <a:ext cx="92988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8316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6750" spc="602" strike="noStrike">
                <a:solidFill>
                  <a:srgbClr val="ffffff"/>
                </a:solidFill>
                <a:latin typeface="Cambria"/>
              </a:rPr>
              <a:t>Common</a:t>
            </a:r>
            <a:r>
              <a:rPr b="0" lang="en-IN" sz="6750" spc="24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750" spc="162" strike="noStrike">
                <a:solidFill>
                  <a:srgbClr val="ffffff"/>
                </a:solidFill>
                <a:latin typeface="Cambria"/>
              </a:rPr>
              <a:t>Mistakes</a:t>
            </a:r>
            <a:endParaRPr b="0" lang="en-IN" sz="6750" spc="-1" strike="noStrike">
              <a:latin typeface="Calibri"/>
            </a:endParaRPr>
          </a:p>
        </p:txBody>
      </p:sp>
      <p:pic>
        <p:nvPicPr>
          <p:cNvPr id="194" name="object 8" descr=""/>
          <p:cNvPicPr/>
          <p:nvPr/>
        </p:nvPicPr>
        <p:blipFill>
          <a:blip r:embed="rId2"/>
          <a:stretch/>
        </p:blipFill>
        <p:spPr>
          <a:xfrm>
            <a:off x="8652240" y="4082400"/>
            <a:ext cx="1376280" cy="243360"/>
          </a:xfrm>
          <a:prstGeom prst="rect">
            <a:avLst/>
          </a:prstGeom>
          <a:ln w="0">
            <a:noFill/>
          </a:ln>
        </p:spPr>
      </p:pic>
      <p:pic>
        <p:nvPicPr>
          <p:cNvPr id="195" name="object 9" descr=""/>
          <p:cNvPicPr/>
          <p:nvPr/>
        </p:nvPicPr>
        <p:blipFill>
          <a:blip r:embed="rId3"/>
          <a:stretch/>
        </p:blipFill>
        <p:spPr>
          <a:xfrm>
            <a:off x="12915360" y="4047840"/>
            <a:ext cx="1211400" cy="277920"/>
          </a:xfrm>
          <a:prstGeom prst="rect">
            <a:avLst/>
          </a:prstGeom>
          <a:ln w="0">
            <a:noFill/>
          </a:ln>
        </p:spPr>
      </p:pic>
      <p:sp>
        <p:nvSpPr>
          <p:cNvPr id="196" name="object 10"/>
          <p:cNvSpPr/>
          <p:nvPr/>
        </p:nvSpPr>
        <p:spPr>
          <a:xfrm>
            <a:off x="8620200" y="3147840"/>
            <a:ext cx="6682320" cy="48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>
              <a:lnSpc>
                <a:spcPts val="3229"/>
              </a:lnSpc>
              <a:spcBef>
                <a:spcPts val="215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While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completing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square,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common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mistakes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include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miscalculating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1491120">
              <a:lnSpc>
                <a:spcPts val="3104"/>
              </a:lnSpc>
              <a:buNone/>
              <a:tabLst>
                <a:tab algn="l" pos="5599440"/>
              </a:tabLst>
            </a:pP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forgetting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300"/>
              </a:lnSpc>
              <a:spcBef>
                <a:spcPts val="51"/>
              </a:spcBef>
              <a:buNone/>
              <a:tabLst>
                <a:tab algn="l" pos="5599440"/>
              </a:tabLst>
            </a:pP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equation.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It's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crucial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double-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check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your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work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ensure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every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step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followed.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095"/>
              </a:lnSpc>
              <a:buNone/>
              <a:tabLst>
                <a:tab algn="l" pos="5599440"/>
              </a:tabLst>
            </a:pP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Remember,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practice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makes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perfect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this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buNone/>
              <a:tabLst>
                <a:tab algn="l" pos="5599440"/>
              </a:tabLst>
            </a:pP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artistic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endeavor!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97" name="object 11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object 2"/>
          <p:cNvGrpSpPr/>
          <p:nvPr/>
        </p:nvGrpSpPr>
        <p:grpSpPr>
          <a:xfrm>
            <a:off x="11371680" y="0"/>
            <a:ext cx="3476880" cy="1929240"/>
            <a:chOff x="11371680" y="0"/>
            <a:chExt cx="3476880" cy="1929240"/>
          </a:xfrm>
        </p:grpSpPr>
        <p:sp>
          <p:nvSpPr>
            <p:cNvPr id="199" name="object 3"/>
            <p:cNvSpPr/>
            <p:nvPr/>
          </p:nvSpPr>
          <p:spPr>
            <a:xfrm>
              <a:off x="11907000" y="0"/>
              <a:ext cx="2941560" cy="1929240"/>
            </a:xfrm>
            <a:custGeom>
              <a:avLst/>
              <a:gdLst/>
              <a:ah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object 4"/>
            <p:cNvSpPr/>
            <p:nvPr/>
          </p:nvSpPr>
          <p:spPr>
            <a:xfrm>
              <a:off x="11371680" y="0"/>
              <a:ext cx="1454400" cy="824040"/>
            </a:xfrm>
            <a:custGeom>
              <a:avLst/>
              <a:gdLst/>
              <a:ah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1" name="object 5"/>
          <p:cNvGrpSpPr/>
          <p:nvPr/>
        </p:nvGrpSpPr>
        <p:grpSpPr>
          <a:xfrm>
            <a:off x="0" y="0"/>
            <a:ext cx="6746040" cy="7458480"/>
            <a:chOff x="0" y="0"/>
            <a:chExt cx="6746040" cy="7458480"/>
          </a:xfrm>
        </p:grpSpPr>
        <p:sp>
          <p:nvSpPr>
            <p:cNvPr id="202" name="object 6"/>
            <p:cNvSpPr/>
            <p:nvPr/>
          </p:nvSpPr>
          <p:spPr>
            <a:xfrm>
              <a:off x="5334120" y="0"/>
              <a:ext cx="1411920" cy="1218960"/>
            </a:xfrm>
            <a:custGeom>
              <a:avLst/>
              <a:gdLst/>
              <a:ah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object 7"/>
            <p:cNvSpPr/>
            <p:nvPr/>
          </p:nvSpPr>
          <p:spPr>
            <a:xfrm>
              <a:off x="2881800" y="605520"/>
              <a:ext cx="3476160" cy="3476160"/>
            </a:xfrm>
            <a:custGeom>
              <a:avLst/>
              <a:gdLst/>
              <a:ah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object 8"/>
            <p:cNvSpPr/>
            <p:nvPr/>
          </p:nvSpPr>
          <p:spPr>
            <a:xfrm>
              <a:off x="0" y="1010520"/>
              <a:ext cx="4470120" cy="6447960"/>
            </a:xfrm>
            <a:custGeom>
              <a:avLst/>
              <a:gdLst/>
              <a:ah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5" name="object 9"/>
          <p:cNvSpPr/>
          <p:nvPr/>
        </p:nvSpPr>
        <p:spPr>
          <a:xfrm>
            <a:off x="13284360" y="0"/>
            <a:ext cx="5003280" cy="5329080"/>
          </a:xfrm>
          <a:custGeom>
            <a:avLst/>
            <a:gdLst/>
            <a:ah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object 10"/>
          <p:cNvSpPr/>
          <p:nvPr/>
        </p:nvSpPr>
        <p:spPr>
          <a:xfrm>
            <a:off x="566280" y="0"/>
            <a:ext cx="4334760" cy="2166120"/>
          </a:xfrm>
          <a:custGeom>
            <a:avLst/>
            <a:gdLst/>
            <a:ah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object 11"/>
          <p:cNvSpPr/>
          <p:nvPr/>
        </p:nvSpPr>
        <p:spPr>
          <a:xfrm>
            <a:off x="11133360" y="4545360"/>
            <a:ext cx="578880" cy="317880"/>
          </a:xfrm>
          <a:custGeom>
            <a:avLst/>
            <a:gdLst/>
            <a:ahLst/>
            <a:rect l="l" t="t" r="r" b="b"/>
            <a:pathLst>
              <a:path w="579120" h="318135">
                <a:moveTo>
                  <a:pt x="210286" y="141541"/>
                </a:moveTo>
                <a:lnTo>
                  <a:pt x="208889" y="121221"/>
                </a:lnTo>
                <a:lnTo>
                  <a:pt x="208800" y="119951"/>
                </a:lnTo>
                <a:lnTo>
                  <a:pt x="204609" y="102362"/>
                </a:lnTo>
                <a:lnTo>
                  <a:pt x="204495" y="101930"/>
                </a:lnTo>
                <a:lnTo>
                  <a:pt x="204381" y="101409"/>
                </a:lnTo>
                <a:lnTo>
                  <a:pt x="203454" y="99466"/>
                </a:lnTo>
                <a:lnTo>
                  <a:pt x="197002" y="85915"/>
                </a:lnTo>
                <a:lnTo>
                  <a:pt x="186677" y="73456"/>
                </a:lnTo>
                <a:lnTo>
                  <a:pt x="173431" y="63893"/>
                </a:lnTo>
                <a:lnTo>
                  <a:pt x="157353" y="57061"/>
                </a:lnTo>
                <a:lnTo>
                  <a:pt x="138404" y="52971"/>
                </a:lnTo>
                <a:lnTo>
                  <a:pt x="116611" y="51600"/>
                </a:lnTo>
                <a:lnTo>
                  <a:pt x="104521" y="51993"/>
                </a:lnTo>
                <a:lnTo>
                  <a:pt x="58902" y="61302"/>
                </a:lnTo>
                <a:lnTo>
                  <a:pt x="23495" y="76619"/>
                </a:lnTo>
                <a:lnTo>
                  <a:pt x="41529" y="121221"/>
                </a:lnTo>
                <a:lnTo>
                  <a:pt x="52895" y="115887"/>
                </a:lnTo>
                <a:lnTo>
                  <a:pt x="63296" y="111328"/>
                </a:lnTo>
                <a:lnTo>
                  <a:pt x="106032" y="99796"/>
                </a:lnTo>
                <a:lnTo>
                  <a:pt x="114642" y="99466"/>
                </a:lnTo>
                <a:lnTo>
                  <a:pt x="124282" y="100088"/>
                </a:lnTo>
                <a:lnTo>
                  <a:pt x="155613" y="133718"/>
                </a:lnTo>
                <a:lnTo>
                  <a:pt x="156286" y="146138"/>
                </a:lnTo>
                <a:lnTo>
                  <a:pt x="156286" y="151930"/>
                </a:lnTo>
                <a:lnTo>
                  <a:pt x="155854" y="151955"/>
                </a:lnTo>
                <a:lnTo>
                  <a:pt x="155854" y="196088"/>
                </a:lnTo>
                <a:lnTo>
                  <a:pt x="151472" y="235597"/>
                </a:lnTo>
                <a:lnTo>
                  <a:pt x="118224" y="266179"/>
                </a:lnTo>
                <a:lnTo>
                  <a:pt x="92570" y="269963"/>
                </a:lnTo>
                <a:lnTo>
                  <a:pt x="84416" y="269506"/>
                </a:lnTo>
                <a:lnTo>
                  <a:pt x="56400" y="249745"/>
                </a:lnTo>
                <a:lnTo>
                  <a:pt x="56438" y="238594"/>
                </a:lnTo>
                <a:lnTo>
                  <a:pt x="80911" y="204749"/>
                </a:lnTo>
                <a:lnTo>
                  <a:pt x="128968" y="197167"/>
                </a:lnTo>
                <a:lnTo>
                  <a:pt x="155854" y="196088"/>
                </a:lnTo>
                <a:lnTo>
                  <a:pt x="155854" y="151955"/>
                </a:lnTo>
                <a:lnTo>
                  <a:pt x="95377" y="155397"/>
                </a:lnTo>
                <a:lnTo>
                  <a:pt x="49199" y="167043"/>
                </a:lnTo>
                <a:lnTo>
                  <a:pt x="7886" y="202704"/>
                </a:lnTo>
                <a:lnTo>
                  <a:pt x="0" y="238594"/>
                </a:lnTo>
                <a:lnTo>
                  <a:pt x="609" y="249745"/>
                </a:lnTo>
                <a:lnTo>
                  <a:pt x="685" y="251294"/>
                </a:lnTo>
                <a:lnTo>
                  <a:pt x="2717" y="262534"/>
                </a:lnTo>
                <a:lnTo>
                  <a:pt x="2781" y="262915"/>
                </a:lnTo>
                <a:lnTo>
                  <a:pt x="6273" y="273481"/>
                </a:lnTo>
                <a:lnTo>
                  <a:pt x="32448" y="304533"/>
                </a:lnTo>
                <a:lnTo>
                  <a:pt x="72859" y="317525"/>
                </a:lnTo>
                <a:lnTo>
                  <a:pt x="84480" y="318058"/>
                </a:lnTo>
                <a:lnTo>
                  <a:pt x="95173" y="317754"/>
                </a:lnTo>
                <a:lnTo>
                  <a:pt x="137401" y="306946"/>
                </a:lnTo>
                <a:lnTo>
                  <a:pt x="165950" y="276948"/>
                </a:lnTo>
                <a:lnTo>
                  <a:pt x="166243" y="288861"/>
                </a:lnTo>
                <a:lnTo>
                  <a:pt x="166306" y="291312"/>
                </a:lnTo>
                <a:lnTo>
                  <a:pt x="166382" y="293928"/>
                </a:lnTo>
                <a:lnTo>
                  <a:pt x="166497" y="298500"/>
                </a:lnTo>
                <a:lnTo>
                  <a:pt x="166611" y="302971"/>
                </a:lnTo>
                <a:lnTo>
                  <a:pt x="166649" y="304533"/>
                </a:lnTo>
                <a:lnTo>
                  <a:pt x="166776" y="309422"/>
                </a:lnTo>
                <a:lnTo>
                  <a:pt x="166890" y="313690"/>
                </a:lnTo>
                <a:lnTo>
                  <a:pt x="210286" y="313690"/>
                </a:lnTo>
                <a:lnTo>
                  <a:pt x="210286" y="276948"/>
                </a:lnTo>
                <a:lnTo>
                  <a:pt x="210286" y="269963"/>
                </a:lnTo>
                <a:lnTo>
                  <a:pt x="210286" y="196088"/>
                </a:lnTo>
                <a:lnTo>
                  <a:pt x="210286" y="141541"/>
                </a:lnTo>
                <a:close/>
              </a:path>
              <a:path w="579120" h="318135">
                <a:moveTo>
                  <a:pt x="579043" y="260464"/>
                </a:moveTo>
                <a:lnTo>
                  <a:pt x="541553" y="269748"/>
                </a:lnTo>
                <a:lnTo>
                  <a:pt x="527278" y="269748"/>
                </a:lnTo>
                <a:lnTo>
                  <a:pt x="507403" y="235318"/>
                </a:lnTo>
                <a:lnTo>
                  <a:pt x="507352" y="102527"/>
                </a:lnTo>
                <a:lnTo>
                  <a:pt x="577519" y="102527"/>
                </a:lnTo>
                <a:lnTo>
                  <a:pt x="577519" y="55524"/>
                </a:lnTo>
                <a:lnTo>
                  <a:pt x="507352" y="55524"/>
                </a:lnTo>
                <a:lnTo>
                  <a:pt x="507352" y="0"/>
                </a:lnTo>
                <a:lnTo>
                  <a:pt x="469099" y="0"/>
                </a:lnTo>
                <a:lnTo>
                  <a:pt x="454012" y="54432"/>
                </a:lnTo>
                <a:lnTo>
                  <a:pt x="422478" y="67513"/>
                </a:lnTo>
                <a:lnTo>
                  <a:pt x="424065" y="55968"/>
                </a:lnTo>
                <a:lnTo>
                  <a:pt x="414007" y="53848"/>
                </a:lnTo>
                <a:lnTo>
                  <a:pt x="406171" y="52539"/>
                </a:lnTo>
                <a:lnTo>
                  <a:pt x="400570" y="52031"/>
                </a:lnTo>
                <a:lnTo>
                  <a:pt x="395033" y="51447"/>
                </a:lnTo>
                <a:lnTo>
                  <a:pt x="389712" y="51155"/>
                </a:lnTo>
                <a:lnTo>
                  <a:pt x="384606" y="51155"/>
                </a:lnTo>
                <a:lnTo>
                  <a:pt x="342290" y="62560"/>
                </a:lnTo>
                <a:lnTo>
                  <a:pt x="314223" y="89052"/>
                </a:lnTo>
                <a:lnTo>
                  <a:pt x="312077" y="95453"/>
                </a:lnTo>
                <a:lnTo>
                  <a:pt x="314401" y="55968"/>
                </a:lnTo>
                <a:lnTo>
                  <a:pt x="314439" y="55524"/>
                </a:lnTo>
                <a:lnTo>
                  <a:pt x="266458" y="55524"/>
                </a:lnTo>
                <a:lnTo>
                  <a:pt x="266458" y="313753"/>
                </a:lnTo>
                <a:lnTo>
                  <a:pt x="321551" y="313753"/>
                </a:lnTo>
                <a:lnTo>
                  <a:pt x="321551" y="175856"/>
                </a:lnTo>
                <a:lnTo>
                  <a:pt x="321843" y="167601"/>
                </a:lnTo>
                <a:lnTo>
                  <a:pt x="335686" y="127279"/>
                </a:lnTo>
                <a:lnTo>
                  <a:pt x="374116" y="102958"/>
                </a:lnTo>
                <a:lnTo>
                  <a:pt x="386283" y="102958"/>
                </a:lnTo>
                <a:lnTo>
                  <a:pt x="390398" y="103251"/>
                </a:lnTo>
                <a:lnTo>
                  <a:pt x="394766" y="103835"/>
                </a:lnTo>
                <a:lnTo>
                  <a:pt x="399211" y="104343"/>
                </a:lnTo>
                <a:lnTo>
                  <a:pt x="406577" y="105918"/>
                </a:lnTo>
                <a:lnTo>
                  <a:pt x="416852" y="108534"/>
                </a:lnTo>
                <a:lnTo>
                  <a:pt x="417385" y="104635"/>
                </a:lnTo>
                <a:lnTo>
                  <a:pt x="417487" y="103835"/>
                </a:lnTo>
                <a:lnTo>
                  <a:pt x="417614" y="102958"/>
                </a:lnTo>
                <a:lnTo>
                  <a:pt x="418160" y="99009"/>
                </a:lnTo>
                <a:lnTo>
                  <a:pt x="418160" y="102527"/>
                </a:lnTo>
                <a:lnTo>
                  <a:pt x="452259" y="102527"/>
                </a:lnTo>
                <a:lnTo>
                  <a:pt x="452259" y="235318"/>
                </a:lnTo>
                <a:lnTo>
                  <a:pt x="458292" y="274447"/>
                </a:lnTo>
                <a:lnTo>
                  <a:pt x="483031" y="305917"/>
                </a:lnTo>
                <a:lnTo>
                  <a:pt x="519938" y="317588"/>
                </a:lnTo>
                <a:lnTo>
                  <a:pt x="530186" y="318058"/>
                </a:lnTo>
                <a:lnTo>
                  <a:pt x="537845" y="318058"/>
                </a:lnTo>
                <a:lnTo>
                  <a:pt x="579043" y="308000"/>
                </a:lnTo>
                <a:lnTo>
                  <a:pt x="579043" y="269748"/>
                </a:lnTo>
                <a:lnTo>
                  <a:pt x="579043" y="26046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4008600" y="3865320"/>
            <a:ext cx="10263240" cy="58957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-504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500" spc="97" strike="noStrike">
                <a:solidFill>
                  <a:srgbClr val="ffffff"/>
                </a:solidFill>
                <a:latin typeface="Arial MT"/>
              </a:rPr>
              <a:t>Completing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square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94" strike="noStrike">
                <a:solidFill>
                  <a:srgbClr val="ffffff"/>
                </a:solidFill>
                <a:latin typeface="Arial MT"/>
              </a:rPr>
              <a:t>more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than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52" strike="noStrike">
                <a:solidFill>
                  <a:srgbClr val="ffffff"/>
                </a:solidFill>
                <a:latin typeface="Arial MT"/>
              </a:rPr>
              <a:t>a </a:t>
            </a:r>
            <a:r>
              <a:rPr b="0" lang="en-IN" sz="3500" spc="123" strike="noStrike">
                <a:solidFill>
                  <a:srgbClr val="ffffff"/>
                </a:solidFill>
                <a:latin typeface="Arial MT"/>
              </a:rPr>
              <a:t>mathematical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Arial MT"/>
              </a:rPr>
              <a:t>technique;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7" strike="noStrike">
                <a:solidFill>
                  <a:srgbClr val="ffffff"/>
                </a:solidFill>
                <a:latin typeface="Arial MT"/>
              </a:rPr>
              <a:t>it's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69" strike="noStrike">
                <a:solidFill>
                  <a:srgbClr val="ffffff"/>
                </a:solidFill>
                <a:latin typeface="Arial MT"/>
              </a:rPr>
              <a:t>an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500" spc="239" strike="noStrike">
                <a:solidFill>
                  <a:srgbClr val="ffffff"/>
                </a:solidFill>
                <a:latin typeface="Arial MT"/>
              </a:rPr>
              <a:t>form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that </a:t>
            </a:r>
            <a:r>
              <a:rPr b="0" lang="en-IN" sz="3500" spc="77" strike="noStrike">
                <a:solidFill>
                  <a:srgbClr val="ffffff"/>
                </a:solidFill>
                <a:latin typeface="Arial MT"/>
              </a:rPr>
              <a:t>unlocks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mysteries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7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72" strike="noStrike">
                <a:solidFill>
                  <a:srgbClr val="ffffff"/>
                </a:solidFill>
                <a:latin typeface="Arial MT"/>
              </a:rPr>
              <a:t>parabolas.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26" strike="noStrike">
                <a:solidFill>
                  <a:srgbClr val="ffffff"/>
                </a:solidFill>
                <a:latin typeface="Arial MT"/>
              </a:rPr>
              <a:t>By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embracing</a:t>
            </a:r>
            <a:r>
              <a:rPr b="0" lang="en-IN" sz="35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3500" spc="2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process,</a:t>
            </a:r>
            <a:r>
              <a:rPr b="0" lang="en-IN" sz="35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you</a:t>
            </a:r>
            <a:r>
              <a:rPr b="0" lang="en-IN" sz="35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can</a:t>
            </a:r>
            <a:r>
              <a:rPr b="0" lang="en-IN" sz="35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7" strike="noStrike">
                <a:solidFill>
                  <a:srgbClr val="ffffff"/>
                </a:solidFill>
                <a:latin typeface="Arial MT"/>
              </a:rPr>
              <a:t>appreciate</a:t>
            </a:r>
            <a:r>
              <a:rPr b="0" lang="en-IN" sz="3500" spc="2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Arial MT"/>
              </a:rPr>
              <a:t>the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elegance </a:t>
            </a:r>
            <a:r>
              <a:rPr b="0" lang="en-IN" sz="3500" spc="17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Arial MT"/>
              </a:rPr>
              <a:t>quadratic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functions</a:t>
            </a:r>
            <a:r>
              <a:rPr b="0" lang="en-IN" sz="35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their </a:t>
            </a:r>
            <a:r>
              <a:rPr b="0" lang="en-IN" sz="3500" spc="83" strike="noStrike">
                <a:solidFill>
                  <a:srgbClr val="ffffff"/>
                </a:solidFill>
                <a:latin typeface="Arial MT"/>
              </a:rPr>
              <a:t>applications.</a:t>
            </a:r>
            <a:r>
              <a:rPr b="0" lang="en-IN" sz="35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Let's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continue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208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Arial MT"/>
              </a:rPr>
              <a:t>explore</a:t>
            </a:r>
            <a:r>
              <a:rPr b="0" lang="en-IN" sz="35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5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69" strike="noStrike">
                <a:solidFill>
                  <a:srgbClr val="ffffff"/>
                </a:solidFill>
                <a:latin typeface="Arial MT"/>
              </a:rPr>
              <a:t>create </a:t>
            </a:r>
            <a:r>
              <a:rPr b="0" lang="en-IN" sz="3500" spc="188" strike="noStrike">
                <a:solidFill>
                  <a:srgbClr val="ffffff"/>
                </a:solidFill>
                <a:latin typeface="Arial MT"/>
              </a:rPr>
              <a:t>with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77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powerful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72" strike="noStrike">
                <a:solidFill>
                  <a:srgbClr val="ffffff"/>
                </a:solidFill>
                <a:latin typeface="Arial MT"/>
              </a:rPr>
              <a:t>tools!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title"/>
          </p:nvPr>
        </p:nvSpPr>
        <p:spPr>
          <a:xfrm>
            <a:off x="4472640" y="1970280"/>
            <a:ext cx="865404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5100" spc="239" strike="noStrike">
                <a:solidFill>
                  <a:srgbClr val="ffffff"/>
                </a:solidFill>
                <a:latin typeface="Cambria"/>
              </a:rPr>
              <a:t>Conclusion:</a:t>
            </a:r>
            <a:r>
              <a:rPr b="0" lang="en-IN" sz="510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100" spc="228" strike="noStrike">
                <a:solidFill>
                  <a:srgbClr val="ffffff"/>
                </a:solidFill>
                <a:latin typeface="Cambria"/>
              </a:rPr>
              <a:t>Embrace</a:t>
            </a:r>
            <a:r>
              <a:rPr b="0" lang="en-IN" sz="5100" spc="18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100" spc="180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5100" spc="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100" spc="103" strike="noStrike">
                <a:solidFill>
                  <a:srgbClr val="ffffff"/>
                </a:solidFill>
                <a:latin typeface="Cambria"/>
              </a:rPr>
              <a:t>Art</a:t>
            </a:r>
            <a:endParaRPr b="0" lang="en-IN" sz="5100" spc="-1" strike="noStrike">
              <a:latin typeface="Calibri"/>
            </a:endParaRPr>
          </a:p>
        </p:txBody>
      </p:sp>
      <p:sp>
        <p:nvSpPr>
          <p:cNvPr id="210" name="object 14"/>
          <p:cNvSpPr/>
          <p:nvPr/>
        </p:nvSpPr>
        <p:spPr>
          <a:xfrm>
            <a:off x="7227000" y="3677400"/>
            <a:ext cx="3819240" cy="95040"/>
          </a:xfrm>
          <a:custGeom>
            <a:avLst/>
            <a:gdLst/>
            <a:ah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2024-12-18T06:53:04Z</dcterms:created>
  <dc:creator/>
  <dc:description/>
  <dc:language>en-IN</dc:language>
  <cp:lastModifiedBy/>
  <dcterms:modified xsi:type="dcterms:W3CDTF">2025-01-28T11:20:33Z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