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69" r:id="rId2"/>
    <p:sldId id="270" r:id="rId3"/>
    <p:sldId id="271" r:id="rId4"/>
    <p:sldId id="272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661" autoAdjust="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166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164FEF-255B-44FB-A38A-F822DCA525FF}" type="datetimeFigureOut">
              <a:rPr lang="en-GB" smtClean="0"/>
              <a:t>11/02/2021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EE5451-A47E-40A9-AB7F-74550FD470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9067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BFE8E-68D0-274E-A837-A3C344114ADE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174EE-9C34-2B46-8FD1-81F864CA6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023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BFE8E-68D0-274E-A837-A3C344114ADE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174EE-9C34-2B46-8FD1-81F864CA6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778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BFE8E-68D0-274E-A837-A3C344114ADE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174EE-9C34-2B46-8FD1-81F864CA6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732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BFE8E-68D0-274E-A837-A3C344114ADE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174EE-9C34-2B46-8FD1-81F864CA6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992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BFE8E-68D0-274E-A837-A3C344114ADE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174EE-9C34-2B46-8FD1-81F864CA6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98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BFE8E-68D0-274E-A837-A3C344114ADE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174EE-9C34-2B46-8FD1-81F864CA6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148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BFE8E-68D0-274E-A837-A3C344114ADE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174EE-9C34-2B46-8FD1-81F864CA6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769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BFE8E-68D0-274E-A837-A3C344114ADE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174EE-9C34-2B46-8FD1-81F864CA6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357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BFE8E-68D0-274E-A837-A3C344114ADE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174EE-9C34-2B46-8FD1-81F864CA6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832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BFE8E-68D0-274E-A837-A3C344114ADE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174EE-9C34-2B46-8FD1-81F864CA6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5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BFE8E-68D0-274E-A837-A3C344114ADE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174EE-9C34-2B46-8FD1-81F864CA6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329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0BFE8E-68D0-274E-A837-A3C344114ADE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6174EE-9C34-2B46-8FD1-81F864CA6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488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2768" y="1316283"/>
            <a:ext cx="44873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smtClean="0">
                <a:latin typeface="Comic Sans MS"/>
                <a:cs typeface="Comic Sans MS"/>
              </a:rPr>
              <a:t>How Light Travels</a:t>
            </a:r>
            <a:endParaRPr lang="en-US" sz="3600" b="1" u="sng" dirty="0">
              <a:latin typeface="Comic Sans MS"/>
              <a:cs typeface="Comic Sans M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768" y="2302933"/>
            <a:ext cx="2942039" cy="26585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2111" y="2332567"/>
            <a:ext cx="3098801" cy="26289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7204" y="2302933"/>
            <a:ext cx="2658534" cy="2658534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207433" y="5571067"/>
            <a:ext cx="8803479" cy="79586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Comic Sans MS"/>
                <a:cs typeface="Comic Sans MS"/>
              </a:rPr>
              <a:t>Which is the odd one out and why?</a:t>
            </a:r>
            <a:endParaRPr lang="en-US" sz="2800" b="1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095076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07433" y="3322808"/>
            <a:ext cx="8293103" cy="334814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419896" y="1307730"/>
            <a:ext cx="718766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GB" sz="2800" dirty="0">
                <a:latin typeface="Comic Sans MS"/>
                <a:cs typeface="Comic Sans MS"/>
              </a:rPr>
              <a:t>Light from the object enters your eye.</a:t>
            </a:r>
          </a:p>
        </p:txBody>
      </p:sp>
      <p:sp>
        <p:nvSpPr>
          <p:cNvPr id="6" name="Text Box 19"/>
          <p:cNvSpPr txBox="1">
            <a:spLocks noChangeArrowheads="1"/>
          </p:cNvSpPr>
          <p:nvPr/>
        </p:nvSpPr>
        <p:spPr bwMode="auto">
          <a:xfrm>
            <a:off x="279931" y="2315269"/>
            <a:ext cx="7696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sz="2800" b="1" dirty="0">
                <a:solidFill>
                  <a:srgbClr val="CC00CC"/>
                </a:solidFill>
                <a:latin typeface="Comic Sans MS"/>
                <a:cs typeface="Comic Sans MS"/>
              </a:rPr>
              <a:t>Do you see all objects in the same way?</a:t>
            </a:r>
          </a:p>
        </p:txBody>
      </p:sp>
      <p:sp>
        <p:nvSpPr>
          <p:cNvPr id="7" name="Text Box 20"/>
          <p:cNvSpPr txBox="1">
            <a:spLocks noChangeArrowheads="1"/>
          </p:cNvSpPr>
          <p:nvPr/>
        </p:nvSpPr>
        <p:spPr bwMode="auto">
          <a:xfrm>
            <a:off x="279931" y="4144005"/>
            <a:ext cx="7467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sz="2800" dirty="0">
                <a:latin typeface="Comic Sans MS"/>
                <a:cs typeface="Comic Sans MS"/>
              </a:rPr>
              <a:t>There are two ways you see objects:</a:t>
            </a:r>
          </a:p>
        </p:txBody>
      </p:sp>
      <p:sp>
        <p:nvSpPr>
          <p:cNvPr id="8" name="Text Box 21"/>
          <p:cNvSpPr txBox="1">
            <a:spLocks noChangeArrowheads="1"/>
          </p:cNvSpPr>
          <p:nvPr/>
        </p:nvSpPr>
        <p:spPr bwMode="auto">
          <a:xfrm>
            <a:off x="207433" y="4978185"/>
            <a:ext cx="9143999" cy="169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Font typeface="Wingdings" charset="0"/>
              <a:buChar char="l"/>
            </a:pPr>
            <a:r>
              <a:rPr lang="en-GB" sz="2800" dirty="0">
                <a:latin typeface="Comic Sans MS"/>
                <a:cs typeface="Comic Sans MS"/>
              </a:rPr>
              <a:t> You see some objects because they are </a:t>
            </a:r>
            <a:r>
              <a:rPr lang="en-GB" sz="2800" b="1" dirty="0">
                <a:solidFill>
                  <a:srgbClr val="CC00CC"/>
                </a:solidFill>
                <a:latin typeface="Comic Sans MS"/>
                <a:cs typeface="Comic Sans MS"/>
              </a:rPr>
              <a:t>light </a:t>
            </a:r>
            <a:r>
              <a:rPr lang="en-GB" sz="2800" b="1" dirty="0" smtClean="0">
                <a:solidFill>
                  <a:srgbClr val="CC00CC"/>
                </a:solidFill>
                <a:latin typeface="Comic Sans MS"/>
                <a:cs typeface="Comic Sans MS"/>
              </a:rPr>
              <a:t>    	sources</a:t>
            </a:r>
            <a:r>
              <a:rPr lang="en-GB" sz="2800" dirty="0" smtClean="0">
                <a:latin typeface="Comic Sans MS"/>
                <a:cs typeface="Comic Sans MS"/>
              </a:rPr>
              <a:t>.</a:t>
            </a:r>
          </a:p>
          <a:p>
            <a:endParaRPr lang="en-GB" dirty="0">
              <a:latin typeface="Comic Sans MS"/>
              <a:cs typeface="Comic Sans MS"/>
            </a:endParaRPr>
          </a:p>
          <a:p>
            <a:pPr>
              <a:buFont typeface="Wingdings" charset="0"/>
              <a:buChar char="l"/>
            </a:pPr>
            <a:r>
              <a:rPr lang="en-GB" sz="2800" dirty="0">
                <a:latin typeface="Comic Sans MS"/>
                <a:cs typeface="Comic Sans MS"/>
              </a:rPr>
              <a:t> You see other objects by </a:t>
            </a:r>
            <a:r>
              <a:rPr lang="en-GB" sz="2800" b="1" dirty="0">
                <a:solidFill>
                  <a:srgbClr val="CC00CC"/>
                </a:solidFill>
                <a:latin typeface="Comic Sans MS"/>
                <a:cs typeface="Comic Sans MS"/>
              </a:rPr>
              <a:t>reflected light</a:t>
            </a:r>
            <a:r>
              <a:rPr lang="en-GB" sz="2800" dirty="0">
                <a:latin typeface="Comic Sans MS"/>
                <a:cs typeface="Comic Sans MS"/>
              </a:rPr>
              <a:t>.</a:t>
            </a:r>
          </a:p>
        </p:txBody>
      </p:sp>
      <p:sp>
        <p:nvSpPr>
          <p:cNvPr id="9" name="Rectangle 24"/>
          <p:cNvSpPr>
            <a:spLocks noChangeArrowheads="1"/>
          </p:cNvSpPr>
          <p:nvPr/>
        </p:nvSpPr>
        <p:spPr bwMode="auto">
          <a:xfrm>
            <a:off x="568449" y="463451"/>
            <a:ext cx="5590994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GB" sz="3200" b="1" dirty="0">
                <a:solidFill>
                  <a:srgbClr val="CC00CC"/>
                </a:solidFill>
                <a:latin typeface="Comic Sans MS"/>
                <a:cs typeface="Comic Sans MS"/>
              </a:rPr>
              <a:t>How do you see an object?</a:t>
            </a:r>
          </a:p>
        </p:txBody>
      </p:sp>
    </p:spTree>
    <p:extLst>
      <p:ext uri="{BB962C8B-B14F-4D97-AF65-F5344CB8AC3E}">
        <p14:creationId xmlns:p14="http://schemas.microsoft.com/office/powerpoint/2010/main" val="3755825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 autoUpdateAnimBg="0"/>
      <p:bldP spid="7" grpId="0" animBg="1" autoUpdateAnimBg="0"/>
      <p:bldP spid="8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eyeright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66"/>
              </a:clrFrom>
              <a:clrTo>
                <a:srgbClr val="00006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4188206"/>
            <a:ext cx="2354263" cy="13858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Line 3"/>
          <p:cNvSpPr>
            <a:spLocks noChangeShapeType="1"/>
          </p:cNvSpPr>
          <p:nvPr/>
        </p:nvSpPr>
        <p:spPr bwMode="auto">
          <a:xfrm flipV="1">
            <a:off x="2627313" y="4908931"/>
            <a:ext cx="3960812" cy="431800"/>
          </a:xfrm>
          <a:prstGeom prst="line">
            <a:avLst/>
          </a:prstGeom>
          <a:noFill/>
          <a:ln w="76200">
            <a:solidFill>
              <a:srgbClr val="FFCC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>
              <a:latin typeface="Comic Sans MS"/>
              <a:cs typeface="Comic Sans MS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07433" y="527833"/>
            <a:ext cx="8722533" cy="954107"/>
          </a:xfrm>
          <a:prstGeom prst="rect">
            <a:avLst/>
          </a:prstGeom>
          <a:ln/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sz="2800" dirty="0">
                <a:latin typeface="Comic Sans MS"/>
                <a:cs typeface="Comic Sans MS"/>
              </a:rPr>
              <a:t>A </a:t>
            </a:r>
            <a:r>
              <a:rPr lang="en-GB" sz="2800" b="1" dirty="0">
                <a:solidFill>
                  <a:srgbClr val="CC00CC"/>
                </a:solidFill>
                <a:latin typeface="Comic Sans MS"/>
                <a:cs typeface="Comic Sans MS"/>
              </a:rPr>
              <a:t>luminous </a:t>
            </a:r>
            <a:r>
              <a:rPr lang="en-GB" sz="2800" dirty="0">
                <a:latin typeface="Comic Sans MS"/>
                <a:cs typeface="Comic Sans MS"/>
              </a:rPr>
              <a:t>object gives out light and can also be called a light source.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897979" y="5802295"/>
            <a:ext cx="6112933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solidFill>
                  <a:srgbClr val="CC00CC"/>
                </a:solidFill>
                <a:latin typeface="Comic Sans MS"/>
                <a:cs typeface="Comic Sans MS"/>
              </a:rPr>
              <a:t>Light travels in a straight line directly into your eye.</a:t>
            </a:r>
          </a:p>
        </p:txBody>
      </p:sp>
      <p:pic>
        <p:nvPicPr>
          <p:cNvPr id="9" name="Picture 10" descr="8K_gfx_bulb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3683381"/>
            <a:ext cx="2000250" cy="2667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421467" y="2062861"/>
            <a:ext cx="8035146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GB" sz="2800" dirty="0">
                <a:latin typeface="Comic Sans MS"/>
                <a:cs typeface="Comic Sans MS"/>
              </a:rPr>
              <a:t>How does light from a light bulb and other light sources reach your eye?</a:t>
            </a:r>
          </a:p>
        </p:txBody>
      </p:sp>
    </p:spTree>
    <p:extLst>
      <p:ext uri="{BB962C8B-B14F-4D97-AF65-F5344CB8AC3E}">
        <p14:creationId xmlns:p14="http://schemas.microsoft.com/office/powerpoint/2010/main" val="3755825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eyefront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66"/>
              </a:clrFrom>
              <a:clrTo>
                <a:srgbClr val="00006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9190" y="3398299"/>
            <a:ext cx="2371725" cy="13954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39700" y="499001"/>
            <a:ext cx="8910019" cy="523220"/>
          </a:xfrm>
          <a:prstGeom prst="rect">
            <a:avLst/>
          </a:prstGeom>
          <a:ln/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2800" dirty="0">
                <a:latin typeface="Comic Sans MS"/>
                <a:cs typeface="Comic Sans MS"/>
              </a:rPr>
              <a:t>Objects that do not give out light are </a:t>
            </a:r>
            <a:r>
              <a:rPr lang="en-GB" sz="2800" b="1" dirty="0">
                <a:solidFill>
                  <a:srgbClr val="CC00CC"/>
                </a:solidFill>
                <a:latin typeface="Comic Sans MS"/>
                <a:cs typeface="Comic Sans MS"/>
              </a:rPr>
              <a:t>non-luminous</a:t>
            </a:r>
            <a:r>
              <a:rPr lang="en-GB" sz="2800" dirty="0">
                <a:latin typeface="Comic Sans MS"/>
                <a:cs typeface="Comic Sans MS"/>
              </a:rPr>
              <a:t>.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39700" y="5798966"/>
            <a:ext cx="8936567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solidFill>
                  <a:srgbClr val="CC00CC"/>
                </a:solidFill>
                <a:latin typeface="Comic Sans MS"/>
                <a:cs typeface="Comic Sans MS"/>
              </a:rPr>
              <a:t>Light from the light source strikes the book and some of the light is reflected into your eye.</a:t>
            </a:r>
          </a:p>
        </p:txBody>
      </p:sp>
      <p:sp>
        <p:nvSpPr>
          <p:cNvPr id="8" name="Rectangle 5" descr="Light horizontal"/>
          <p:cNvSpPr>
            <a:spLocks noChangeArrowheads="1"/>
          </p:cNvSpPr>
          <p:nvPr/>
        </p:nvSpPr>
        <p:spPr bwMode="auto">
          <a:xfrm>
            <a:off x="4325940" y="5342987"/>
            <a:ext cx="1219200" cy="381000"/>
          </a:xfrm>
          <a:prstGeom prst="rect">
            <a:avLst/>
          </a:prstGeom>
          <a:pattFill prst="ltHorz">
            <a:fgClr>
              <a:srgbClr val="000000"/>
            </a:fgClr>
            <a:bgClr>
              <a:srgbClr val="FFFFFF"/>
            </a:bgClr>
          </a:pattFill>
          <a:ln w="25400">
            <a:miter lim="800000"/>
            <a:headEnd/>
            <a:tailEnd/>
          </a:ln>
          <a:effectLst/>
          <a:scene3d>
            <a:camera prst="legacyObliqueTopLeft">
              <a:rot lat="21299999" lon="0" rev="0"/>
            </a:camera>
            <a:lightRig rig="legacyFlat3" dir="t"/>
          </a:scene3d>
          <a:sp3d extrusionH="1801800" prstMaterial="legacyMatte">
            <a:bevelT w="13500" h="13500" prst="angle"/>
            <a:bevelB w="13500" h="13500" prst="angle"/>
            <a:extrusionClr>
              <a:srgbClr val="FF0000"/>
            </a:extrusionClr>
          </a:sp3d>
          <a:extLst>
            <a:ext uri="{AF507438-7753-43e0-B8FC-AC1667EBCBE1}">
              <a14:hiddenEffects xmlns="" xmlns:a14="http://schemas.microsoft.com/office/drawing/2010/main">
                <a:effectLst>
                  <a:outerShdw blurRad="63500" sy="50000" kx="2453608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US" sz="2800">
              <a:latin typeface="Comic Sans MS"/>
              <a:cs typeface="Comic Sans MS"/>
            </a:endParaRPr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>
            <a:off x="2454277" y="4334924"/>
            <a:ext cx="2303463" cy="720725"/>
          </a:xfrm>
          <a:prstGeom prst="line">
            <a:avLst/>
          </a:prstGeom>
          <a:noFill/>
          <a:ln w="57150">
            <a:solidFill>
              <a:srgbClr val="FFCC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>
              <a:latin typeface="Comic Sans MS"/>
              <a:cs typeface="Comic Sans MS"/>
            </a:endParaRPr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 flipV="1">
            <a:off x="4757740" y="4119024"/>
            <a:ext cx="2376487" cy="936625"/>
          </a:xfrm>
          <a:prstGeom prst="line">
            <a:avLst/>
          </a:prstGeom>
          <a:noFill/>
          <a:ln w="57150">
            <a:solidFill>
              <a:srgbClr val="FFCC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>
              <a:latin typeface="Comic Sans MS"/>
              <a:cs typeface="Comic Sans MS"/>
            </a:endParaRPr>
          </a:p>
        </p:txBody>
      </p:sp>
      <p:pic>
        <p:nvPicPr>
          <p:cNvPr id="11" name="Picture 13" descr="8K_gfx_bulb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15" y="2895062"/>
            <a:ext cx="2000250" cy="2667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176660" y="1550421"/>
            <a:ext cx="8340725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sz="2800" dirty="0">
                <a:latin typeface="Comic Sans MS"/>
                <a:cs typeface="Comic Sans MS"/>
              </a:rPr>
              <a:t>How does your eye see </a:t>
            </a:r>
            <a:r>
              <a:rPr lang="en-GB" sz="2800" b="1" dirty="0">
                <a:latin typeface="Comic Sans MS"/>
                <a:cs typeface="Comic Sans MS"/>
              </a:rPr>
              <a:t>non-luminous</a:t>
            </a:r>
            <a:r>
              <a:rPr lang="en-GB" sz="2800" dirty="0">
                <a:latin typeface="Comic Sans MS"/>
                <a:cs typeface="Comic Sans MS"/>
              </a:rPr>
              <a:t> objects such as a book?</a:t>
            </a:r>
          </a:p>
        </p:txBody>
      </p:sp>
    </p:spTree>
    <p:extLst>
      <p:ext uri="{BB962C8B-B14F-4D97-AF65-F5344CB8AC3E}">
        <p14:creationId xmlns:p14="http://schemas.microsoft.com/office/powerpoint/2010/main" val="3755825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  <p:bldP spid="10" grpId="0" animBg="1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</TotalTime>
  <Words>136</Words>
  <Application>Microsoft Office PowerPoint</Application>
  <PresentationFormat>On-screen Show (4:3)</PresentationFormat>
  <Paragraphs>15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Comic Sans MS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Stacey Smith</dc:creator>
  <cp:lastModifiedBy>user</cp:lastModifiedBy>
  <cp:revision>39</cp:revision>
  <dcterms:created xsi:type="dcterms:W3CDTF">2013-09-07T13:00:48Z</dcterms:created>
  <dcterms:modified xsi:type="dcterms:W3CDTF">2021-02-11T18:28:27Z</dcterms:modified>
</cp:coreProperties>
</file>