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2" autoAdjust="0"/>
  </p:normalViewPr>
  <p:slideViewPr>
    <p:cSldViewPr>
      <p:cViewPr varScale="1">
        <p:scale>
          <a:sx n="114" d="100"/>
          <a:sy n="114" d="100"/>
        </p:scale>
        <p:origin x="4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0" y="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subTitle" idx="1"/>
          </p:nvPr>
        </p:nvSpPr>
        <p:spPr>
          <a:xfrm>
            <a:off x="685006" y="1828891"/>
            <a:ext cx="10821988" cy="558799"/>
          </a:xfrm>
        </p:spPr>
        <p:txBody>
          <a:bodyPr vert="horz" lIns="91440" tIns="45720" rIns="91440" bIns="45720" anchor="ctr">
            <a:normAutofit/>
          </a:bodyPr>
          <a:lstStyle/>
          <a:p>
            <a:pPr marL="0" indent="0" algn="ctr">
              <a:lnSpc>
                <a:spcPct val="90000"/>
              </a:lnSpc>
              <a:spcBef>
                <a:spcPts val="1000"/>
              </a:spcBef>
            </a:pPr>
            <a:r>
              <a:rPr lang="en-US" sz="2000" b="0" i="0" u="none" baseline="0">
                <a:solidFill>
                  <a:srgbClr val="FFFFFF"/>
                </a:solidFill>
                <a:latin typeface="Arial"/>
                <a:ea typeface="Arial"/>
              </a:rPr>
              <a:t>Click to edit Master subtitle style</a:t>
            </a:r>
          </a:p>
        </p:txBody>
      </p:sp>
      <p:sp>
        <p:nvSpPr>
          <p:cNvPr id="5" name="AutoShape 5"/>
          <p:cNvSpPr>
            <a:spLocks noGrp="1"/>
          </p:cNvSpPr>
          <p:nvPr>
            <p:ph type="ctrTitle"/>
          </p:nvPr>
        </p:nvSpPr>
        <p:spPr>
          <a:xfrm>
            <a:off x="685006" y="1130300"/>
            <a:ext cx="10821988" cy="698591"/>
          </a:xfrm>
        </p:spPr>
        <p:txBody>
          <a:bodyPr vert="horz" lIns="91440" tIns="45720" rIns="91440" bIns="45720" anchor="ctr">
            <a:normAutofit/>
          </a:bodyPr>
          <a:lstStyle/>
          <a:p>
            <a:pPr algn="ctr">
              <a:lnSpc>
                <a:spcPct val="90000"/>
              </a:lnSpc>
              <a:spcBef>
                <a:spcPct val="0"/>
              </a:spcBef>
            </a:pPr>
            <a:r>
              <a:rPr lang="en-US" sz="4000" b="1" i="0" u="none" baseline="0">
                <a:solidFill>
                  <a:srgbClr val="FFFFFF"/>
                </a:solidFill>
                <a:latin typeface="Arial"/>
                <a:ea typeface="Arial"/>
              </a:rPr>
              <a:t>Click to edit Master title style</a:t>
            </a:r>
          </a:p>
        </p:txBody>
      </p:sp>
      <p:sp>
        <p:nvSpPr>
          <p:cNvPr id="6" name="AutoShape 6"/>
          <p:cNvSpPr>
            <a:spLocks noGrp="1"/>
          </p:cNvSpPr>
          <p:nvPr>
            <p:ph type="body" sz="quarter" idx="10"/>
          </p:nvPr>
        </p:nvSpPr>
        <p:spPr>
          <a:xfrm>
            <a:off x="685006" y="5544733"/>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
        <p:nvSpPr>
          <p:cNvPr id="7" name="AutoShape 7"/>
          <p:cNvSpPr>
            <a:spLocks noGrp="1"/>
          </p:cNvSpPr>
          <p:nvPr>
            <p:ph type="body" sz="quarter" idx="11"/>
          </p:nvPr>
        </p:nvSpPr>
        <p:spPr>
          <a:xfrm>
            <a:off x="685006" y="5841004"/>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Date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3" name="AutoShape 3"/>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
        <p:nvSpPr>
          <p:cNvPr id="4" name="AutoShape 4"/>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5" name="AutoShape 5"/>
          <p:cNvSpPr>
            <a:spLocks noGrp="1"/>
          </p:cNvSpPr>
          <p:nvPr>
            <p:ph sz="quarter" idx="13"/>
          </p:nvPr>
        </p:nvSpPr>
        <p:spPr>
          <a:xfrm>
            <a:off x="669925" y="1130299"/>
            <a:ext cx="10850563" cy="5006975"/>
          </a:xfr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rot="10800000">
            <a:off x="669925" y="1130300"/>
            <a:ext cx="769443" cy="2021676"/>
          </a:xfrm>
          <a:prstGeom prst="rect">
            <a:avLst/>
          </a:prstGeom>
          <a:solidFill>
            <a:schemeClr val="accent3">
              <a:lumMod val="60000"/>
              <a:lumOff val="40000"/>
            </a:schemeClr>
          </a:solidFill>
          <a:ln cap="flat" cmpd="sng">
            <a:prstDash val="solid"/>
          </a:ln>
        </p:spPr>
        <p:txBody>
          <a:bodyPr vert="horz" lIns="91440" tIns="45720" rIns="91440" bIns="45720" anchor="ctr">
            <a:normAutofit/>
          </a:bodyPr>
          <a:lstStyle/>
          <a:p>
            <a:pPr marL="0" algn="ctr"/>
            <a:endParaRPr/>
          </a:p>
        </p:txBody>
      </p:sp>
      <p:sp>
        <p:nvSpPr>
          <p:cNvPr id="3" name="AutoShape 3"/>
          <p:cNvSpPr>
            <a:spLocks noGrp="1"/>
          </p:cNvSpPr>
          <p:nvPr>
            <p:ph type="title"/>
          </p:nvPr>
        </p:nvSpPr>
        <p:spPr>
          <a:xfrm>
            <a:off x="3522731" y="2204626"/>
            <a:ext cx="5419185" cy="895350"/>
          </a:xfrm>
        </p:spPr>
        <p:txBody>
          <a:bodyPr vert="horz" lIns="91440" tIns="45720" rIns="91440" bIns="45720" anchor="b">
            <a:normAutofit/>
          </a:bodyPr>
          <a:lstStyle/>
          <a:p>
            <a:pPr algn="l">
              <a:lnSpc>
                <a:spcPct val="90000"/>
              </a:lnSpc>
              <a:spcBef>
                <a:spcPct val="0"/>
              </a:spcBef>
            </a:pPr>
            <a:r>
              <a:rPr lang="en-US" sz="2400" b="1" i="0" u="none" baseline="0">
                <a:solidFill>
                  <a:srgbClr val="000000"/>
                </a:solidFill>
                <a:latin typeface="Arial"/>
                <a:ea typeface="Arial"/>
              </a:rPr>
              <a:t>Click to edit Master title style</a:t>
            </a:r>
          </a:p>
        </p:txBody>
      </p:sp>
      <p:sp>
        <p:nvSpPr>
          <p:cNvPr id="4" name="AutoShape 4"/>
          <p:cNvSpPr>
            <a:spLocks noGrp="1"/>
          </p:cNvSpPr>
          <p:nvPr>
            <p:ph type="body" idx="1"/>
          </p:nvPr>
        </p:nvSpPr>
        <p:spPr>
          <a:xfrm>
            <a:off x="3523847" y="3099976"/>
            <a:ext cx="5419185" cy="1015623"/>
          </a:xfrm>
        </p:spPr>
        <p:txBody>
          <a:bodyPr vert="horz" lIns="91440" tIns="45720" rIns="91440" bIns="45720" anchor="t">
            <a:normAutofit/>
          </a:bodyPr>
          <a:lstStyle/>
          <a:p>
            <a:pPr marL="0" indent="0" algn="l">
              <a:lnSpc>
                <a:spcPct val="100000"/>
              </a:lnSpc>
              <a:spcBef>
                <a:spcPts val="1000"/>
              </a:spcBef>
            </a:pPr>
            <a:r>
              <a:rPr lang="en-US" sz="1100" b="0" i="0" u="none" baseline="0">
                <a:solidFill>
                  <a:srgbClr val="000000"/>
                </a:solidFill>
                <a:latin typeface="Arial"/>
                <a:ea typeface="Arial"/>
              </a:rPr>
              <a:t>Edit Master text styles</a:t>
            </a:r>
          </a:p>
        </p:txBody>
      </p:sp>
      <p:sp>
        <p:nvSpPr>
          <p:cNvPr id="5" name="AutoShape 5"/>
          <p:cNvSpPr/>
          <p:nvPr/>
        </p:nvSpPr>
        <p:spPr>
          <a:xfrm rot="10800000">
            <a:off x="1439367" y="1130300"/>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10800000" flipV="1">
            <a:off x="8667681" y="4115599"/>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7" name="AutoShape 7"/>
          <p:cNvSpPr/>
          <p:nvPr/>
        </p:nvSpPr>
        <p:spPr>
          <a:xfrm rot="10800000">
            <a:off x="10751045" y="4115599"/>
            <a:ext cx="769443" cy="2021676"/>
          </a:xfrm>
          <a:prstGeom prst="rect">
            <a:avLst/>
          </a:prstGeom>
          <a:solidFill>
            <a:schemeClr val="accent2">
              <a:lumMod val="60000"/>
              <a:lumOff val="40000"/>
            </a:schemeClr>
          </a:solidFill>
          <a:ln cap="flat" cmpd="sng">
            <a:prstDash val="solid"/>
          </a:ln>
        </p:spPr>
        <p:txBody>
          <a:bodyPr vert="horz" lIns="91440" tIns="45720" rIns="91440" bIns="45720" anchor="ctr">
            <a:normAutofit/>
          </a:bodyPr>
          <a:lstStyle/>
          <a:p>
            <a:pPr marL="0"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页">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4" name="AutoShape 4"/>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12700" y="-1270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1270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ctrTitle"/>
          </p:nvPr>
        </p:nvSpPr>
        <p:spPr>
          <a:xfrm>
            <a:off x="673100" y="1135063"/>
            <a:ext cx="10845798" cy="1621509"/>
          </a:xfrm>
        </p:spPr>
        <p:txBody>
          <a:bodyPr vert="horz" lIns="91440" tIns="45720" rIns="91440" bIns="45720" anchor="b">
            <a:normAutofit/>
          </a:bodyPr>
          <a:lstStyle/>
          <a:p>
            <a:pPr marL="0" indent="0" algn="ctr">
              <a:lnSpc>
                <a:spcPct val="90000"/>
              </a:lnSpc>
              <a:spcBef>
                <a:spcPct val="0"/>
              </a:spcBef>
            </a:pPr>
            <a:r>
              <a:rPr lang="en-US" sz="3200" b="1" i="0" u="none" baseline="0">
                <a:solidFill>
                  <a:srgbClr val="FFFFFF"/>
                </a:solidFill>
                <a:latin typeface="Arial"/>
                <a:ea typeface="Arial"/>
              </a:rPr>
              <a:t>Conclusion</a:t>
            </a:r>
          </a:p>
        </p:txBody>
      </p:sp>
      <p:sp>
        <p:nvSpPr>
          <p:cNvPr id="5" name="AutoShape 5"/>
          <p:cNvSpPr>
            <a:spLocks noGrp="1"/>
          </p:cNvSpPr>
          <p:nvPr>
            <p:ph type="body" sz="quarter" idx="18"/>
          </p:nvPr>
        </p:nvSpPr>
        <p:spPr>
          <a:xfrm>
            <a:off x="673100" y="3441299"/>
            <a:ext cx="10845798" cy="310871"/>
          </a:xfrm>
        </p:spPr>
        <p:txBody>
          <a:bodyPr vert="horz" lIns="91440" tIns="45720" rIns="91440" bIns="45720" anchor="t">
            <a:normAutofit/>
          </a:bodyPr>
          <a:lstStyle/>
          <a:p>
            <a:pPr marL="228589" marR="0" indent="-228589" algn="ctr" fontAlgn="auto">
              <a:lnSpc>
                <a:spcPct val="90000"/>
              </a:lnSpc>
              <a:spcBef>
                <a:spcPts val="1000"/>
              </a:spcBef>
              <a:spcAft>
                <a:spcPct val="0"/>
              </a:spcAft>
            </a:pPr>
            <a:r>
              <a:rPr lang="en-US" sz="1500" b="0" i="0" u="none" baseline="0">
                <a:solidFill>
                  <a:srgbClr val="FFFFFF"/>
                </a:solidFill>
                <a:latin typeface="Arial"/>
                <a:ea typeface="Arial"/>
              </a:rPr>
              <a:t>Data</a:t>
            </a:r>
          </a:p>
        </p:txBody>
      </p:sp>
      <p:sp>
        <p:nvSpPr>
          <p:cNvPr id="6" name="AutoShape 6"/>
          <p:cNvSpPr>
            <a:spLocks noGrp="1"/>
          </p:cNvSpPr>
          <p:nvPr>
            <p:ph type="body" sz="quarter" idx="10"/>
          </p:nvPr>
        </p:nvSpPr>
        <p:spPr>
          <a:xfrm>
            <a:off x="673102" y="3145028"/>
            <a:ext cx="10845798"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a:prstGeom prst="rect">
            <a:avLst/>
          </a:prstGeo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body" idx="1"/>
          </p:nvPr>
        </p:nvSpPr>
        <p:spPr>
          <a:xfrm>
            <a:off x="669924" y="1123950"/>
            <a:ext cx="10850563" cy="5019675"/>
          </a:xfrm>
          <a:prstGeom prst="rect">
            <a:avLst/>
          </a:prstGeo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cxnSp>
        <p:nvCxnSpPr>
          <p:cNvPr id="4" name="Connector 4"/>
          <p:cNvCxnSpPr/>
          <p:nvPr/>
        </p:nvCxnSpPr>
        <p:spPr>
          <a:xfrm>
            <a:off x="669924" y="1028700"/>
            <a:ext cx="10850563" cy="0"/>
          </a:xfrm>
          <a:prstGeom prst="line">
            <a:avLst/>
          </a:prstGeom>
          <a:ln w="3175" cap="flat" cmpd="sng">
            <a:solidFill>
              <a:srgbClr val="000000">
                <a:lumMod val="50000"/>
                <a:lumOff val="50000"/>
              </a:srgbClr>
            </a:solidFill>
            <a:prstDash val="solid"/>
          </a:ln>
        </p:spPr>
      </p:cxnSp>
      <p:sp>
        <p:nvSpPr>
          <p:cNvPr id="5" name="AutoShape 5"/>
          <p:cNvSpPr>
            <a:spLocks noGrp="1"/>
          </p:cNvSpPr>
          <p:nvPr>
            <p:ph type="dt" sz="half" idx="2"/>
          </p:nvPr>
        </p:nvSpPr>
        <p:spPr>
          <a:xfrm>
            <a:off x="5401732" y="6240463"/>
            <a:ext cx="1388536" cy="206381"/>
          </a:xfrm>
          <a:prstGeom prst="rect">
            <a:avLst/>
          </a:prstGeom>
        </p:spPr>
        <p:txBody>
          <a:bodyPr vert="horz" lIns="91440" tIns="45720" rIns="91440" bIns="45720" anchor="ctr">
            <a:normAutofit/>
          </a:bodyPr>
          <a:lstStyle/>
          <a:p>
            <a:pPr marL="0" algn="l"/>
            <a:r>
              <a:rPr lang="zh-CN" altLang="en-US" sz="1800" b="0" i="0" u="none" baseline="0">
                <a:solidFill>
                  <a:srgbClr val="000000"/>
                </a:solidFill>
                <a:latin typeface="Arial"/>
                <a:ea typeface="Arial"/>
              </a:rPr>
              <a:t>2024/8/12</a:t>
            </a:r>
          </a:p>
        </p:txBody>
      </p:sp>
      <p:sp>
        <p:nvSpPr>
          <p:cNvPr id="6" name="AutoShape 6"/>
          <p:cNvSpPr>
            <a:spLocks noGrp="1"/>
          </p:cNvSpPr>
          <p:nvPr>
            <p:ph type="sldNum" sz="quarter" idx="4"/>
          </p:nvPr>
        </p:nvSpPr>
        <p:spPr>
          <a:xfrm>
            <a:off x="8610599" y="6240463"/>
            <a:ext cx="2909888" cy="206381"/>
          </a:xfrm>
          <a:prstGeom prst="rect">
            <a:avLst/>
          </a:prstGeom>
        </p:spPr>
        <p:txBody>
          <a:bodyPr vert="horz" lIns="91440" tIns="45720" rIns="91440" bIns="45720" anchor="ctr">
            <a:normAutofit/>
          </a:bodyPr>
          <a:lstStyle/>
          <a:p>
            <a:pPr marL="0" algn="l"/>
            <a:fld id="{3386411A-70EE-422D-B97C-F56BEE3FF077}" type="slidenum">
              <a:rPr lang="zh-CN" altLang="en-US" sz="1800" b="0" i="0" u="none" baseline="0">
                <a:solidFill>
                  <a:srgbClr val="000000"/>
                </a:solidFill>
                <a:latin typeface="Arial"/>
                <a:ea typeface="Arial"/>
              </a:rPr>
              <a:t>‹#›</a:t>
            </a:fld>
            <a:endParaRPr lang="zh-CN" altLang="en-US" sz="1800" b="0" i="0" u="none" baseline="0">
              <a:solidFill>
                <a:srgbClr val="000000"/>
              </a:solidFill>
              <a:latin typeface="Arial"/>
              <a:ea typeface="Arial"/>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Lst>
  <p:hf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4" name="AutoShape 4"/>
          <p:cNvSpPr>
            <a:spLocks noGrp="1"/>
          </p:cNvSpPr>
          <p:nvPr>
            <p:ph type="ctrTitle"/>
          </p:nvPr>
        </p:nvSpPr>
        <p:spPr>
          <a:xfrm>
            <a:off x="658811" y="2451009"/>
            <a:ext cx="10850563" cy="698591"/>
          </a:xfrm>
        </p:spPr>
        <p:txBody>
          <a:bodyPr vert="horz" lIns="91440" tIns="45720" rIns="91440" bIns="45720" anchor="ctr">
            <a:noAutofit/>
          </a:bodyPr>
          <a:lstStyle/>
          <a:p>
            <a:pPr algn="ctr">
              <a:lnSpc>
                <a:spcPct val="90000"/>
              </a:lnSpc>
              <a:spcBef>
                <a:spcPct val="0"/>
              </a:spcBef>
            </a:pPr>
            <a:r>
              <a:rPr lang="en-US" sz="4400" b="1" i="0" u="none" baseline="0">
                <a:solidFill>
                  <a:srgbClr val="FFFFFF"/>
                </a:solidFill>
                <a:latin typeface="+mn-ea"/>
                <a:ea typeface="+mn-ea"/>
              </a:rPr>
              <a:t>Fractions and Decimals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Converting Fractions to Decimals</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Equivalent Fractions</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Fractions can also be represented as decimals through equivalent values, where fractions with the same value but different numerators and denominators yield the same decimal. Understanding this reinforces the connection between these two forms of numerical expression.</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Division Method</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To convert a fraction to a decimal, divide the numerator by the denominator. For example, converting 3/4 involves calculating 3 ÷ 4, resulting in 0.75. This method is straightforward and widely used.</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7733393" y="0"/>
            <a:ext cx="4464957" cy="6857997"/>
          </a:xfrm>
          <a:prstGeom prst="rect">
            <a:avLst/>
          </a:prstGeom>
          <a:blipFill>
            <a:blip r:embed="rId2"/>
            <a:srcRect/>
            <a:stretch>
              <a:fillRect l="-9240" r="-1836"/>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3" name="AutoShape 3"/>
          <p:cNvSpPr/>
          <p:nvPr/>
        </p:nvSpPr>
        <p:spPr>
          <a:xfrm>
            <a:off x="936522" y="5314703"/>
            <a:ext cx="203200" cy="2032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4" name="AutoShape 4"/>
          <p:cNvSpPr/>
          <p:nvPr/>
        </p:nvSpPr>
        <p:spPr>
          <a:xfrm>
            <a:off x="1228622" y="5314703"/>
            <a:ext cx="203200" cy="203200"/>
          </a:xfrm>
          <a:prstGeom prst="ellipse">
            <a:avLst/>
          </a:prstGeom>
          <a:solidFill>
            <a:schemeClr val="accent1">
              <a:alpha val="80000"/>
            </a:schemeClr>
          </a:solidFill>
          <a:ln cap="flat" cmpd="sng">
            <a:prstDash val="solid"/>
          </a:ln>
        </p:spPr>
        <p:txBody>
          <a:bodyPr vert="horz" lIns="91440" tIns="45720" rIns="91440" bIns="45720" anchor="ctr">
            <a:normAutofit/>
          </a:bodyPr>
          <a:lstStyle/>
          <a:p>
            <a:pPr marL="0" algn="ctr"/>
            <a:endParaRPr/>
          </a:p>
        </p:txBody>
      </p:sp>
      <p:sp>
        <p:nvSpPr>
          <p:cNvPr id="5" name="AutoShape 5"/>
          <p:cNvSpPr/>
          <p:nvPr/>
        </p:nvSpPr>
        <p:spPr>
          <a:xfrm>
            <a:off x="1520722" y="5314703"/>
            <a:ext cx="203200" cy="203200"/>
          </a:xfrm>
          <a:prstGeom prst="ellipse">
            <a:avLst/>
          </a:prstGeom>
          <a:solidFill>
            <a:schemeClr val="accent1">
              <a:alpha val="60000"/>
            </a:schemeClr>
          </a:solidFill>
          <a:ln cap="flat" cmpd="sng">
            <a:prstDash val="solid"/>
          </a:ln>
        </p:spPr>
        <p:txBody>
          <a:bodyPr vert="horz" lIns="91440" tIns="45720" rIns="91440" bIns="45720" anchor="ctr">
            <a:normAutofit/>
          </a:bodyPr>
          <a:lstStyle/>
          <a:p>
            <a:pPr marL="0" algn="ctr"/>
            <a:endParaRPr/>
          </a:p>
        </p:txBody>
      </p:sp>
      <p:sp>
        <p:nvSpPr>
          <p:cNvPr id="6" name="TextBox 6"/>
          <p:cNvSpPr txBox="1"/>
          <p:nvPr/>
        </p:nvSpPr>
        <p:spPr>
          <a:xfrm>
            <a:off x="1812822" y="5048990"/>
            <a:ext cx="540000" cy="540000"/>
          </a:xfrm>
          <a:prstGeom prst="roundRect">
            <a:avLst>
              <a:gd name="adj" fmla="val 50000"/>
            </a:avLst>
          </a:prstGeom>
          <a:gradFill>
            <a:gsLst>
              <a:gs pos="0">
                <a:srgbClr val="F97B20">
                  <a:lumMod val="60000"/>
                  <a:lumOff val="40000"/>
                </a:srgbClr>
              </a:gs>
              <a:gs pos="60000">
                <a:srgbClr val="F54E1A"/>
              </a:gs>
            </a:gsLst>
            <a:lin ang="2700000"/>
          </a:gradFill>
          <a:effectLst>
            <a:outerShdw blurRad="127000" dist="63500" dir="2700000" algn="tl" rotWithShape="0">
              <a:schemeClr val="accent1">
                <a:alpha val="40000"/>
              </a:schemeClr>
            </a:outerShdw>
          </a:effectLst>
        </p:spPr>
        <p:txBody>
          <a:bodyPr vert="horz" wrap="none" lIns="108000" tIns="108000" rIns="108000" bIns="108000" rtlCol="0" anchor="ctr">
            <a:noAutofit/>
          </a:bodyPr>
          <a:lstStyle/>
          <a:p>
            <a:pPr marL="0" algn="ctr">
              <a:defRPr/>
            </a:pPr>
            <a:endParaRPr lang="en-US" sz="1100"/>
          </a:p>
        </p:txBody>
      </p:sp>
      <p:sp>
        <p:nvSpPr>
          <p:cNvPr id="7" name="AutoShape 7"/>
          <p:cNvSpPr/>
          <p:nvPr/>
        </p:nvSpPr>
        <p:spPr>
          <a:xfrm rot="5400000">
            <a:off x="11351623" y="5537564"/>
            <a:ext cx="142239" cy="1538514"/>
          </a:xfrm>
          <a:prstGeom prst="rect">
            <a:avLst/>
          </a:prstGeom>
          <a:gradFill>
            <a:gsLst>
              <a:gs pos="0">
                <a:srgbClr val="F97B20">
                  <a:lumMod val="60000"/>
                  <a:lumOff val="40000"/>
                </a:srgbClr>
              </a:gs>
              <a:gs pos="60000">
                <a:srgbClr val="F97B20"/>
              </a:gs>
            </a:gsLst>
            <a:lin ang="2700000"/>
          </a:gradFill>
          <a:effectLst>
            <a:outerShdw blurRad="127000" dist="63500" dir="2700000" algn="tl" rotWithShape="0">
              <a:schemeClr val="accent2">
                <a:alpha val="40000"/>
              </a:schemeClr>
            </a:outerShdw>
          </a:effectLst>
        </p:spPr>
        <p:txBody>
          <a:bodyPr vert="horz" wrap="none" lIns="108000" tIns="108000" rIns="108000" bIns="108000" anchor="ctr">
            <a:noAutofit/>
          </a:bodyPr>
          <a:lstStyle/>
          <a:p>
            <a:pPr marL="0" algn="ctr"/>
            <a:endParaRPr/>
          </a:p>
        </p:txBody>
      </p:sp>
      <p:sp>
        <p:nvSpPr>
          <p:cNvPr id="8" name="AutoShape 8"/>
          <p:cNvSpPr/>
          <p:nvPr/>
        </p:nvSpPr>
        <p:spPr>
          <a:xfrm>
            <a:off x="726236" y="2211074"/>
            <a:ext cx="5842479" cy="72310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To convert a decimal to a fraction, recognize the place value of the digits. For instance, 0.6 can be expressed as 6/10, indicating that 6 is in the tenths place, providing a means of transitioning between decimal and fractional representations.</a:t>
            </a:r>
          </a:p>
        </p:txBody>
      </p:sp>
      <p:sp>
        <p:nvSpPr>
          <p:cNvPr id="9" name="TextBox 9"/>
          <p:cNvSpPr txBox="1"/>
          <p:nvPr/>
        </p:nvSpPr>
        <p:spPr>
          <a:xfrm>
            <a:off x="728049" y="1841742"/>
            <a:ext cx="5833986" cy="369332"/>
          </a:xfrm>
          <a:prstGeom prst="rect">
            <a:avLst/>
          </a:prstGeom>
          <a:noFill/>
        </p:spPr>
        <p:txBody>
          <a:bodyPr vert="horz" wrap="square" lIns="91440" tIns="45720" rIns="91440" bIns="45720" rtlCol="0" anchor="b">
            <a:spAutoFit/>
          </a:bodyPr>
          <a:lstStyle/>
          <a:p>
            <a:pPr marL="0" algn="l">
              <a:defRPr/>
            </a:pPr>
            <a:r>
              <a:rPr lang="zh-CN" altLang="en-US" sz="1800" b="1" i="0" u="none" baseline="0">
                <a:solidFill>
                  <a:srgbClr val="000000"/>
                </a:solidFill>
                <a:latin typeface="微软雅黑"/>
                <a:ea typeface="微软雅黑"/>
              </a:rPr>
              <a:t>Understanding Place Value</a:t>
            </a:r>
            <a:endParaRPr lang="en-US" sz="1100"/>
          </a:p>
        </p:txBody>
      </p:sp>
      <p:sp>
        <p:nvSpPr>
          <p:cNvPr id="10" name="AutoShape 10"/>
          <p:cNvSpPr/>
          <p:nvPr/>
        </p:nvSpPr>
        <p:spPr>
          <a:xfrm>
            <a:off x="730923" y="3877682"/>
            <a:ext cx="5842479" cy="723105"/>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Once a decimal is converted to a fraction, it may often be simplified. This involves dividing both the numerator and denominator by their greatest common divisor, enhancing clarity in representation.</a:t>
            </a:r>
          </a:p>
        </p:txBody>
      </p:sp>
      <p:sp>
        <p:nvSpPr>
          <p:cNvPr id="11" name="TextBox 11"/>
          <p:cNvSpPr txBox="1"/>
          <p:nvPr/>
        </p:nvSpPr>
        <p:spPr>
          <a:xfrm>
            <a:off x="732736" y="3508350"/>
            <a:ext cx="5833986" cy="369332"/>
          </a:xfrm>
          <a:prstGeom prst="rect">
            <a:avLst/>
          </a:prstGeom>
          <a:noFill/>
        </p:spPr>
        <p:txBody>
          <a:bodyPr vert="horz" wrap="square" lIns="91440" tIns="45720" rIns="91440" bIns="45720" rtlCol="0" anchor="b">
            <a:spAutoFit/>
          </a:bodyPr>
          <a:lstStyle/>
          <a:p>
            <a:pPr marL="0" algn="l">
              <a:defRPr/>
            </a:pPr>
            <a:r>
              <a:rPr lang="zh-CN" altLang="en-US" sz="1800" b="1" i="0" u="none" baseline="0">
                <a:solidFill>
                  <a:srgbClr val="000000"/>
                </a:solidFill>
                <a:latin typeface="微软雅黑"/>
                <a:ea typeface="微软雅黑"/>
              </a:rPr>
              <a:t>Simplifying Fractions</a:t>
            </a:r>
            <a:endParaRPr lang="en-US" sz="1100"/>
          </a:p>
        </p:txBody>
      </p:sp>
      <p:sp>
        <p:nvSpPr>
          <p:cNvPr id="12" name="TextBox 12"/>
          <p:cNvSpPr txBox="1"/>
          <p:nvPr/>
        </p:nvSpPr>
        <p:spPr>
          <a:xfrm>
            <a:off x="666750" y="0"/>
            <a:ext cx="10858500" cy="1028700"/>
          </a:xfrm>
          <a:prstGeom prst="rect">
            <a:avLst/>
          </a:prstGeom>
        </p:spPr>
        <p:txBody>
          <a:bodyPr vert="horz" lIns="91440" tIns="45720" rIns="91440" bIns="45720" rtlCol="0" anchor="b">
            <a:normAutofit/>
          </a:bodyPr>
          <a:lstStyle/>
          <a:p>
            <a:pPr marL="0" algn="l">
              <a:lnSpc>
                <a:spcPct val="90000"/>
              </a:lnSpc>
              <a:spcBef>
                <a:spcPct val="0"/>
              </a:spcBef>
              <a:defRPr/>
            </a:pPr>
            <a:r>
              <a:rPr lang="zh-CN" altLang="en-US" sz="2800" b="1" i="0" u="none" baseline="0">
                <a:solidFill>
                  <a:srgbClr val="000000"/>
                </a:solidFill>
                <a:latin typeface="微软雅黑"/>
                <a:ea typeface="微软雅黑"/>
              </a:rPr>
              <a:t>Converting Decimals to Fractions</a:t>
            </a:r>
            <a:endParaRPr lang="en-US" sz="11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Operations with Fractions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04</a:t>
            </a:r>
            <a:endParaRPr lang="en-US" sz="11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Addition and Subtraction</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Common Denominators</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To add or subtract fractions, they must have a common denominator. This process involves finding a shared denominator, adjusting the fractions accordingly, and then performing the operation on the numerators.</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Mixed Numbers</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Mixed numbers, containing a whole number and a fraction, require special handling in addition and subtraction. Convert mixed numbers to improper fractions to simplify calculations before converting back to mixed numbers if necessary.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6096000" y="0"/>
            <a:ext cx="6096000" cy="6858000"/>
          </a:xfrm>
          <a:prstGeom prst="snip1Rect">
            <a:avLst>
              <a:gd name="adj" fmla="val 0"/>
            </a:avLst>
          </a:prstGeom>
          <a:blipFill>
            <a:blip r:embed="rId2"/>
            <a:srcRect/>
            <a:stretch>
              <a:fillRect l="-34447" r="-34303"/>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3" name="AutoShape 3"/>
          <p:cNvSpPr/>
          <p:nvPr/>
        </p:nvSpPr>
        <p:spPr>
          <a:xfrm>
            <a:off x="660400" y="2112706"/>
            <a:ext cx="4749800" cy="1360359"/>
          </a:xfrm>
          <a:prstGeom prst="rect">
            <a:avLst/>
          </a:prstGeom>
          <a:solidFill>
            <a:srgbClr val="778495">
              <a:alpha val="15000"/>
            </a:srgbClr>
          </a:solidFill>
          <a:ln cap="flat" cmpd="sng">
            <a:prstDash val="solid"/>
          </a:ln>
        </p:spPr>
        <p:txBody>
          <a:bodyPr vert="horz" wrap="square" lIns="91440" tIns="90000" rIns="91440" bIns="45720" anchor="t">
            <a:noAutofit/>
          </a:bodyPr>
          <a:lstStyle/>
          <a:p>
            <a:pPr marL="0" algn="l">
              <a:lnSpc>
                <a:spcPct val="120000"/>
              </a:lnSpc>
            </a:pPr>
            <a:r>
              <a:rPr lang="zh-CN" altLang="en-US" sz="1400" b="0" i="0" u="none" baseline="0">
                <a:solidFill>
                  <a:srgbClr val="000000"/>
                </a:solidFill>
                <a:latin typeface="微软雅黑"/>
                <a:ea typeface="微软雅黑"/>
              </a:rPr>
              <a:t>To multiply fractions, multiply the numerators together and the denominators together. For example, (2/3) × (3/4) results in (2×3)/(3×4) = 6/12, which can be simplified to 1/2.</a:t>
            </a:r>
          </a:p>
        </p:txBody>
      </p:sp>
      <p:sp>
        <p:nvSpPr>
          <p:cNvPr id="4" name="AutoShape 4"/>
          <p:cNvSpPr/>
          <p:nvPr/>
        </p:nvSpPr>
        <p:spPr>
          <a:xfrm>
            <a:off x="660401" y="1482034"/>
            <a:ext cx="3889294" cy="529947"/>
          </a:xfrm>
          <a:prstGeom prst="homePlate">
            <a:avLst/>
          </a:prstGeom>
          <a:gradFill>
            <a:gsLst>
              <a:gs pos="0">
                <a:srgbClr val="F54E1A">
                  <a:alpha val="60000"/>
                </a:srgbClr>
              </a:gs>
              <a:gs pos="60000">
                <a:srgbClr val="F54E1A"/>
              </a:gs>
            </a:gsLst>
            <a:lin ang="2700000"/>
          </a:gradFill>
          <a:effectLst>
            <a:outerShdw blurRad="127000" dist="63500" dir="2700000" algn="tl" rotWithShape="0">
              <a:schemeClr val="accent1">
                <a:alpha val="40000"/>
              </a:schemeClr>
            </a:outerShdw>
          </a:effectLst>
        </p:spPr>
        <p:txBody>
          <a:bodyPr vert="horz" wrap="square" lIns="108000" tIns="108000" rIns="108000" bIns="108000" anchor="ctr">
            <a:noAutofit/>
          </a:bodyPr>
          <a:lstStyle/>
          <a:p>
            <a:pPr marL="0" algn="ctr"/>
            <a:r>
              <a:rPr lang="zh-CN" altLang="en-US" sz="1600" b="1" i="0" u="none" baseline="0">
                <a:solidFill>
                  <a:srgbClr val="000000"/>
                </a:solidFill>
                <a:latin typeface="微软雅黑"/>
                <a:ea typeface="微软雅黑"/>
              </a:rPr>
              <a:t>Multiplying Fractions</a:t>
            </a:r>
          </a:p>
        </p:txBody>
      </p:sp>
      <p:sp>
        <p:nvSpPr>
          <p:cNvPr id="5" name="AutoShape 5"/>
          <p:cNvSpPr/>
          <p:nvPr/>
        </p:nvSpPr>
        <p:spPr>
          <a:xfrm>
            <a:off x="660400" y="4347264"/>
            <a:ext cx="4749800" cy="1360359"/>
          </a:xfrm>
          <a:prstGeom prst="rect">
            <a:avLst/>
          </a:prstGeom>
          <a:solidFill>
            <a:srgbClr val="778495">
              <a:alpha val="15000"/>
            </a:srgbClr>
          </a:solidFill>
          <a:ln cap="flat" cmpd="sng">
            <a:prstDash val="solid"/>
          </a:ln>
        </p:spPr>
        <p:txBody>
          <a:bodyPr vert="horz" wrap="square" lIns="91440" tIns="90000" rIns="91440" bIns="45720" anchor="t">
            <a:noAutofit/>
          </a:bodyPr>
          <a:lstStyle/>
          <a:p>
            <a:pPr marL="0" algn="l">
              <a:lnSpc>
                <a:spcPct val="120000"/>
              </a:lnSpc>
            </a:pPr>
            <a:r>
              <a:rPr lang="zh-CN" altLang="en-US" sz="1400" b="0" i="0" u="none" baseline="0">
                <a:solidFill>
                  <a:srgbClr val="000000"/>
                </a:solidFill>
                <a:latin typeface="微软雅黑"/>
                <a:ea typeface="微软雅黑"/>
              </a:rPr>
              <a:t>To divide fractions, multiply by the reciprocal of the second fraction. For instance, (2/3) ÷ (3/4) equals (2/3) × (4/3) = 8/9. This technique provides a systematic approach to solving fraction division.</a:t>
            </a:r>
          </a:p>
        </p:txBody>
      </p:sp>
      <p:sp>
        <p:nvSpPr>
          <p:cNvPr id="6" name="AutoShape 6"/>
          <p:cNvSpPr/>
          <p:nvPr/>
        </p:nvSpPr>
        <p:spPr>
          <a:xfrm>
            <a:off x="660401" y="3716592"/>
            <a:ext cx="3889294" cy="529947"/>
          </a:xfrm>
          <a:prstGeom prst="homePlate">
            <a:avLst/>
          </a:prstGeom>
          <a:gradFill>
            <a:gsLst>
              <a:gs pos="0">
                <a:srgbClr val="F97B20">
                  <a:lumMod val="60000"/>
                  <a:lumOff val="40000"/>
                </a:srgbClr>
              </a:gs>
              <a:gs pos="60000">
                <a:srgbClr val="F97B20"/>
              </a:gs>
            </a:gsLst>
            <a:lin ang="2700000"/>
          </a:gradFill>
          <a:effectLst>
            <a:outerShdw blurRad="127000" dist="63500" dir="2700000" algn="tl" rotWithShape="0">
              <a:schemeClr val="accent2">
                <a:alpha val="40000"/>
              </a:schemeClr>
            </a:outerShdw>
          </a:effectLst>
        </p:spPr>
        <p:txBody>
          <a:bodyPr vert="horz" wrap="square" lIns="108000" tIns="108000" rIns="108000" bIns="108000" anchor="ctr">
            <a:noAutofit/>
          </a:bodyPr>
          <a:lstStyle/>
          <a:p>
            <a:pPr marL="0" algn="ctr"/>
            <a:r>
              <a:rPr lang="en-US" sz="1600" b="1" i="0" u="none" baseline="0">
                <a:solidFill>
                  <a:srgbClr val="000000"/>
                </a:solidFill>
                <a:latin typeface="Arial"/>
                <a:ea typeface="Arial"/>
              </a:rPr>
              <a:t>Dividing Fractions</a:t>
            </a:r>
          </a:p>
        </p:txBody>
      </p:sp>
      <p:sp>
        <p:nvSpPr>
          <p:cNvPr id="7" name="TextBox 7"/>
          <p:cNvSpPr txBox="1"/>
          <p:nvPr/>
        </p:nvSpPr>
        <p:spPr>
          <a:xfrm>
            <a:off x="666750" y="0"/>
            <a:ext cx="5429250" cy="1028700"/>
          </a:xfrm>
          <a:prstGeom prst="rect">
            <a:avLst/>
          </a:prstGeom>
        </p:spPr>
        <p:txBody>
          <a:bodyPr vert="horz" lIns="91440" tIns="45720" rIns="91440" bIns="45720" rtlCol="0" anchor="b">
            <a:normAutofit/>
          </a:bodyPr>
          <a:lstStyle/>
          <a:p>
            <a:pPr marL="0" algn="l">
              <a:lnSpc>
                <a:spcPct val="90000"/>
              </a:lnSpc>
              <a:spcBef>
                <a:spcPct val="0"/>
              </a:spcBef>
              <a:defRPr/>
            </a:pPr>
            <a:r>
              <a:rPr lang="zh-CN" altLang="en-US" sz="2800" b="1" i="0" u="none" baseline="0">
                <a:solidFill>
                  <a:srgbClr val="000000"/>
                </a:solidFill>
                <a:latin typeface="微软雅黑"/>
                <a:ea typeface="微软雅黑"/>
              </a:rPr>
              <a:t>Multiplication and Division</a:t>
            </a:r>
            <a:endParaRPr lang="en-US" sz="11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Operations with Decimals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05</a:t>
            </a:r>
            <a:endParaRPr lang="en-US" sz="1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Addition and Subtraction</a:t>
            </a:r>
          </a:p>
        </p:txBody>
      </p:sp>
      <p:sp>
        <p:nvSpPr>
          <p:cNvPr id="3" name="AutoShape 3"/>
          <p:cNvSpPr/>
          <p:nvPr/>
        </p:nvSpPr>
        <p:spPr>
          <a:xfrm>
            <a:off x="1497387" y="1762961"/>
            <a:ext cx="4598613" cy="338554"/>
          </a:xfrm>
          <a:prstGeom prst="rect">
            <a:avLst/>
          </a:prstGeom>
          <a:noFill/>
          <a:ln cap="flat" cmpd="sng">
            <a:prstDash val="solid"/>
          </a:ln>
        </p:spPr>
        <p:txBody>
          <a:bodyPr vert="horz" wrap="square" lIns="91440" tIns="45720" rIns="91440" bIns="45720" anchor="t">
            <a:spAutoFit/>
          </a:bodyPr>
          <a:lstStyle/>
          <a:p>
            <a:pPr marL="0" algn="l"/>
            <a:r>
              <a:rPr lang="zh-CN" altLang="en-US" sz="1600" b="1" i="0" u="none" baseline="0">
                <a:solidFill>
                  <a:srgbClr val="000000"/>
                </a:solidFill>
                <a:latin typeface="微软雅黑"/>
                <a:ea typeface="微软雅黑"/>
              </a:rPr>
              <a:t>Aligning Decimal Points</a:t>
            </a:r>
          </a:p>
        </p:txBody>
      </p:sp>
      <p:sp>
        <p:nvSpPr>
          <p:cNvPr id="4" name="AutoShape 4"/>
          <p:cNvSpPr/>
          <p:nvPr/>
        </p:nvSpPr>
        <p:spPr>
          <a:xfrm>
            <a:off x="1497387" y="2118797"/>
            <a:ext cx="4598614" cy="1346522"/>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When adding or subtracting decimals, ensure that the decimal points are aligned vertically. This ensures that each digit is correctly positioned according to its place value, minimizing calculation errors.</a:t>
            </a:r>
          </a:p>
        </p:txBody>
      </p:sp>
      <p:sp>
        <p:nvSpPr>
          <p:cNvPr id="5" name="TextBox 5"/>
          <p:cNvSpPr txBox="1"/>
          <p:nvPr/>
        </p:nvSpPr>
        <p:spPr>
          <a:xfrm>
            <a:off x="774702" y="1918222"/>
            <a:ext cx="540000" cy="540000"/>
          </a:xfrm>
          <a:prstGeom prst="roundRect">
            <a:avLst>
              <a:gd name="adj" fmla="val 50000"/>
            </a:avLst>
          </a:prstGeom>
          <a:solidFill>
            <a:schemeClr val="accent1"/>
          </a:solidFill>
        </p:spPr>
        <p:txBody>
          <a:bodyPr vert="horz" wrap="none" lIns="91440" tIns="45720" rIns="91440" bIns="45720" rtlCol="0" anchor="ctr">
            <a:noAutofit/>
          </a:bodyPr>
          <a:lstStyle/>
          <a:p>
            <a:pPr marL="0" algn="ctr">
              <a:defRPr/>
            </a:pPr>
            <a:r>
              <a:rPr lang="en-US" sz="2000" b="1" i="0" u="none" baseline="0">
                <a:solidFill>
                  <a:srgbClr val="FFFFFF"/>
                </a:solidFill>
                <a:latin typeface="微软雅黑"/>
                <a:ea typeface="微软雅黑"/>
              </a:rPr>
              <a:t>01</a:t>
            </a:r>
            <a:endParaRPr lang="en-US" sz="1100"/>
          </a:p>
        </p:txBody>
      </p:sp>
      <p:sp>
        <p:nvSpPr>
          <p:cNvPr id="6" name="AutoShape 6"/>
          <p:cNvSpPr/>
          <p:nvPr/>
        </p:nvSpPr>
        <p:spPr>
          <a:xfrm>
            <a:off x="1497387" y="3898314"/>
            <a:ext cx="4598613" cy="338554"/>
          </a:xfrm>
          <a:prstGeom prst="rect">
            <a:avLst/>
          </a:prstGeom>
          <a:noFill/>
          <a:ln cap="flat" cmpd="sng">
            <a:prstDash val="solid"/>
          </a:ln>
        </p:spPr>
        <p:txBody>
          <a:bodyPr vert="horz" wrap="square" lIns="91440" tIns="45720" rIns="91440" bIns="45720" anchor="t">
            <a:spAutoFit/>
          </a:bodyPr>
          <a:lstStyle/>
          <a:p>
            <a:pPr marL="0" algn="l"/>
            <a:r>
              <a:rPr lang="zh-CN" altLang="en-US" sz="1600" b="1" i="0" u="none" baseline="0">
                <a:solidFill>
                  <a:srgbClr val="000000"/>
                </a:solidFill>
                <a:latin typeface="微软雅黑"/>
                <a:ea typeface="微软雅黑"/>
              </a:rPr>
              <a:t>Handling Different Lengths</a:t>
            </a:r>
          </a:p>
        </p:txBody>
      </p:sp>
      <p:sp>
        <p:nvSpPr>
          <p:cNvPr id="7" name="AutoShape 7"/>
          <p:cNvSpPr/>
          <p:nvPr/>
        </p:nvSpPr>
        <p:spPr>
          <a:xfrm>
            <a:off x="1497387" y="4254150"/>
            <a:ext cx="4598614" cy="1346522"/>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zh-CN" altLang="en-US" sz="1400" b="0" i="0" u="none" baseline="0">
                <a:solidFill>
                  <a:srgbClr val="000000"/>
                </a:solidFill>
                <a:latin typeface="微软雅黑"/>
                <a:ea typeface="微软雅黑"/>
              </a:rPr>
              <a:t>In decimal addition and subtraction, if the decimals have different lengths, use zeros as placeholders to align them. For example, 0.5 and 0.25 can be rewritten as 0.50 and 0.25, allowing for straightforward calculations.</a:t>
            </a:r>
          </a:p>
        </p:txBody>
      </p:sp>
      <p:sp>
        <p:nvSpPr>
          <p:cNvPr id="8" name="TextBox 8"/>
          <p:cNvSpPr txBox="1"/>
          <p:nvPr/>
        </p:nvSpPr>
        <p:spPr>
          <a:xfrm>
            <a:off x="774702" y="4053575"/>
            <a:ext cx="540000" cy="540000"/>
          </a:xfrm>
          <a:prstGeom prst="roundRect">
            <a:avLst>
              <a:gd name="adj" fmla="val 50000"/>
            </a:avLst>
          </a:prstGeom>
          <a:solidFill>
            <a:srgbClr val="768394">
              <a:alpha val="15000"/>
            </a:srgbClr>
          </a:solidFill>
        </p:spPr>
        <p:txBody>
          <a:bodyPr vert="horz" wrap="none" lIns="91440" tIns="45720" rIns="91440" bIns="45720" rtlCol="0" anchor="ctr">
            <a:noAutofit/>
          </a:bodyPr>
          <a:lstStyle/>
          <a:p>
            <a:pPr marL="0" algn="ctr">
              <a:defRPr/>
            </a:pPr>
            <a:r>
              <a:rPr lang="en-US" sz="2000" b="1" i="0" u="none" baseline="0">
                <a:solidFill>
                  <a:srgbClr val="FFFFFF"/>
                </a:solidFill>
                <a:latin typeface="微软雅黑"/>
                <a:ea typeface="微软雅黑"/>
              </a:rPr>
              <a:t>02</a:t>
            </a:r>
            <a:endParaRPr lang="en-US" sz="1100"/>
          </a:p>
        </p:txBody>
      </p:sp>
      <p:sp>
        <p:nvSpPr>
          <p:cNvPr id="9" name="AutoShape 9"/>
          <p:cNvSpPr/>
          <p:nvPr/>
        </p:nvSpPr>
        <p:spPr>
          <a:xfrm>
            <a:off x="7108037" y="-17697"/>
            <a:ext cx="5083963" cy="6858000"/>
          </a:xfrm>
          <a:prstGeom prst="roundRect">
            <a:avLst>
              <a:gd name="adj" fmla="val 0"/>
            </a:avLst>
          </a:prstGeom>
          <a:blipFill>
            <a:blip r:embed="rId2">
              <a:duotone>
                <a:prstClr val="black"/>
                <a:schemeClr val="accent5">
                  <a:satMod val="400000"/>
                  <a:tint val="45000"/>
                </a:schemeClr>
              </a:duotone>
            </a:blip>
            <a:stretch>
              <a:fillRect l="-51220" r="-50964"/>
            </a:stretch>
          </a:blipFill>
          <a:ln cap="flat">
            <a:prstDash val="solid"/>
          </a:ln>
        </p:spPr>
        <p:txBody>
          <a:bodyPr rot="0" vert="horz" wrap="square" lIns="91440" tIns="45720" rIns="91440" bIns="45720" anchor="ctr">
            <a:prstTxWarp prst="textNoShape">
              <a:avLst/>
            </a:prstTxWarp>
            <a:noAutofit/>
          </a:bodyPr>
          <a:lstStyle/>
          <a:p>
            <a:pPr marL="0" algn="ct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Multiplication and Division</a:t>
            </a:r>
          </a:p>
        </p:txBody>
      </p:sp>
      <p:sp>
        <p:nvSpPr>
          <p:cNvPr id="3" name="AutoShape 3"/>
          <p:cNvSpPr/>
          <p:nvPr/>
        </p:nvSpPr>
        <p:spPr>
          <a:xfrm>
            <a:off x="666750" y="1363436"/>
            <a:ext cx="10858500" cy="1926635"/>
          </a:xfrm>
          <a:prstGeom prst="rect">
            <a:avLst/>
          </a:prstGeom>
          <a:solidFill>
            <a:srgbClr val="768394">
              <a:alpha val="15000"/>
            </a:srgbClr>
          </a:solidFill>
          <a:ln cap="flat" cmpd="sng">
            <a:prstDash val="solid"/>
          </a:ln>
        </p:spPr>
        <p:txBody>
          <a:bodyPr vert="horz" lIns="91440" tIns="45720" rIns="91440" bIns="45720" anchor="ctr">
            <a:normAutofit/>
          </a:bodyPr>
          <a:lstStyle/>
          <a:p>
            <a:pPr marL="0" algn="ctr"/>
            <a:endParaRPr/>
          </a:p>
        </p:txBody>
      </p:sp>
      <p:sp>
        <p:nvSpPr>
          <p:cNvPr id="4" name="AutoShape 4"/>
          <p:cNvSpPr/>
          <p:nvPr/>
        </p:nvSpPr>
        <p:spPr>
          <a:xfrm>
            <a:off x="1123950" y="1614352"/>
            <a:ext cx="1440000" cy="1440000"/>
          </a:xfrm>
          <a:prstGeom prst="ellipse">
            <a:avLst/>
          </a:prstGeom>
          <a:blipFill>
            <a:blip r:embed="rId2">
              <a:duotone>
                <a:prstClr val="black"/>
                <a:schemeClr val="accent5">
                  <a:satMod val="400000"/>
                  <a:tint val="45000"/>
                </a:schemeClr>
              </a:duotone>
            </a:blip>
            <a:srcRect/>
            <a:stretch>
              <a:fillRect l="-25250" r="-24810"/>
            </a:stretch>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5" name="AutoShape 5"/>
          <p:cNvSpPr/>
          <p:nvPr/>
        </p:nvSpPr>
        <p:spPr>
          <a:xfrm>
            <a:off x="2750185" y="1614353"/>
            <a:ext cx="6089920" cy="90486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To multiply decimals, disregard the decimal points at first, perform the multiplication as with whole numbers, and then count the total number of decimal places in the factors to position the decimal in the product accurately.</a:t>
            </a:r>
          </a:p>
        </p:txBody>
      </p:sp>
      <p:cxnSp>
        <p:nvCxnSpPr>
          <p:cNvPr id="6" name="Connector 6"/>
          <p:cNvCxnSpPr/>
          <p:nvPr/>
        </p:nvCxnSpPr>
        <p:spPr>
          <a:xfrm flipH="1">
            <a:off x="9119504" y="1614353"/>
            <a:ext cx="1" cy="1424801"/>
          </a:xfrm>
          <a:prstGeom prst="line">
            <a:avLst/>
          </a:prstGeom>
          <a:ln w="12700" cap="flat" cmpd="sng">
            <a:solidFill>
              <a:schemeClr val="accent1"/>
            </a:solidFill>
            <a:prstDash val="solid"/>
          </a:ln>
        </p:spPr>
      </p:cxnSp>
      <p:sp>
        <p:nvSpPr>
          <p:cNvPr id="7" name="AutoShape 7"/>
          <p:cNvSpPr/>
          <p:nvPr/>
        </p:nvSpPr>
        <p:spPr>
          <a:xfrm>
            <a:off x="666750" y="3567929"/>
            <a:ext cx="10858500" cy="1926635"/>
          </a:xfrm>
          <a:prstGeom prst="rect">
            <a:avLst/>
          </a:prstGeom>
          <a:solidFill>
            <a:srgbClr val="768394">
              <a:alpha val="15000"/>
            </a:srgbClr>
          </a:solidFill>
          <a:ln cap="flat" cmpd="sng">
            <a:prstDash val="solid"/>
          </a:ln>
        </p:spPr>
        <p:txBody>
          <a:bodyPr vert="horz" lIns="91440" tIns="45720" rIns="91440" bIns="45720" anchor="ctr">
            <a:normAutofit/>
          </a:bodyPr>
          <a:lstStyle/>
          <a:p>
            <a:pPr marL="0" algn="ctr"/>
            <a:endParaRPr/>
          </a:p>
        </p:txBody>
      </p:sp>
      <p:sp>
        <p:nvSpPr>
          <p:cNvPr id="8" name="AutoShape 8"/>
          <p:cNvSpPr/>
          <p:nvPr/>
        </p:nvSpPr>
        <p:spPr>
          <a:xfrm>
            <a:off x="1123950" y="3818845"/>
            <a:ext cx="1440000" cy="1440000"/>
          </a:xfrm>
          <a:prstGeom prst="ellipse">
            <a:avLst/>
          </a:prstGeom>
          <a:blipFill>
            <a:blip r:embed="rId3">
              <a:duotone>
                <a:prstClr val="black"/>
                <a:schemeClr val="accent5">
                  <a:satMod val="400000"/>
                  <a:tint val="45000"/>
                </a:schemeClr>
              </a:duotone>
            </a:blip>
            <a:srcRect/>
            <a:stretch>
              <a:fillRect l="-25250" r="-24810"/>
            </a:stretch>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9" name="AutoShape 9"/>
          <p:cNvSpPr/>
          <p:nvPr/>
        </p:nvSpPr>
        <p:spPr>
          <a:xfrm>
            <a:off x="2750185" y="3818846"/>
            <a:ext cx="6089920" cy="90486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For dividing decimals, convert the divisor to a whole number by moving the decimal point, and apply the same shift to the dividend. This simplifies the division process, allowing a more straightforward computation.</a:t>
            </a:r>
          </a:p>
        </p:txBody>
      </p:sp>
      <p:sp>
        <p:nvSpPr>
          <p:cNvPr id="10" name="AutoShape 10"/>
          <p:cNvSpPr/>
          <p:nvPr/>
        </p:nvSpPr>
        <p:spPr>
          <a:xfrm>
            <a:off x="9210361" y="3860133"/>
            <a:ext cx="2249717" cy="338554"/>
          </a:xfrm>
          <a:prstGeom prst="rect">
            <a:avLst/>
          </a:prstGeom>
          <a:noFill/>
          <a:ln cap="flat" cmpd="sng">
            <a:prstDash val="solid"/>
          </a:ln>
        </p:spPr>
        <p:txBody>
          <a:bodyPr vert="horz" wrap="square" lIns="91440" tIns="45720" rIns="91440" bIns="45720" anchor="t">
            <a:spAutoFit/>
          </a:bodyPr>
          <a:lstStyle/>
          <a:p>
            <a:pPr marL="0" algn="l"/>
            <a:r>
              <a:rPr lang="zh-CN" altLang="en-US" sz="1600" b="1" i="0" u="none" baseline="0">
                <a:solidFill>
                  <a:srgbClr val="000000"/>
                </a:solidFill>
                <a:latin typeface="微软雅黑"/>
                <a:ea typeface="微软雅黑"/>
              </a:rPr>
              <a:t>Dividing Decimals</a:t>
            </a:r>
          </a:p>
        </p:txBody>
      </p:sp>
      <p:cxnSp>
        <p:nvCxnSpPr>
          <p:cNvPr id="11" name="Connector 11"/>
          <p:cNvCxnSpPr/>
          <p:nvPr/>
        </p:nvCxnSpPr>
        <p:spPr>
          <a:xfrm flipH="1">
            <a:off x="9119504" y="3818846"/>
            <a:ext cx="1" cy="1424801"/>
          </a:xfrm>
          <a:prstGeom prst="line">
            <a:avLst/>
          </a:prstGeom>
          <a:ln w="12700" cap="flat" cmpd="sng">
            <a:solidFill>
              <a:schemeClr val="accent1"/>
            </a:solidFill>
            <a:prstDash val="solid"/>
          </a:ln>
        </p:spPr>
      </p:cxnSp>
      <p:sp>
        <p:nvSpPr>
          <p:cNvPr id="12" name="AutoShape 12"/>
          <p:cNvSpPr/>
          <p:nvPr/>
        </p:nvSpPr>
        <p:spPr>
          <a:xfrm>
            <a:off x="9210361" y="1630945"/>
            <a:ext cx="2249717" cy="338554"/>
          </a:xfrm>
          <a:prstGeom prst="rect">
            <a:avLst/>
          </a:prstGeom>
          <a:noFill/>
          <a:ln cap="flat" cmpd="sng">
            <a:prstDash val="solid"/>
          </a:ln>
        </p:spPr>
        <p:txBody>
          <a:bodyPr vert="horz" wrap="square" lIns="91440" tIns="45720" rIns="91440" bIns="45720" anchor="t">
            <a:spAutoFit/>
          </a:bodyPr>
          <a:lstStyle/>
          <a:p>
            <a:pPr marL="0" algn="l"/>
            <a:r>
              <a:rPr lang="zh-CN" altLang="en-US" sz="1600" b="1" i="0" u="none" baseline="0">
                <a:solidFill>
                  <a:srgbClr val="000000"/>
                </a:solidFill>
                <a:latin typeface="微软雅黑"/>
                <a:ea typeface="微软雅黑"/>
              </a:rPr>
              <a:t>Multiplying Decimals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Real-World Applications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06</a:t>
            </a:r>
            <a:endParaRPr lang="en-US" sz="11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Using Fractions in Daily Life</a:t>
            </a:r>
          </a:p>
        </p:txBody>
      </p:sp>
      <p:sp>
        <p:nvSpPr>
          <p:cNvPr id="3" name="AutoShape 3"/>
          <p:cNvSpPr/>
          <p:nvPr/>
        </p:nvSpPr>
        <p:spPr>
          <a:xfrm>
            <a:off x="1448801" y="1400174"/>
            <a:ext cx="1490663" cy="1491456"/>
          </a:xfrm>
          <a:prstGeom prst="ellipse">
            <a:avLst/>
          </a:prstGeom>
          <a:blipFill>
            <a:blip r:embed="rId2"/>
            <a:srcRect/>
            <a:stretch>
              <a:fillRect l="-25039" r="-25039"/>
            </a:stretch>
          </a:blipFill>
          <a:ln cap="flat">
            <a:prstDash val="solid"/>
          </a:ln>
        </p:spPr>
        <p:txBody>
          <a:bodyPr vert="horz" wrap="square" lIns="91440" tIns="45720" rIns="91440" bIns="45720" anchor="ctr">
            <a:normAutofit/>
          </a:bodyPr>
          <a:lstStyle/>
          <a:p>
            <a:pPr marL="0" algn="l"/>
            <a:endParaRPr/>
          </a:p>
        </p:txBody>
      </p:sp>
      <p:sp>
        <p:nvSpPr>
          <p:cNvPr id="4" name="AutoShape 4"/>
          <p:cNvSpPr/>
          <p:nvPr/>
        </p:nvSpPr>
        <p:spPr>
          <a:xfrm>
            <a:off x="1448801" y="3966370"/>
            <a:ext cx="1490663" cy="1491456"/>
          </a:xfrm>
          <a:prstGeom prst="ellipse">
            <a:avLst/>
          </a:prstGeom>
          <a:blipFill>
            <a:blip r:embed="rId3"/>
            <a:srcRect/>
            <a:stretch>
              <a:fillRect l="-39211" r="-39211"/>
            </a:stretch>
          </a:blipFill>
          <a:ln cap="flat">
            <a:prstDash val="solid"/>
          </a:ln>
        </p:spPr>
        <p:txBody>
          <a:bodyPr vert="horz" wrap="square" lIns="91440" tIns="45720" rIns="91440" bIns="45720" anchor="ctr">
            <a:normAutofit/>
          </a:bodyPr>
          <a:lstStyle/>
          <a:p>
            <a:pPr marL="0" algn="l"/>
            <a:endParaRPr/>
          </a:p>
        </p:txBody>
      </p:sp>
      <p:sp>
        <p:nvSpPr>
          <p:cNvPr id="5" name="AutoShape 5"/>
          <p:cNvSpPr/>
          <p:nvPr/>
        </p:nvSpPr>
        <p:spPr>
          <a:xfrm>
            <a:off x="3610369" y="1454046"/>
            <a:ext cx="7132829" cy="338554"/>
          </a:xfrm>
          <a:prstGeom prst="rect">
            <a:avLst/>
          </a:prstGeom>
          <a:noFill/>
          <a:ln cap="flat" cmpd="sng">
            <a:prstDash val="solid"/>
          </a:ln>
        </p:spPr>
        <p:txBody>
          <a:bodyPr rot="0" vert="horz" wrap="square" lIns="91440" tIns="45720" rIns="91440" bIns="45720" anchor="b">
            <a:prstTxWarp prst="textNoShape">
              <a:avLst/>
            </a:prstTxWarp>
            <a:spAutoFit/>
          </a:bodyPr>
          <a:lstStyle/>
          <a:p>
            <a:pPr marL="0" algn="l"/>
            <a:r>
              <a:rPr lang="zh-CN" altLang="en-US" sz="1600" b="1" i="0" u="none" baseline="0">
                <a:gradFill>
                  <a:gsLst>
                    <a:gs pos="0">
                      <a:srgbClr val="765850"/>
                    </a:gs>
                    <a:gs pos="100000">
                      <a:srgbClr val="343434"/>
                    </a:gs>
                  </a:gsLst>
                  <a:lin ang="2700000"/>
                </a:gradFill>
                <a:latin typeface="微软雅黑"/>
                <a:ea typeface="微软雅黑"/>
              </a:rPr>
              <a:t>Cooking and Recipes</a:t>
            </a:r>
          </a:p>
        </p:txBody>
      </p:sp>
      <p:sp>
        <p:nvSpPr>
          <p:cNvPr id="6" name="TextBox 6"/>
          <p:cNvSpPr txBox="1"/>
          <p:nvPr/>
        </p:nvSpPr>
        <p:spPr>
          <a:xfrm>
            <a:off x="3610369" y="1906226"/>
            <a:ext cx="7132829" cy="102374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solidFill>
                <a:latin typeface="微软雅黑"/>
                <a:ea typeface="微软雅黑"/>
              </a:rPr>
              <a:t>Fractions frequently arise in cooking, where ingredients are measured in fractions (e.g., 1/2 cup sugar). Understanding how to use fractions allows for accurate measurements and recipe adjustments.</a:t>
            </a:r>
            <a:endParaRPr lang="en-US" sz="1100"/>
          </a:p>
        </p:txBody>
      </p:sp>
      <p:cxnSp>
        <p:nvCxnSpPr>
          <p:cNvPr id="7" name="Connector 7"/>
          <p:cNvCxnSpPr/>
          <p:nvPr/>
        </p:nvCxnSpPr>
        <p:spPr>
          <a:xfrm>
            <a:off x="3737370" y="1818390"/>
            <a:ext cx="2354421" cy="0"/>
          </a:xfrm>
          <a:prstGeom prst="line">
            <a:avLst/>
          </a:prstGeom>
          <a:noFill/>
          <a:ln w="12700" cap="flat" cmpd="sng">
            <a:solidFill>
              <a:schemeClr val="accent2"/>
            </a:solidFill>
            <a:prstDash val="solid"/>
          </a:ln>
        </p:spPr>
      </p:cxnSp>
      <p:sp>
        <p:nvSpPr>
          <p:cNvPr id="8" name="AutoShape 8"/>
          <p:cNvSpPr/>
          <p:nvPr/>
        </p:nvSpPr>
        <p:spPr>
          <a:xfrm>
            <a:off x="3610370" y="3981904"/>
            <a:ext cx="7132829" cy="338554"/>
          </a:xfrm>
          <a:prstGeom prst="rect">
            <a:avLst/>
          </a:prstGeom>
          <a:noFill/>
          <a:ln cap="flat" cmpd="sng">
            <a:prstDash val="solid"/>
          </a:ln>
        </p:spPr>
        <p:txBody>
          <a:bodyPr rot="0" vert="horz" wrap="square" lIns="91440" tIns="45720" rIns="91440" bIns="45720" anchor="b">
            <a:prstTxWarp prst="textNoShape">
              <a:avLst/>
            </a:prstTxWarp>
            <a:spAutoFit/>
          </a:bodyPr>
          <a:lstStyle/>
          <a:p>
            <a:pPr marL="0" algn="l"/>
            <a:r>
              <a:rPr lang="zh-CN" altLang="en-US" sz="1600" b="1" i="0" u="none" baseline="0">
                <a:gradFill>
                  <a:gsLst>
                    <a:gs pos="0">
                      <a:srgbClr val="765850"/>
                    </a:gs>
                    <a:gs pos="100000">
                      <a:srgbClr val="343434"/>
                    </a:gs>
                  </a:gsLst>
                  <a:lin ang="2700000"/>
                </a:gradFill>
                <a:latin typeface="微软雅黑"/>
                <a:ea typeface="微软雅黑"/>
              </a:rPr>
              <a:t>Construction Measurements</a:t>
            </a:r>
          </a:p>
        </p:txBody>
      </p:sp>
      <p:sp>
        <p:nvSpPr>
          <p:cNvPr id="9" name="TextBox 9"/>
          <p:cNvSpPr txBox="1"/>
          <p:nvPr/>
        </p:nvSpPr>
        <p:spPr>
          <a:xfrm>
            <a:off x="3610370" y="4434084"/>
            <a:ext cx="7132829" cy="102374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solidFill>
                <a:latin typeface="微软雅黑"/>
                <a:ea typeface="微软雅黑"/>
              </a:rPr>
              <a:t>In construction, fractions are essential for precision in measurements. Builders often deal with fractions for dimensions, ensuring accurate cuts and material usage for safety and structural integrity.</a:t>
            </a:r>
            <a:endParaRPr lang="en-US" sz="1100"/>
          </a:p>
        </p:txBody>
      </p:sp>
      <p:cxnSp>
        <p:nvCxnSpPr>
          <p:cNvPr id="10" name="Connector 10"/>
          <p:cNvCxnSpPr/>
          <p:nvPr/>
        </p:nvCxnSpPr>
        <p:spPr>
          <a:xfrm>
            <a:off x="3737371" y="4346248"/>
            <a:ext cx="2354421" cy="0"/>
          </a:xfrm>
          <a:prstGeom prst="line">
            <a:avLst/>
          </a:prstGeom>
          <a:noFill/>
          <a:ln w="12700" cap="flat" cmpd="sng">
            <a:solidFill>
              <a:schemeClr val="accent2"/>
            </a:solidFill>
            <a:prstDash val="solid"/>
          </a:ln>
        </p:spPr>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5414371" y="247820"/>
            <a:ext cx="814372" cy="814372"/>
          </a:xfrm>
          <a:prstGeom prst="diamond">
            <a:avLst/>
          </a:prstGeom>
          <a:solidFill>
            <a:schemeClr val="accent1">
              <a:lumMod val="100000"/>
            </a:scheme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01</a:t>
            </a:r>
          </a:p>
        </p:txBody>
      </p:sp>
      <p:sp>
        <p:nvSpPr>
          <p:cNvPr id="3" name="AutoShape 3"/>
          <p:cNvSpPr/>
          <p:nvPr/>
        </p:nvSpPr>
        <p:spPr>
          <a:xfrm>
            <a:off x="5414371" y="3731078"/>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04</a:t>
            </a:r>
          </a:p>
        </p:txBody>
      </p:sp>
      <p:sp>
        <p:nvSpPr>
          <p:cNvPr id="4" name="AutoShape 4"/>
          <p:cNvSpPr/>
          <p:nvPr/>
        </p:nvSpPr>
        <p:spPr>
          <a:xfrm>
            <a:off x="5416350" y="1324530"/>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02</a:t>
            </a:r>
          </a:p>
        </p:txBody>
      </p:sp>
      <p:sp>
        <p:nvSpPr>
          <p:cNvPr id="5" name="AutoShape 5"/>
          <p:cNvSpPr/>
          <p:nvPr/>
        </p:nvSpPr>
        <p:spPr>
          <a:xfrm>
            <a:off x="5414371" y="2561060"/>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03</a:t>
            </a:r>
          </a:p>
        </p:txBody>
      </p:sp>
      <p:sp>
        <p:nvSpPr>
          <p:cNvPr id="6" name="TextBox 6"/>
          <p:cNvSpPr txBox="1"/>
          <p:nvPr/>
        </p:nvSpPr>
        <p:spPr>
          <a:xfrm>
            <a:off x="6388457" y="542171"/>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Introduction to Fractions</a:t>
            </a:r>
            <a:endParaRPr lang="en-US" sz="1100"/>
          </a:p>
        </p:txBody>
      </p:sp>
      <p:sp>
        <p:nvSpPr>
          <p:cNvPr id="7" name="TextBox 7"/>
          <p:cNvSpPr txBox="1"/>
          <p:nvPr/>
        </p:nvSpPr>
        <p:spPr>
          <a:xfrm>
            <a:off x="6388458" y="1634096"/>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Introduction to Decimals</a:t>
            </a:r>
            <a:endParaRPr lang="en-US" sz="1100"/>
          </a:p>
        </p:txBody>
      </p:sp>
      <p:sp>
        <p:nvSpPr>
          <p:cNvPr id="8" name="TextBox 8"/>
          <p:cNvSpPr txBox="1"/>
          <p:nvPr/>
        </p:nvSpPr>
        <p:spPr>
          <a:xfrm>
            <a:off x="6453773" y="281383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Relationship Between Fractions and Decimals</a:t>
            </a:r>
            <a:endParaRPr lang="en-US" sz="1100"/>
          </a:p>
        </p:txBody>
      </p:sp>
      <p:sp>
        <p:nvSpPr>
          <p:cNvPr id="9" name="TextBox 9"/>
          <p:cNvSpPr txBox="1"/>
          <p:nvPr/>
        </p:nvSpPr>
        <p:spPr>
          <a:xfrm>
            <a:off x="6453772" y="3954047"/>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Operations with Fractions</a:t>
            </a:r>
            <a:endParaRPr lang="en-US" sz="1100"/>
          </a:p>
        </p:txBody>
      </p:sp>
      <p:sp>
        <p:nvSpPr>
          <p:cNvPr id="10" name="AutoShape 10"/>
          <p:cNvSpPr/>
          <p:nvPr/>
        </p:nvSpPr>
        <p:spPr>
          <a:xfrm>
            <a:off x="1504950" y="3058441"/>
            <a:ext cx="1995744" cy="532484"/>
          </a:xfrm>
          <a:prstGeom prst="rect">
            <a:avLst/>
          </a:prstGeom>
        </p:spPr>
        <p:txBody>
          <a:bodyPr vert="horz" wrap="square" lIns="91440" tIns="45720" rIns="91440" bIns="45720" anchor="t">
            <a:normAutofit/>
          </a:bodyPr>
          <a:lstStyle/>
          <a:p>
            <a:pPr marL="0" algn="ctr"/>
            <a:r>
              <a:rPr lang="en-US" sz="2400" b="1" i="0" u="none" baseline="0">
                <a:solidFill>
                  <a:srgbClr val="768394"/>
                </a:solidFill>
                <a:latin typeface="Arial"/>
                <a:ea typeface="Arial"/>
              </a:rPr>
              <a:t>CONTENTS</a:t>
            </a:r>
          </a:p>
        </p:txBody>
      </p:sp>
      <p:cxnSp>
        <p:nvCxnSpPr>
          <p:cNvPr id="11" name="Connector 11"/>
          <p:cNvCxnSpPr/>
          <p:nvPr/>
        </p:nvCxnSpPr>
        <p:spPr>
          <a:xfrm flipH="1">
            <a:off x="1214686" y="2921337"/>
            <a:ext cx="757737" cy="0"/>
          </a:xfrm>
          <a:prstGeom prst="line">
            <a:avLst/>
          </a:prstGeom>
          <a:ln w="22225" cap="flat" cmpd="sng">
            <a:solidFill>
              <a:srgbClr val="768394">
                <a:lumMod val="40000"/>
                <a:lumOff val="60000"/>
              </a:srgbClr>
            </a:solidFill>
            <a:prstDash val="solid"/>
          </a:ln>
        </p:spPr>
      </p:cxnSp>
      <p:cxnSp>
        <p:nvCxnSpPr>
          <p:cNvPr id="12" name="Connector 12"/>
          <p:cNvCxnSpPr/>
          <p:nvPr/>
        </p:nvCxnSpPr>
        <p:spPr>
          <a:xfrm>
            <a:off x="2086723" y="3721614"/>
            <a:ext cx="1800200" cy="0"/>
          </a:xfrm>
          <a:prstGeom prst="line">
            <a:avLst/>
          </a:prstGeom>
          <a:ln w="22225" cap="flat" cmpd="sng">
            <a:solidFill>
              <a:srgbClr val="768394">
                <a:lumMod val="40000"/>
                <a:lumOff val="60000"/>
              </a:srgbClr>
            </a:solidFill>
            <a:prstDash val="solid"/>
          </a:ln>
        </p:spPr>
      </p:cxnSp>
      <p:sp>
        <p:nvSpPr>
          <p:cNvPr id="13" name="TextBox 13"/>
          <p:cNvSpPr txBox="1"/>
          <p:nvPr/>
        </p:nvSpPr>
        <p:spPr>
          <a:xfrm>
            <a:off x="6453772" y="4978829"/>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Operations with Decimals</a:t>
            </a:r>
            <a:endParaRPr lang="en-US" sz="1100"/>
          </a:p>
        </p:txBody>
      </p:sp>
      <p:sp>
        <p:nvSpPr>
          <p:cNvPr id="14" name="AutoShape 14"/>
          <p:cNvSpPr/>
          <p:nvPr/>
        </p:nvSpPr>
        <p:spPr>
          <a:xfrm>
            <a:off x="5426047" y="4844097"/>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05</a:t>
            </a:r>
          </a:p>
        </p:txBody>
      </p:sp>
      <p:sp>
        <p:nvSpPr>
          <p:cNvPr id="15" name="TextBox 15"/>
          <p:cNvSpPr txBox="1"/>
          <p:nvPr/>
        </p:nvSpPr>
        <p:spPr>
          <a:xfrm>
            <a:off x="6453772" y="617079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Real-World Applications</a:t>
            </a:r>
            <a:endParaRPr lang="en-US" sz="1100"/>
          </a:p>
        </p:txBody>
      </p:sp>
      <p:sp>
        <p:nvSpPr>
          <p:cNvPr id="16" name="AutoShape 16"/>
          <p:cNvSpPr/>
          <p:nvPr/>
        </p:nvSpPr>
        <p:spPr>
          <a:xfrm>
            <a:off x="5414371" y="5947821"/>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Using Decimals in Daily Life</a:t>
            </a:r>
          </a:p>
        </p:txBody>
      </p:sp>
      <p:sp>
        <p:nvSpPr>
          <p:cNvPr id="5" name="AutoShape 5"/>
          <p:cNvSpPr/>
          <p:nvPr/>
        </p:nvSpPr>
        <p:spPr>
          <a:xfrm flipH="1">
            <a:off x="649284" y="3641898"/>
            <a:ext cx="3608835" cy="2711330"/>
          </a:xfrm>
          <a:prstGeom prst="roundRect">
            <a:avLst>
              <a:gd name="adj" fmla="val 6200"/>
            </a:avLst>
          </a:prstGeom>
          <a:solidFill>
            <a:schemeClr val="accent1">
              <a:alpha val="10000"/>
            </a:schemeClr>
          </a:solidFill>
          <a:ln cap="flat" cmpd="sng">
            <a:prstDash val="solid"/>
          </a:ln>
        </p:spPr>
        <p:txBody>
          <a:bodyPr vert="horz" lIns="180000" tIns="45720" rIns="91440" bIns="45720" anchor="ctr">
            <a:normAutofit/>
          </a:bodyPr>
          <a:lstStyle/>
          <a:p>
            <a:pPr marL="0" algn="l"/>
            <a:endParaRPr/>
          </a:p>
        </p:txBody>
      </p:sp>
      <p:sp>
        <p:nvSpPr>
          <p:cNvPr id="6" name="TextBox 6"/>
          <p:cNvSpPr txBox="1"/>
          <p:nvPr/>
        </p:nvSpPr>
        <p:spPr>
          <a:xfrm flipH="1">
            <a:off x="864459" y="4093171"/>
            <a:ext cx="3036403" cy="338554"/>
          </a:xfrm>
          <a:prstGeom prst="rect">
            <a:avLst/>
          </a:prstGeom>
          <a:noFill/>
          <a:ln cap="rnd" cmpd="sng">
            <a:prstDash val="solid"/>
          </a:ln>
        </p:spPr>
        <p:txBody>
          <a:bodyPr rot="0" vert="horz" wrap="square" lIns="91440" tIns="45720" rIns="91440" bIns="45720" rtlCol="0" anchor="t">
            <a:prstTxWarp prst="textNoShape">
              <a:avLst/>
            </a:prstTxWarp>
            <a:spAutoFit/>
          </a:bodyPr>
          <a:lstStyle/>
          <a:p>
            <a:pPr marL="0" algn="r">
              <a:defRPr/>
            </a:pPr>
            <a:r>
              <a:rPr lang="zh-CN" altLang="en-US" sz="1600" b="1" i="0" u="none" baseline="0">
                <a:solidFill>
                  <a:srgbClr val="000000"/>
                </a:solidFill>
                <a:latin typeface="微软雅黑"/>
                <a:ea typeface="微软雅黑"/>
              </a:rPr>
              <a:t>Financial Transactions</a:t>
            </a:r>
            <a:endParaRPr lang="en-US" sz="1100"/>
          </a:p>
        </p:txBody>
      </p:sp>
      <p:sp>
        <p:nvSpPr>
          <p:cNvPr id="7" name="AutoShape 7"/>
          <p:cNvSpPr/>
          <p:nvPr/>
        </p:nvSpPr>
        <p:spPr>
          <a:xfrm flipH="1">
            <a:off x="864459" y="4476626"/>
            <a:ext cx="3036403" cy="700192"/>
          </a:xfrm>
          <a:prstGeom prst="rect">
            <a:avLst/>
          </a:prstGeom>
        </p:spPr>
        <p:txBody>
          <a:bodyPr vert="horz" wrap="square" lIns="91440" tIns="45720" rIns="91440" bIns="45720" anchor="t">
            <a:spAutoFit/>
          </a:bodyPr>
          <a:lstStyle/>
          <a:p>
            <a:pPr marL="0" algn="r">
              <a:lnSpc>
                <a:spcPct val="150000"/>
              </a:lnSpc>
            </a:pPr>
            <a:r>
              <a:rPr lang="zh-CN" altLang="en-US" sz="1400" b="0" i="0" u="none" baseline="0">
                <a:ln/>
                <a:solidFill>
                  <a:srgbClr val="000000"/>
                </a:solidFill>
                <a:latin typeface="微软雅黑"/>
                <a:ea typeface="微软雅黑"/>
              </a:rPr>
              <a:t>Decimals are integral to financial transactions, where currency is often represented in decimal form (e.g., $12.99). Proper understanding aids in budgeting, calculating expenses, and making informed financial decisions.</a:t>
            </a:r>
          </a:p>
        </p:txBody>
      </p:sp>
      <p:sp>
        <p:nvSpPr>
          <p:cNvPr id="8" name="TextBox 8"/>
          <p:cNvSpPr txBox="1"/>
          <p:nvPr/>
        </p:nvSpPr>
        <p:spPr>
          <a:xfrm flipH="1">
            <a:off x="3724060" y="3263841"/>
            <a:ext cx="720000" cy="720000"/>
          </a:xfrm>
          <a:prstGeom prst="ellipse">
            <a:avLst/>
          </a:prstGeom>
          <a:gradFill>
            <a:gsLst>
              <a:gs pos="0">
                <a:srgbClr val="765850">
                  <a:lumMod val="60000"/>
                  <a:lumOff val="40000"/>
                </a:srgbClr>
              </a:gs>
              <a:gs pos="50000">
                <a:srgbClr val="765850"/>
              </a:gs>
            </a:gsLst>
            <a:lin ang="2700000"/>
          </a:gradFill>
          <a:ln cap="flat" cmpd="sng">
            <a:prstDash val="solid"/>
          </a:ln>
          <a:effectLst>
            <a:outerShdw blurRad="177800" dist="152400" dir="2700000" algn="tl" rotWithShape="0">
              <a:schemeClr val="accent1">
                <a:alpha val="20000"/>
              </a:schemeClr>
            </a:outerShdw>
          </a:effectLst>
        </p:spPr>
        <p:txBody>
          <a:bodyPr vert="horz" lIns="91440" tIns="45720" rIns="91440" bIns="45720" rtlCol="0" anchor="ctr">
            <a:normAutofit/>
          </a:bodyPr>
          <a:lstStyle/>
          <a:p>
            <a:pPr marL="0" algn="l">
              <a:defRPr/>
            </a:pPr>
            <a:r>
              <a:rPr lang="en-US" sz="2000" b="1" i="0" u="none" baseline="0">
                <a:solidFill>
                  <a:schemeClr val="lt1"/>
                </a:solidFill>
                <a:latin typeface="Arial"/>
                <a:ea typeface="Arial"/>
              </a:rPr>
              <a:t>01</a:t>
            </a:r>
            <a:endParaRPr lang="en-US" sz="1100"/>
          </a:p>
        </p:txBody>
      </p:sp>
      <p:sp>
        <p:nvSpPr>
          <p:cNvPr id="9" name="AutoShape 9"/>
          <p:cNvSpPr/>
          <p:nvPr/>
        </p:nvSpPr>
        <p:spPr>
          <a:xfrm>
            <a:off x="8031002" y="1217042"/>
            <a:ext cx="3489485" cy="2581891"/>
          </a:xfrm>
          <a:prstGeom prst="roundRect">
            <a:avLst>
              <a:gd name="adj" fmla="val 6200"/>
            </a:avLst>
          </a:prstGeom>
          <a:solidFill>
            <a:schemeClr val="accent2">
              <a:alpha val="10000"/>
            </a:schemeClr>
          </a:solidFill>
          <a:ln cap="flat" cmpd="sng">
            <a:prstDash val="solid"/>
          </a:ln>
        </p:spPr>
        <p:txBody>
          <a:bodyPr vert="horz" lIns="180000" tIns="45720" rIns="91440" bIns="45720" anchor="ctr">
            <a:normAutofit/>
          </a:bodyPr>
          <a:lstStyle/>
          <a:p>
            <a:pPr marL="0" algn="l"/>
            <a:endParaRPr/>
          </a:p>
        </p:txBody>
      </p:sp>
      <p:sp>
        <p:nvSpPr>
          <p:cNvPr id="10" name="TextBox 10"/>
          <p:cNvSpPr txBox="1"/>
          <p:nvPr/>
        </p:nvSpPr>
        <p:spPr>
          <a:xfrm>
            <a:off x="8381923" y="1583991"/>
            <a:ext cx="2838163" cy="338554"/>
          </a:xfrm>
          <a:prstGeom prst="rect">
            <a:avLst/>
          </a:prstGeom>
          <a:noFill/>
          <a:ln cap="rnd" cmpd="sng">
            <a:prstDash val="solid"/>
          </a:ln>
        </p:spPr>
        <p:txBody>
          <a:bodyPr rot="0" vert="horz" wrap="square" lIns="91440" tIns="45720" rIns="91440" bIns="45720" rtlCol="0" anchor="t">
            <a:prstTxWarp prst="textNoShape">
              <a:avLst/>
            </a:prstTxWarp>
            <a:spAutoFit/>
          </a:bodyPr>
          <a:lstStyle/>
          <a:p>
            <a:pPr marL="0" algn="l">
              <a:defRPr/>
            </a:pPr>
            <a:r>
              <a:rPr lang="zh-CN" altLang="en-US" sz="1600" b="1" i="0" u="none" baseline="0">
                <a:solidFill>
                  <a:srgbClr val="000000"/>
                </a:solidFill>
                <a:latin typeface="微软雅黑"/>
                <a:ea typeface="微软雅黑"/>
              </a:rPr>
              <a:t>Measurements in Science</a:t>
            </a:r>
            <a:endParaRPr lang="en-US" sz="1100"/>
          </a:p>
        </p:txBody>
      </p:sp>
      <p:sp>
        <p:nvSpPr>
          <p:cNvPr id="11" name="AutoShape 11"/>
          <p:cNvSpPr/>
          <p:nvPr/>
        </p:nvSpPr>
        <p:spPr>
          <a:xfrm>
            <a:off x="8395278" y="1998422"/>
            <a:ext cx="3112508" cy="700192"/>
          </a:xfrm>
          <a:prstGeom prst="rect">
            <a:avLst/>
          </a:prstGeom>
        </p:spPr>
        <p:txBody>
          <a:bodyPr vert="horz" wrap="square" lIns="91440" tIns="45720" rIns="91440" bIns="45720" anchor="t">
            <a:spAutoFit/>
          </a:bodyPr>
          <a:lstStyle/>
          <a:p>
            <a:pPr marL="0" algn="l">
              <a:lnSpc>
                <a:spcPct val="150000"/>
              </a:lnSpc>
            </a:pPr>
            <a:r>
              <a:rPr lang="zh-CN" altLang="en-US" sz="1400" b="0" i="0" u="none" baseline="0">
                <a:ln/>
                <a:solidFill>
                  <a:srgbClr val="000000"/>
                </a:solidFill>
                <a:latin typeface="微软雅黑"/>
                <a:ea typeface="微软雅黑"/>
              </a:rPr>
              <a:t>In scientific measurements, decimals provide precision crucial for experiments and formulations. Commonly used decimal values in scientific notation enable clear communication of measurements and findings.</a:t>
            </a:r>
          </a:p>
        </p:txBody>
      </p:sp>
      <p:sp>
        <p:nvSpPr>
          <p:cNvPr id="12" name="TextBox 12"/>
          <p:cNvSpPr txBox="1"/>
          <p:nvPr/>
        </p:nvSpPr>
        <p:spPr>
          <a:xfrm flipH="1">
            <a:off x="7661923" y="3180795"/>
            <a:ext cx="720000" cy="720000"/>
          </a:xfrm>
          <a:prstGeom prst="ellipse">
            <a:avLst/>
          </a:prstGeom>
          <a:gradFill>
            <a:gsLst>
              <a:gs pos="0">
                <a:srgbClr val="343434">
                  <a:lumMod val="60000"/>
                  <a:lumOff val="40000"/>
                </a:srgbClr>
              </a:gs>
              <a:gs pos="50000">
                <a:srgbClr val="343434"/>
              </a:gs>
            </a:gsLst>
            <a:lin ang="2700000"/>
          </a:gradFill>
          <a:ln cap="flat" cmpd="sng">
            <a:prstDash val="solid"/>
          </a:ln>
          <a:effectLst>
            <a:outerShdw blurRad="177800" dist="152400" dir="2700000" algn="tl" rotWithShape="0">
              <a:schemeClr val="accent2">
                <a:alpha val="20000"/>
              </a:schemeClr>
            </a:outerShdw>
          </a:effectLst>
        </p:spPr>
        <p:txBody>
          <a:bodyPr vert="horz" lIns="91440" tIns="45720" rIns="91440" bIns="45720" rtlCol="0" anchor="ctr">
            <a:normAutofit/>
          </a:bodyPr>
          <a:lstStyle/>
          <a:p>
            <a:pPr marL="0" algn="ctr">
              <a:defRPr/>
            </a:pPr>
            <a:r>
              <a:rPr lang="en-US" sz="2000" b="1" i="0" u="none" baseline="0">
                <a:solidFill>
                  <a:schemeClr val="lt1"/>
                </a:solidFill>
                <a:latin typeface="Arial"/>
                <a:ea typeface="Arial"/>
              </a:rPr>
              <a:t>02</a:t>
            </a:r>
            <a:endParaRPr lang="en-US" sz="11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3" name="AutoShape 3"/>
          <p:cNvSpPr>
            <a:spLocks noGrp="1"/>
          </p:cNvSpPr>
          <p:nvPr>
            <p:ph type="ctrTitle"/>
          </p:nvPr>
        </p:nvSpPr>
        <p:spPr>
          <a:xfrm>
            <a:off x="663575" y="2507886"/>
            <a:ext cx="10845798" cy="1621509"/>
          </a:xfrm>
        </p:spPr>
        <p:txBody>
          <a:bodyPr vert="horz" lIns="91440" tIns="45720" rIns="91440" bIns="45720" anchor="b">
            <a:normAutofit/>
          </a:bodyPr>
          <a:lstStyle/>
          <a:p>
            <a:pPr marL="0" indent="0" algn="ctr">
              <a:lnSpc>
                <a:spcPct val="90000"/>
              </a:lnSpc>
              <a:spcBef>
                <a:spcPct val="0"/>
              </a:spcBef>
            </a:pPr>
            <a:r>
              <a:rPr lang="en-US" sz="8000" b="1" i="0" u="none" baseline="0" dirty="0">
                <a:gradFill>
                  <a:gsLst>
                    <a:gs pos="0">
                      <a:srgbClr val="000000">
                        <a:alpha val="20000"/>
                      </a:srgbClr>
                    </a:gs>
                    <a:gs pos="37000">
                      <a:srgbClr val="FFFFFF"/>
                    </a:gs>
                  </a:gsLst>
                  <a:lin ang="16200000"/>
                </a:gradFill>
                <a:latin typeface="+mn-ea"/>
                <a:ea typeface="+mn-ea"/>
              </a:rPr>
              <a:t>Thanks</a:t>
            </a:r>
            <a:endParaRPr lang="zh-CN" altLang="en-US" sz="2800" b="1" i="0" u="none" baseline="0" dirty="0">
              <a:solidFill>
                <a:srgbClr val="FFFFFF"/>
              </a:solidFill>
              <a:latin typeface="+mn-ea"/>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Introduction to Fractions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01</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Understanding Fractions</a:t>
            </a:r>
          </a:p>
        </p:txBody>
      </p:sp>
      <p:sp>
        <p:nvSpPr>
          <p:cNvPr id="3" name="AutoShape 3"/>
          <p:cNvSpPr/>
          <p:nvPr/>
        </p:nvSpPr>
        <p:spPr>
          <a:xfrm>
            <a:off x="1253253" y="124848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Definition of Fractions</a:t>
            </a:r>
          </a:p>
        </p:txBody>
      </p:sp>
      <p:sp>
        <p:nvSpPr>
          <p:cNvPr id="4" name="AutoShape 4"/>
          <p:cNvSpPr/>
          <p:nvPr/>
        </p:nvSpPr>
        <p:spPr>
          <a:xfrm>
            <a:off x="1253254" y="166050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Fractions represent a part of a whole, expressed as a ratio of two integers, where the numerator indicates the number of parts and the denominator signifies the total number of equal parts. For example, in the fraction 3/4, 3 is the numerator and 4 is the denominator.</a:t>
            </a:r>
          </a:p>
        </p:txBody>
      </p:sp>
      <p:sp>
        <p:nvSpPr>
          <p:cNvPr id="5" name="TextBox 5"/>
          <p:cNvSpPr txBox="1"/>
          <p:nvPr/>
        </p:nvSpPr>
        <p:spPr>
          <a:xfrm>
            <a:off x="669925" y="152512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01</a:t>
            </a:r>
            <a:endParaRPr lang="en-US" sz="1100"/>
          </a:p>
        </p:txBody>
      </p:sp>
      <p:sp>
        <p:nvSpPr>
          <p:cNvPr id="6" name="AutoShape 6"/>
          <p:cNvSpPr/>
          <p:nvPr/>
        </p:nvSpPr>
        <p:spPr>
          <a:xfrm>
            <a:off x="669925" y="4117731"/>
            <a:ext cx="3056430" cy="2740269"/>
          </a:xfrm>
          <a:prstGeom prst="round2DiagRect">
            <a:avLst>
              <a:gd name="adj1" fmla="val 30693"/>
              <a:gd name="adj2" fmla="val 0"/>
            </a:avLst>
          </a:prstGeom>
          <a:blipFill>
            <a:blip r:embed="rId2"/>
            <a:srcRect/>
            <a:tile tx="0" ty="0" sx="76000" sy="94000" algn="l"/>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7" name="AutoShape 7"/>
          <p:cNvSpPr/>
          <p:nvPr/>
        </p:nvSpPr>
        <p:spPr>
          <a:xfrm>
            <a:off x="5154288" y="189233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Types of Fractions</a:t>
            </a:r>
          </a:p>
        </p:txBody>
      </p:sp>
      <p:sp>
        <p:nvSpPr>
          <p:cNvPr id="8" name="AutoShape 8"/>
          <p:cNvSpPr/>
          <p:nvPr/>
        </p:nvSpPr>
        <p:spPr>
          <a:xfrm>
            <a:off x="5154289" y="230435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There are several types of fractions including proper fractions (numerator &lt; denominator), improper fractions (numerator ≥ denominator), and mixed fractions (a whole number combined with a proper fraction). Each type serves different purposes in mathematical expressions.</a:t>
            </a:r>
          </a:p>
        </p:txBody>
      </p:sp>
      <p:sp>
        <p:nvSpPr>
          <p:cNvPr id="9" name="TextBox 9"/>
          <p:cNvSpPr txBox="1"/>
          <p:nvPr/>
        </p:nvSpPr>
        <p:spPr>
          <a:xfrm>
            <a:off x="4570960" y="216897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02</a:t>
            </a:r>
            <a:endParaRPr lang="en-US" sz="1100"/>
          </a:p>
        </p:txBody>
      </p:sp>
      <p:sp>
        <p:nvSpPr>
          <p:cNvPr id="10" name="AutoShape 10"/>
          <p:cNvSpPr/>
          <p:nvPr/>
        </p:nvSpPr>
        <p:spPr>
          <a:xfrm>
            <a:off x="4570960" y="4716953"/>
            <a:ext cx="3056430" cy="2141047"/>
          </a:xfrm>
          <a:prstGeom prst="round2DiagRect">
            <a:avLst>
              <a:gd name="adj1" fmla="val 32298"/>
              <a:gd name="adj2" fmla="val 0"/>
            </a:avLst>
          </a:prstGeom>
          <a:blipFill>
            <a:blip r:embed="rId3"/>
            <a:srcRect/>
            <a:tile tx="0" ty="0" sx="76000" sy="94000" algn="ctr"/>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11" name="AutoShape 11"/>
          <p:cNvSpPr/>
          <p:nvPr/>
        </p:nvSpPr>
        <p:spPr>
          <a:xfrm>
            <a:off x="9055323" y="1248488"/>
            <a:ext cx="2930493" cy="464331"/>
          </a:xfrm>
          <a:prstGeom prst="rect">
            <a:avLst/>
          </a:prstGeom>
          <a:noFill/>
          <a:ln cap="flat" cmpd="sng">
            <a:prstDash val="solid"/>
          </a:ln>
        </p:spPr>
        <p:txBody>
          <a:bodyPr vert="horz" wrap="square" lIns="108000" tIns="108000" rIns="108000" bIns="108000" anchor="b">
            <a:spAutoFit/>
          </a:bodyPr>
          <a:lstStyle/>
          <a:p>
            <a:pPr marL="0" algn="l"/>
            <a:r>
              <a:rPr lang="zh-CN" altLang="en-US" sz="1600" b="1" i="0" u="none" baseline="0">
                <a:solidFill>
                  <a:srgbClr val="000000"/>
                </a:solidFill>
                <a:latin typeface="微软雅黑"/>
                <a:ea typeface="微软雅黑"/>
              </a:rPr>
              <a:t>Importance of Fractions</a:t>
            </a:r>
          </a:p>
        </p:txBody>
      </p:sp>
      <p:sp>
        <p:nvSpPr>
          <p:cNvPr id="12" name="AutoShape 12"/>
          <p:cNvSpPr/>
          <p:nvPr/>
        </p:nvSpPr>
        <p:spPr>
          <a:xfrm>
            <a:off x="9055324" y="1660502"/>
            <a:ext cx="2928328" cy="749089"/>
          </a:xfrm>
          <a:prstGeom prst="rect">
            <a:avLst/>
          </a:prstGeom>
          <a:noFill/>
          <a:ln cap="flat" cmpd="sng">
            <a:prstDash val="solid"/>
          </a:ln>
        </p:spPr>
        <p:txBody>
          <a:bodyPr vert="horz" wrap="square" lIns="108000" tIns="108000" rIns="108000" bIns="108000" anchor="t">
            <a:spAutoFit/>
          </a:bodyPr>
          <a:lstStyle/>
          <a:p>
            <a:pPr marL="0" algn="l">
              <a:lnSpc>
                <a:spcPct val="130000"/>
              </a:lnSpc>
            </a:pPr>
            <a:r>
              <a:rPr lang="en-US" sz="1400" b="0" i="0" u="none" baseline="0">
                <a:solidFill>
                  <a:srgbClr val="000000"/>
                </a:solidFill>
                <a:latin typeface="Arial"/>
                <a:ea typeface="Arial"/>
              </a:rPr>
              <a:t>Understanding fractions is essential as they form the foundation of more advanced mathematical concepts. They are widely used in various fields like cooking, finance, and construction, allowing precise calculations in real-world applications.</a:t>
            </a:r>
          </a:p>
        </p:txBody>
      </p:sp>
      <p:sp>
        <p:nvSpPr>
          <p:cNvPr id="13" name="TextBox 13"/>
          <p:cNvSpPr txBox="1"/>
          <p:nvPr/>
        </p:nvSpPr>
        <p:spPr>
          <a:xfrm>
            <a:off x="8471995" y="1525127"/>
            <a:ext cx="540000" cy="540000"/>
          </a:xfrm>
          <a:prstGeom prst="roundRect">
            <a:avLst>
              <a:gd name="adj" fmla="val 50000"/>
            </a:avLst>
          </a:prstGeom>
          <a:solidFill>
            <a:schemeClr val="accent1"/>
          </a:solidFill>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03</a:t>
            </a:r>
            <a:endParaRPr lang="en-US" sz="1100"/>
          </a:p>
        </p:txBody>
      </p:sp>
      <p:sp>
        <p:nvSpPr>
          <p:cNvPr id="14" name="AutoShape 14"/>
          <p:cNvSpPr/>
          <p:nvPr/>
        </p:nvSpPr>
        <p:spPr>
          <a:xfrm>
            <a:off x="8471995" y="4117731"/>
            <a:ext cx="3056430" cy="2740269"/>
          </a:xfrm>
          <a:prstGeom prst="round2DiagRect">
            <a:avLst>
              <a:gd name="adj1" fmla="val 30693"/>
              <a:gd name="adj2" fmla="val 0"/>
            </a:avLst>
          </a:prstGeom>
          <a:blipFill>
            <a:blip r:embed="rId4"/>
            <a:srcRect/>
            <a:tile tx="0" ty="0" sx="76000" sy="94000" algn="tl"/>
          </a:blipFill>
          <a:ln cap="flat">
            <a:prstDash val="solid"/>
          </a:ln>
        </p:spPr>
        <p:txBody>
          <a:bodyPr rot="0" vert="horz" wrap="square" lIns="91440" tIns="45720" rIns="91440" bIns="45720" anchor="ctr">
            <a:prstTxWarp prst="textNoShape">
              <a:avLst/>
            </a:prstTxWarp>
            <a:noAutofit/>
          </a:bodyPr>
          <a:lstStyle/>
          <a:p>
            <a:pPr marL="0" algn="ct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Visual Representation</a:t>
            </a:r>
          </a:p>
        </p:txBody>
      </p:sp>
      <p:cxnSp>
        <p:nvCxnSpPr>
          <p:cNvPr id="3" name="Connector 3"/>
          <p:cNvCxnSpPr/>
          <p:nvPr/>
        </p:nvCxnSpPr>
        <p:spPr>
          <a:xfrm>
            <a:off x="597724" y="5457800"/>
            <a:ext cx="10980000" cy="0"/>
          </a:xfrm>
          <a:prstGeom prst="line">
            <a:avLst/>
          </a:prstGeom>
          <a:ln w="12700" cap="flat" cmpd="sng">
            <a:solidFill>
              <a:srgbClr val="768394">
                <a:alpha val="40000"/>
              </a:srgbClr>
            </a:solidFill>
            <a:prstDash val="solid"/>
          </a:ln>
        </p:spPr>
      </p:cxnSp>
      <p:sp>
        <p:nvSpPr>
          <p:cNvPr id="4" name="AutoShape 4"/>
          <p:cNvSpPr/>
          <p:nvPr/>
        </p:nvSpPr>
        <p:spPr>
          <a:xfrm rot="5400000">
            <a:off x="3550711" y="3034332"/>
            <a:ext cx="360000" cy="360000"/>
          </a:xfrm>
          <a:prstGeom prst="rtTriangle">
            <a:avLst/>
          </a:prstGeom>
          <a:gradFill>
            <a:gsLst>
              <a:gs pos="0">
                <a:srgbClr val="32CACB">
                  <a:lumMod val="60000"/>
                </a:srgbClr>
              </a:gs>
              <a:gs pos="100000">
                <a:srgbClr val="32CACB">
                  <a:lumMod val="80000"/>
                </a:srgbClr>
              </a:gs>
            </a:gsLst>
            <a:lin ang="3600000"/>
          </a:gradFill>
          <a:ln cap="flat" cmpd="sng">
            <a:prstDash val="solid"/>
          </a:ln>
        </p:spPr>
        <p:txBody>
          <a:bodyPr vert="horz" lIns="91440" tIns="45720" rIns="91440" bIns="45720" anchor="ctr">
            <a:normAutofit/>
          </a:bodyPr>
          <a:lstStyle/>
          <a:p>
            <a:pPr marL="0" algn="ctr"/>
            <a:endParaRPr/>
          </a:p>
        </p:txBody>
      </p:sp>
      <p:sp>
        <p:nvSpPr>
          <p:cNvPr id="5" name="AutoShape 5"/>
          <p:cNvSpPr/>
          <p:nvPr/>
        </p:nvSpPr>
        <p:spPr>
          <a:xfrm rot="5400000">
            <a:off x="7395559" y="2600531"/>
            <a:ext cx="360000" cy="360000"/>
          </a:xfrm>
          <a:prstGeom prst="rtTriangle">
            <a:avLst/>
          </a:prstGeom>
          <a:gradFill>
            <a:gsLst>
              <a:gs pos="0">
                <a:srgbClr val="32CACB">
                  <a:lumMod val="60000"/>
                </a:srgbClr>
              </a:gs>
              <a:gs pos="100000">
                <a:srgbClr val="32CACB">
                  <a:lumMod val="80000"/>
                </a:srgbClr>
              </a:gs>
            </a:gsLst>
            <a:lin ang="3600000"/>
          </a:grad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5400000">
            <a:off x="11150688" y="2063560"/>
            <a:ext cx="360000" cy="360000"/>
          </a:xfrm>
          <a:prstGeom prst="rtTriangle">
            <a:avLst/>
          </a:prstGeom>
          <a:gradFill>
            <a:gsLst>
              <a:gs pos="0">
                <a:srgbClr val="32CACB">
                  <a:lumMod val="60000"/>
                </a:srgbClr>
              </a:gs>
              <a:gs pos="100000">
                <a:srgbClr val="32CACB">
                  <a:lumMod val="80000"/>
                </a:srgbClr>
              </a:gs>
            </a:gsLst>
            <a:lin ang="3600000"/>
          </a:gradFill>
          <a:ln cap="flat" cmpd="sng">
            <a:prstDash val="solid"/>
          </a:ln>
        </p:spPr>
        <p:txBody>
          <a:bodyPr vert="horz" lIns="91440" tIns="45720" rIns="91440" bIns="45720" anchor="ctr">
            <a:normAutofit/>
          </a:bodyPr>
          <a:lstStyle/>
          <a:p>
            <a:pPr marL="0" algn="ctr"/>
            <a:endParaRPr/>
          </a:p>
        </p:txBody>
      </p:sp>
      <p:cxnSp>
        <p:nvCxnSpPr>
          <p:cNvPr id="7" name="Connector 7"/>
          <p:cNvCxnSpPr/>
          <p:nvPr/>
        </p:nvCxnSpPr>
        <p:spPr>
          <a:xfrm flipH="1">
            <a:off x="3532124" y="3031869"/>
            <a:ext cx="1979" cy="2385579"/>
          </a:xfrm>
          <a:prstGeom prst="line">
            <a:avLst/>
          </a:prstGeom>
          <a:ln w="12700" cap="flat" cmpd="sng">
            <a:gradFill>
              <a:gsLst>
                <a:gs pos="0">
                  <a:srgbClr val="32CACB"/>
                </a:gs>
                <a:gs pos="99000">
                  <a:srgbClr val="32CACB">
                    <a:alpha val="20000"/>
                  </a:srgbClr>
                </a:gs>
              </a:gsLst>
              <a:lin ang="5400000"/>
            </a:gradFill>
            <a:prstDash val="solid"/>
          </a:ln>
        </p:spPr>
      </p:cxnSp>
      <p:sp>
        <p:nvSpPr>
          <p:cNvPr id="8" name="AutoShape 8"/>
          <p:cNvSpPr/>
          <p:nvPr/>
        </p:nvSpPr>
        <p:spPr>
          <a:xfrm>
            <a:off x="3491180" y="5403800"/>
            <a:ext cx="108000" cy="1080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9" name="AutoShape 9"/>
          <p:cNvSpPr/>
          <p:nvPr/>
        </p:nvSpPr>
        <p:spPr>
          <a:xfrm>
            <a:off x="669925" y="2445016"/>
            <a:ext cx="3240000" cy="586853"/>
          </a:xfrm>
          <a:prstGeom prst="rect">
            <a:avLst/>
          </a:prstGeom>
          <a:gradFill>
            <a:gsLst>
              <a:gs pos="0">
                <a:srgbClr val="32CACB">
                  <a:lumMod val="60000"/>
                  <a:lumOff val="40000"/>
                </a:srgbClr>
              </a:gs>
              <a:gs pos="60000">
                <a:srgbClr val="32CACB"/>
              </a:gs>
            </a:gsLst>
            <a:lin ang="2700000"/>
          </a:gradFill>
          <a:ln cap="rnd" cmpd="sng">
            <a:prstDash val="solid"/>
          </a:ln>
          <a:effectLst>
            <a:outerShdw blurRad="254000" dist="127000" dir="5400000" algn="ctr" rotWithShape="0">
              <a:schemeClr val="accent1">
                <a:alpha val="20000"/>
              </a:schemeClr>
            </a:outerShdw>
          </a:effectLst>
        </p:spPr>
        <p:txBody>
          <a:bodyPr rot="0" vert="horz" wrap="square" lIns="180000" tIns="45720" rIns="180000" bIns="45720" anchor="ctr">
            <a:noAutofit/>
          </a:bodyPr>
          <a:lstStyle/>
          <a:p>
            <a:pPr marL="0" algn="l"/>
            <a:r>
              <a:rPr lang="zh-CN" altLang="en-US" sz="1600" b="1" i="0" u="none" baseline="0">
                <a:solidFill>
                  <a:schemeClr val="lt1"/>
                </a:solidFill>
                <a:latin typeface="微软雅黑"/>
                <a:ea typeface="微软雅黑"/>
              </a:rPr>
              <a:t>Fraction Models</a:t>
            </a:r>
          </a:p>
        </p:txBody>
      </p:sp>
      <p:sp>
        <p:nvSpPr>
          <p:cNvPr id="10" name="AutoShape 10"/>
          <p:cNvSpPr/>
          <p:nvPr/>
        </p:nvSpPr>
        <p:spPr>
          <a:xfrm>
            <a:off x="849925" y="3211868"/>
            <a:ext cx="2520000" cy="1345048"/>
          </a:xfrm>
          <a:prstGeom prst="rect">
            <a:avLst/>
          </a:prstGeom>
        </p:spPr>
        <p:txBody>
          <a:bodyPr vert="horz" wrap="square" lIns="91440" tIns="45720" rIns="91440" bIns="45720" anchor="t">
            <a:spAutoFit/>
          </a:bodyPr>
          <a:lstStyle/>
          <a:p>
            <a:pPr marL="0" algn="l">
              <a:lnSpc>
                <a:spcPct val="150000"/>
              </a:lnSpc>
            </a:pPr>
            <a:r>
              <a:rPr lang="pt-BR" sz="1400" b="0" i="0" u="none" baseline="0">
                <a:solidFill>
                  <a:srgbClr val="000000"/>
                </a:solidFill>
                <a:latin typeface="Arial"/>
                <a:ea typeface="Arial"/>
              </a:rPr>
              <a:t>Fraction models, such as fraction circles or bars, visually demonstrate how parts relate to a whole. These models help in grasping the concept of fractions intuitively, making it easier for learners to understand proportions.</a:t>
            </a:r>
          </a:p>
        </p:txBody>
      </p:sp>
      <p:cxnSp>
        <p:nvCxnSpPr>
          <p:cNvPr id="11" name="Connector 11"/>
          <p:cNvCxnSpPr/>
          <p:nvPr/>
        </p:nvCxnSpPr>
        <p:spPr>
          <a:xfrm>
            <a:off x="7360780" y="2600531"/>
            <a:ext cx="0" cy="2803269"/>
          </a:xfrm>
          <a:prstGeom prst="line">
            <a:avLst/>
          </a:prstGeom>
          <a:ln w="12700" cap="flat" cmpd="sng">
            <a:gradFill>
              <a:gsLst>
                <a:gs pos="0">
                  <a:srgbClr val="32CACB"/>
                </a:gs>
                <a:gs pos="99000">
                  <a:srgbClr val="32CACB">
                    <a:alpha val="20000"/>
                  </a:srgbClr>
                </a:gs>
              </a:gsLst>
              <a:lin ang="5400000"/>
            </a:gradFill>
            <a:prstDash val="solid"/>
          </a:ln>
        </p:spPr>
      </p:cxnSp>
      <p:sp>
        <p:nvSpPr>
          <p:cNvPr id="12" name="AutoShape 12"/>
          <p:cNvSpPr/>
          <p:nvPr/>
        </p:nvSpPr>
        <p:spPr>
          <a:xfrm>
            <a:off x="7306780" y="5403800"/>
            <a:ext cx="108000" cy="1080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13" name="AutoShape 13"/>
          <p:cNvSpPr/>
          <p:nvPr/>
        </p:nvSpPr>
        <p:spPr>
          <a:xfrm>
            <a:off x="4503324" y="1994785"/>
            <a:ext cx="3240000" cy="586853"/>
          </a:xfrm>
          <a:prstGeom prst="rect">
            <a:avLst/>
          </a:prstGeom>
          <a:gradFill>
            <a:gsLst>
              <a:gs pos="0">
                <a:srgbClr val="32CACB">
                  <a:lumMod val="60000"/>
                  <a:lumOff val="40000"/>
                </a:srgbClr>
              </a:gs>
              <a:gs pos="60000">
                <a:srgbClr val="32CACB"/>
              </a:gs>
            </a:gsLst>
            <a:lin ang="2700000"/>
          </a:gradFill>
          <a:ln cap="rnd" cmpd="sng">
            <a:prstDash val="solid"/>
          </a:ln>
          <a:effectLst>
            <a:outerShdw blurRad="254000" dist="127000" dir="5400000" algn="ctr" rotWithShape="0">
              <a:schemeClr val="accent1">
                <a:alpha val="20000"/>
              </a:schemeClr>
            </a:outerShdw>
          </a:effectLst>
        </p:spPr>
        <p:txBody>
          <a:bodyPr rot="0" vert="horz" wrap="square" lIns="180000" tIns="45720" rIns="180000" bIns="45720" anchor="ctr">
            <a:noAutofit/>
          </a:bodyPr>
          <a:lstStyle/>
          <a:p>
            <a:pPr marL="0" algn="l"/>
            <a:r>
              <a:rPr lang="zh-CN" altLang="en-US" sz="1600" b="1" i="0" u="none" baseline="0">
                <a:solidFill>
                  <a:schemeClr val="lt1"/>
                </a:solidFill>
                <a:latin typeface="微软雅黑"/>
                <a:ea typeface="微软雅黑"/>
              </a:rPr>
              <a:t>Number Lines</a:t>
            </a:r>
          </a:p>
        </p:txBody>
      </p:sp>
      <p:sp>
        <p:nvSpPr>
          <p:cNvPr id="14" name="AutoShape 14"/>
          <p:cNvSpPr/>
          <p:nvPr/>
        </p:nvSpPr>
        <p:spPr>
          <a:xfrm>
            <a:off x="4683324" y="2761637"/>
            <a:ext cx="2520000" cy="1345048"/>
          </a:xfrm>
          <a:prstGeom prst="rect">
            <a:avLst/>
          </a:prstGeom>
        </p:spPr>
        <p:txBody>
          <a:bodyPr vert="horz" wrap="square" lIns="91440" tIns="45720" rIns="91440" bIns="45720" anchor="t">
            <a:spAutoFit/>
          </a:bodyPr>
          <a:lstStyle/>
          <a:p>
            <a:pPr marL="0" algn="l">
              <a:lnSpc>
                <a:spcPct val="150000"/>
              </a:lnSpc>
            </a:pPr>
            <a:r>
              <a:rPr lang="it-IT" sz="1400" b="0" i="0" u="none" baseline="0">
                <a:solidFill>
                  <a:srgbClr val="000000"/>
                </a:solidFill>
                <a:latin typeface="Arial"/>
                <a:ea typeface="Arial"/>
              </a:rPr>
              <a:t>Number lines provide a linear representation of fractions, illustrating how they fit within the continuum of numbers. This method enhances comprehension by allowing learners to see the relative sizes of fractions compared to whole numbers and each other.</a:t>
            </a:r>
          </a:p>
        </p:txBody>
      </p:sp>
      <p:cxnSp>
        <p:nvCxnSpPr>
          <p:cNvPr id="15" name="Connector 15"/>
          <p:cNvCxnSpPr/>
          <p:nvPr/>
        </p:nvCxnSpPr>
        <p:spPr>
          <a:xfrm>
            <a:off x="11122380" y="2082392"/>
            <a:ext cx="54000" cy="3321408"/>
          </a:xfrm>
          <a:prstGeom prst="line">
            <a:avLst/>
          </a:prstGeom>
          <a:ln w="12700" cap="flat" cmpd="sng">
            <a:gradFill>
              <a:gsLst>
                <a:gs pos="0">
                  <a:srgbClr val="32CACB"/>
                </a:gs>
                <a:gs pos="99000">
                  <a:srgbClr val="32CACB">
                    <a:alpha val="20000"/>
                  </a:srgbClr>
                </a:gs>
              </a:gsLst>
              <a:lin ang="5400000"/>
            </a:gradFill>
            <a:prstDash val="solid"/>
          </a:ln>
        </p:spPr>
      </p:cxnSp>
      <p:sp>
        <p:nvSpPr>
          <p:cNvPr id="16" name="AutoShape 16"/>
          <p:cNvSpPr/>
          <p:nvPr/>
        </p:nvSpPr>
        <p:spPr>
          <a:xfrm>
            <a:off x="11122380" y="5403800"/>
            <a:ext cx="108000" cy="108000"/>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17" name="AutoShape 17"/>
          <p:cNvSpPr/>
          <p:nvPr/>
        </p:nvSpPr>
        <p:spPr>
          <a:xfrm>
            <a:off x="8283324" y="1441539"/>
            <a:ext cx="3240000" cy="586853"/>
          </a:xfrm>
          <a:prstGeom prst="rect">
            <a:avLst/>
          </a:prstGeom>
          <a:gradFill>
            <a:gsLst>
              <a:gs pos="0">
                <a:srgbClr val="32CACB">
                  <a:lumMod val="60000"/>
                  <a:lumOff val="40000"/>
                </a:srgbClr>
              </a:gs>
              <a:gs pos="60000">
                <a:srgbClr val="32CACB"/>
              </a:gs>
            </a:gsLst>
            <a:lin ang="2700000"/>
          </a:gradFill>
          <a:ln cap="rnd" cmpd="sng">
            <a:prstDash val="solid"/>
          </a:ln>
          <a:effectLst>
            <a:outerShdw blurRad="254000" dist="127000" dir="5400000" algn="ctr" rotWithShape="0">
              <a:schemeClr val="accent1">
                <a:alpha val="20000"/>
              </a:schemeClr>
            </a:outerShdw>
          </a:effectLst>
        </p:spPr>
        <p:txBody>
          <a:bodyPr rot="0" vert="horz" wrap="square" lIns="180000" tIns="45720" rIns="180000" bIns="45720" anchor="ctr">
            <a:noAutofit/>
          </a:bodyPr>
          <a:lstStyle/>
          <a:p>
            <a:pPr marL="0" algn="l"/>
            <a:r>
              <a:rPr lang="zh-CN" altLang="en-US" sz="1600" b="1" i="0" u="none" baseline="0">
                <a:solidFill>
                  <a:schemeClr val="lt1"/>
                </a:solidFill>
                <a:latin typeface="微软雅黑"/>
                <a:ea typeface="微软雅黑"/>
              </a:rPr>
              <a:t>Pie Charts</a:t>
            </a:r>
          </a:p>
        </p:txBody>
      </p:sp>
      <p:sp>
        <p:nvSpPr>
          <p:cNvPr id="18" name="AutoShape 18"/>
          <p:cNvSpPr/>
          <p:nvPr/>
        </p:nvSpPr>
        <p:spPr>
          <a:xfrm>
            <a:off x="8463324" y="2208391"/>
            <a:ext cx="2520000" cy="1345048"/>
          </a:xfrm>
          <a:prstGeom prst="rect">
            <a:avLst/>
          </a:prstGeom>
        </p:spPr>
        <p:txBody>
          <a:bodyPr vert="horz" wrap="square" lIns="91440" tIns="45720" rIns="91440" bIns="45720" anchor="t">
            <a:spAutoFit/>
          </a:bodyPr>
          <a:lstStyle/>
          <a:p>
            <a:pPr marL="0" algn="l">
              <a:lnSpc>
                <a:spcPct val="150000"/>
              </a:lnSpc>
            </a:pPr>
            <a:r>
              <a:rPr lang="fr-FR" sz="1400" b="0" i="0" u="none" baseline="0">
                <a:solidFill>
                  <a:srgbClr val="000000"/>
                </a:solidFill>
                <a:latin typeface="Arial"/>
                <a:ea typeface="Arial"/>
              </a:rPr>
              <a:t>Pie charts visually represent fractions as slices of a circular pie. Each slice’s size corresponds to the fraction’s value, making it straightforward to grasp how different fractions relate to the whole and to each other.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Introduction to Decimals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02</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Understanding Decimals</a:t>
            </a:r>
          </a:p>
        </p:txBody>
      </p:sp>
      <p:sp>
        <p:nvSpPr>
          <p:cNvPr id="3" name="AutoShape 3"/>
          <p:cNvSpPr/>
          <p:nvPr/>
        </p:nvSpPr>
        <p:spPr>
          <a:xfrm>
            <a:off x="2326640" y="1705004"/>
            <a:ext cx="7538720" cy="3860800"/>
          </a:xfrm>
          <a:prstGeom prst="blockArc">
            <a:avLst>
              <a:gd name="adj1" fmla="val 10800000"/>
              <a:gd name="adj2" fmla="val 21531709"/>
              <a:gd name="adj3" fmla="val 10255"/>
            </a:avLst>
          </a:prstGeom>
          <a:solidFill>
            <a:srgbClr val="FFFFFF">
              <a:alpha val="50000"/>
              <a:lumMod val="85000"/>
            </a:srgbClr>
          </a:solidFill>
          <a:ln cap="flat" cmpd="sng">
            <a:prstDash val="solid"/>
          </a:ln>
        </p:spPr>
        <p:txBody>
          <a:bodyPr vert="horz" wrap="square" lIns="91440" tIns="45720" rIns="91440" bIns="45720" anchor="ctr">
            <a:normAutofit/>
          </a:bodyPr>
          <a:lstStyle/>
          <a:p>
            <a:pPr marL="0" algn="ctr"/>
            <a:endParaRPr/>
          </a:p>
        </p:txBody>
      </p:sp>
      <p:sp>
        <p:nvSpPr>
          <p:cNvPr id="4" name="AutoShape 4"/>
          <p:cNvSpPr/>
          <p:nvPr/>
        </p:nvSpPr>
        <p:spPr>
          <a:xfrm>
            <a:off x="5411924" y="1130300"/>
            <a:ext cx="1368152" cy="1368152"/>
          </a:xfrm>
          <a:prstGeom prst="ellipse">
            <a:avLst/>
          </a:prstGeom>
          <a:solidFill>
            <a:schemeClr val="accent1"/>
          </a:solidFill>
          <a:ln w="57150" cap="flat" cmpd="sng">
            <a:solidFill>
              <a:srgbClr val="FFFFFF"/>
            </a:solidFill>
            <a:prstDash val="solid"/>
          </a:ln>
        </p:spPr>
        <p:txBody>
          <a:bodyPr vert="horz" wrap="square" lIns="91440" tIns="45720" rIns="91440" bIns="45720" anchor="ctr">
            <a:normAutofit/>
          </a:bodyPr>
          <a:lstStyle/>
          <a:p>
            <a:pPr marL="0" algn="ctr"/>
            <a:endParaRPr/>
          </a:p>
        </p:txBody>
      </p:sp>
      <p:sp>
        <p:nvSpPr>
          <p:cNvPr id="5" name="AutoShape 5"/>
          <p:cNvSpPr/>
          <p:nvPr/>
        </p:nvSpPr>
        <p:spPr>
          <a:xfrm>
            <a:off x="9292037" y="2855265"/>
            <a:ext cx="1116124" cy="1116124"/>
          </a:xfrm>
          <a:prstGeom prst="ellipse">
            <a:avLst/>
          </a:prstGeom>
          <a:solidFill>
            <a:srgbClr val="FFFFFF"/>
          </a:solidFill>
          <a:ln w="19050" cap="flat" cmpd="sng">
            <a:solidFill>
              <a:srgbClr val="FFFFFF">
                <a:alpha val="97000"/>
                <a:lumMod val="65000"/>
              </a:srgbClr>
            </a:solidFill>
            <a:prstDash val="solid"/>
          </a:ln>
        </p:spPr>
        <p:txBody>
          <a:bodyPr vert="horz" wrap="square" lIns="91440" tIns="45720" rIns="91440" bIns="45720" anchor="ctr">
            <a:normAutofit/>
          </a:bodyPr>
          <a:lstStyle/>
          <a:p>
            <a:pPr marL="0" algn="ctr"/>
            <a:endParaRPr/>
          </a:p>
        </p:txBody>
      </p:sp>
      <p:sp>
        <p:nvSpPr>
          <p:cNvPr id="6" name="AutoShape 6"/>
          <p:cNvSpPr/>
          <p:nvPr/>
        </p:nvSpPr>
        <p:spPr>
          <a:xfrm>
            <a:off x="1967520" y="2855265"/>
            <a:ext cx="1116124" cy="1116124"/>
          </a:xfrm>
          <a:prstGeom prst="ellipse">
            <a:avLst/>
          </a:prstGeom>
          <a:solidFill>
            <a:srgbClr val="FFFFFF"/>
          </a:solidFill>
          <a:ln w="19050" cap="flat" cmpd="sng">
            <a:solidFill>
              <a:srgbClr val="FFFFFF">
                <a:alpha val="97000"/>
                <a:lumMod val="65000"/>
              </a:srgbClr>
            </a:solidFill>
            <a:prstDash val="solid"/>
          </a:ln>
        </p:spPr>
        <p:txBody>
          <a:bodyPr vert="horz" wrap="square" lIns="91440" tIns="45720" rIns="91440" bIns="45720" anchor="ctr">
            <a:normAutofit/>
          </a:bodyPr>
          <a:lstStyle/>
          <a:p>
            <a:pPr marL="0" algn="ctr"/>
            <a:endParaRPr/>
          </a:p>
        </p:txBody>
      </p:sp>
      <p:sp>
        <p:nvSpPr>
          <p:cNvPr id="7" name="TextBox 7"/>
          <p:cNvSpPr txBox="1"/>
          <p:nvPr/>
        </p:nvSpPr>
        <p:spPr>
          <a:xfrm>
            <a:off x="302940" y="4084521"/>
            <a:ext cx="44589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Types of Decimals</a:t>
            </a:r>
            <a:endParaRPr lang="en-US" sz="1100"/>
          </a:p>
        </p:txBody>
      </p:sp>
      <p:sp>
        <p:nvSpPr>
          <p:cNvPr id="8" name="AutoShape 8"/>
          <p:cNvSpPr/>
          <p:nvPr/>
        </p:nvSpPr>
        <p:spPr>
          <a:xfrm>
            <a:off x="302940" y="4584943"/>
            <a:ext cx="4458984" cy="846001"/>
          </a:xfrm>
          <a:prstGeom prst="rect">
            <a:avLst/>
          </a:prstGeom>
          <a:noFill/>
        </p:spPr>
        <p:txBody>
          <a:bodyPr vert="horz" wrap="square" lIns="91440" tIns="45720" rIns="91440" bIns="45720" anchor="t">
            <a:spAutoFit/>
          </a:bodyPr>
          <a:lstStyle/>
          <a:p>
            <a:pPr marL="0" algn="ctr">
              <a:lnSpc>
                <a:spcPct val="120000"/>
              </a:lnSpc>
            </a:pPr>
            <a:r>
              <a:rPr lang="en-US" sz="1400" b="0" i="0" u="none" baseline="0">
                <a:solidFill>
                  <a:srgbClr val="000000"/>
                </a:solidFill>
                <a:latin typeface="+mn-ea"/>
                <a:ea typeface="+mn-ea"/>
              </a:rPr>
              <a:t>Decimals can be classified into terminating decimals (with a finite number of digits, e.g., 0.5) and repeating decimals (with an infinite, repeating sequence, e.g., 0.333…). Understanding these types is critical for advanced numerical problem-solving.</a:t>
            </a:r>
          </a:p>
        </p:txBody>
      </p:sp>
      <p:sp>
        <p:nvSpPr>
          <p:cNvPr id="9" name="TextBox 9"/>
          <p:cNvSpPr txBox="1"/>
          <p:nvPr/>
        </p:nvSpPr>
        <p:spPr>
          <a:xfrm>
            <a:off x="7627457" y="4084521"/>
            <a:ext cx="44589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Importance of Decimals</a:t>
            </a:r>
            <a:endParaRPr lang="en-US" sz="1100"/>
          </a:p>
        </p:txBody>
      </p:sp>
      <p:sp>
        <p:nvSpPr>
          <p:cNvPr id="10" name="AutoShape 10"/>
          <p:cNvSpPr/>
          <p:nvPr/>
        </p:nvSpPr>
        <p:spPr>
          <a:xfrm>
            <a:off x="7627457" y="4584943"/>
            <a:ext cx="4458984" cy="846001"/>
          </a:xfrm>
          <a:prstGeom prst="rect">
            <a:avLst/>
          </a:prstGeom>
          <a:noFill/>
        </p:spPr>
        <p:txBody>
          <a:bodyPr vert="horz" wrap="square" lIns="91440" tIns="45720" rIns="91440" bIns="45720" anchor="t">
            <a:spAutoFit/>
          </a:bodyPr>
          <a:lstStyle/>
          <a:p>
            <a:pPr marL="0" algn="ctr">
              <a:lnSpc>
                <a:spcPct val="120000"/>
              </a:lnSpc>
            </a:pPr>
            <a:r>
              <a:rPr lang="en-US" sz="1400" b="0" i="0" u="none" baseline="0">
                <a:solidFill>
                  <a:srgbClr val="000000"/>
                </a:solidFill>
                <a:latin typeface="+mn-ea"/>
                <a:ea typeface="+mn-ea"/>
              </a:rPr>
              <a:t>Decimals are crucial in everyday applications, especially in fields requiring precision such as finance, measurement, and scientific research. They allow for clear representation and calculations involving non-whole numbers.</a:t>
            </a:r>
          </a:p>
        </p:txBody>
      </p:sp>
      <p:sp>
        <p:nvSpPr>
          <p:cNvPr id="11" name="Freeform 11"/>
          <p:cNvSpPr/>
          <p:nvPr/>
        </p:nvSpPr>
        <p:spPr>
          <a:xfrm>
            <a:off x="2176448" y="3105853"/>
            <a:ext cx="698268" cy="614948"/>
          </a:xfrm>
          <a:custGeom>
            <a:avLst/>
            <a:gdLst/>
            <a:ahLst/>
            <a:cxnLst/>
            <a:rect l="l" t="t" r="r" b="b"/>
            <a:pathLst>
              <a:path w="603762" h="531720">
                <a:moveTo>
                  <a:pt x="405120" y="452325"/>
                </a:moveTo>
                <a:cubicBezTo>
                  <a:pt x="394294" y="452325"/>
                  <a:pt x="385544" y="461212"/>
                  <a:pt x="385544" y="471877"/>
                </a:cubicBezTo>
                <a:cubicBezTo>
                  <a:pt x="385544" y="482690"/>
                  <a:pt x="394294" y="491430"/>
                  <a:pt x="405120" y="491430"/>
                </a:cubicBezTo>
                <a:cubicBezTo>
                  <a:pt x="415797" y="491430"/>
                  <a:pt x="424547" y="482690"/>
                  <a:pt x="424547" y="471877"/>
                </a:cubicBezTo>
                <a:cubicBezTo>
                  <a:pt x="424547" y="461212"/>
                  <a:pt x="415797" y="452325"/>
                  <a:pt x="405120" y="452325"/>
                </a:cubicBezTo>
                <a:close/>
                <a:moveTo>
                  <a:pt x="143001" y="452325"/>
                </a:moveTo>
                <a:cubicBezTo>
                  <a:pt x="132168" y="452325"/>
                  <a:pt x="123413" y="461212"/>
                  <a:pt x="123413" y="471877"/>
                </a:cubicBezTo>
                <a:cubicBezTo>
                  <a:pt x="123413" y="482690"/>
                  <a:pt x="132168" y="491430"/>
                  <a:pt x="143001" y="491430"/>
                </a:cubicBezTo>
                <a:cubicBezTo>
                  <a:pt x="153834" y="491430"/>
                  <a:pt x="162589" y="482690"/>
                  <a:pt x="162589" y="471877"/>
                </a:cubicBezTo>
                <a:cubicBezTo>
                  <a:pt x="162589" y="461212"/>
                  <a:pt x="153834" y="452325"/>
                  <a:pt x="143001" y="452325"/>
                </a:cubicBezTo>
                <a:close/>
                <a:moveTo>
                  <a:pt x="405120" y="412182"/>
                </a:moveTo>
                <a:cubicBezTo>
                  <a:pt x="438042" y="412182"/>
                  <a:pt x="464885" y="438845"/>
                  <a:pt x="464885" y="471877"/>
                </a:cubicBezTo>
                <a:cubicBezTo>
                  <a:pt x="464885" y="504909"/>
                  <a:pt x="438042" y="531720"/>
                  <a:pt x="405120" y="531720"/>
                </a:cubicBezTo>
                <a:cubicBezTo>
                  <a:pt x="372049" y="531720"/>
                  <a:pt x="345206" y="504909"/>
                  <a:pt x="345206" y="471877"/>
                </a:cubicBezTo>
                <a:cubicBezTo>
                  <a:pt x="345206" y="438845"/>
                  <a:pt x="372049" y="412182"/>
                  <a:pt x="405120" y="412182"/>
                </a:cubicBezTo>
                <a:close/>
                <a:moveTo>
                  <a:pt x="143001" y="412182"/>
                </a:moveTo>
                <a:cubicBezTo>
                  <a:pt x="176094" y="412182"/>
                  <a:pt x="202805" y="438845"/>
                  <a:pt x="202805" y="471877"/>
                </a:cubicBezTo>
                <a:cubicBezTo>
                  <a:pt x="202805" y="504909"/>
                  <a:pt x="176094" y="531720"/>
                  <a:pt x="143001" y="531720"/>
                </a:cubicBezTo>
                <a:cubicBezTo>
                  <a:pt x="109908" y="531720"/>
                  <a:pt x="83197" y="504909"/>
                  <a:pt x="83197" y="471877"/>
                </a:cubicBezTo>
                <a:cubicBezTo>
                  <a:pt x="83197" y="438845"/>
                  <a:pt x="109908" y="412182"/>
                  <a:pt x="143001" y="412182"/>
                </a:cubicBezTo>
                <a:close/>
                <a:moveTo>
                  <a:pt x="259598" y="203766"/>
                </a:moveTo>
                <a:lnTo>
                  <a:pt x="259598" y="327591"/>
                </a:lnTo>
                <a:lnTo>
                  <a:pt x="392215" y="327591"/>
                </a:lnTo>
                <a:cubicBezTo>
                  <a:pt x="383018" y="260642"/>
                  <a:pt x="327835" y="208506"/>
                  <a:pt x="259598" y="203766"/>
                </a:cubicBezTo>
                <a:close/>
                <a:moveTo>
                  <a:pt x="239423" y="203766"/>
                </a:moveTo>
                <a:cubicBezTo>
                  <a:pt x="171038" y="208506"/>
                  <a:pt x="116003" y="260642"/>
                  <a:pt x="106658" y="327591"/>
                </a:cubicBezTo>
                <a:lnTo>
                  <a:pt x="239423" y="327591"/>
                </a:lnTo>
                <a:close/>
                <a:moveTo>
                  <a:pt x="600339" y="403"/>
                </a:moveTo>
                <a:cubicBezTo>
                  <a:pt x="602564" y="1144"/>
                  <a:pt x="603899" y="3366"/>
                  <a:pt x="603751" y="5587"/>
                </a:cubicBezTo>
                <a:cubicBezTo>
                  <a:pt x="600932" y="47208"/>
                  <a:pt x="590993" y="140225"/>
                  <a:pt x="557171" y="176809"/>
                </a:cubicBezTo>
                <a:cubicBezTo>
                  <a:pt x="515784" y="221540"/>
                  <a:pt x="459266" y="225095"/>
                  <a:pt x="418324" y="193102"/>
                </a:cubicBezTo>
                <a:cubicBezTo>
                  <a:pt x="439388" y="189103"/>
                  <a:pt x="491901" y="171921"/>
                  <a:pt x="527651" y="113712"/>
                </a:cubicBezTo>
                <a:cubicBezTo>
                  <a:pt x="528096" y="113119"/>
                  <a:pt x="527948" y="112231"/>
                  <a:pt x="527355" y="111638"/>
                </a:cubicBezTo>
                <a:cubicBezTo>
                  <a:pt x="526761" y="111194"/>
                  <a:pt x="525871" y="111194"/>
                  <a:pt x="525278" y="111638"/>
                </a:cubicBezTo>
                <a:cubicBezTo>
                  <a:pt x="425592" y="196953"/>
                  <a:pt x="381386" y="141854"/>
                  <a:pt x="339406" y="180216"/>
                </a:cubicBezTo>
                <a:cubicBezTo>
                  <a:pt x="386133" y="204507"/>
                  <a:pt x="421587" y="247164"/>
                  <a:pt x="436421" y="298708"/>
                </a:cubicBezTo>
                <a:cubicBezTo>
                  <a:pt x="506142" y="324036"/>
                  <a:pt x="551831" y="365360"/>
                  <a:pt x="551831" y="412165"/>
                </a:cubicBezTo>
                <a:cubicBezTo>
                  <a:pt x="551831" y="425496"/>
                  <a:pt x="548122" y="438382"/>
                  <a:pt x="541150" y="450527"/>
                </a:cubicBezTo>
                <a:cubicBezTo>
                  <a:pt x="536107" y="459414"/>
                  <a:pt x="526613" y="464894"/>
                  <a:pt x="516377" y="464894"/>
                </a:cubicBezTo>
                <a:lnTo>
                  <a:pt x="484336" y="464894"/>
                </a:lnTo>
                <a:cubicBezTo>
                  <a:pt x="480775" y="424162"/>
                  <a:pt x="446805" y="392021"/>
                  <a:pt x="405121" y="392021"/>
                </a:cubicBezTo>
                <a:cubicBezTo>
                  <a:pt x="363289" y="392021"/>
                  <a:pt x="329319" y="424162"/>
                  <a:pt x="325758" y="464894"/>
                </a:cubicBezTo>
                <a:lnTo>
                  <a:pt x="222364" y="464894"/>
                </a:lnTo>
                <a:cubicBezTo>
                  <a:pt x="218656" y="424162"/>
                  <a:pt x="184685" y="392021"/>
                  <a:pt x="143001" y="392021"/>
                </a:cubicBezTo>
                <a:cubicBezTo>
                  <a:pt x="101317" y="392021"/>
                  <a:pt x="67199" y="424162"/>
                  <a:pt x="63639" y="464894"/>
                </a:cubicBezTo>
                <a:lnTo>
                  <a:pt x="35454" y="464894"/>
                </a:lnTo>
                <a:cubicBezTo>
                  <a:pt x="25218" y="464894"/>
                  <a:pt x="15724" y="459414"/>
                  <a:pt x="10681" y="450527"/>
                </a:cubicBezTo>
                <a:cubicBezTo>
                  <a:pt x="3709" y="438382"/>
                  <a:pt x="0" y="425496"/>
                  <a:pt x="0" y="412165"/>
                </a:cubicBezTo>
                <a:cubicBezTo>
                  <a:pt x="0" y="380320"/>
                  <a:pt x="21213" y="351141"/>
                  <a:pt x="56518" y="327591"/>
                </a:cubicBezTo>
                <a:cubicBezTo>
                  <a:pt x="68831" y="232056"/>
                  <a:pt x="150418" y="157998"/>
                  <a:pt x="249511" y="157998"/>
                </a:cubicBezTo>
                <a:cubicBezTo>
                  <a:pt x="271910" y="157998"/>
                  <a:pt x="293272" y="161997"/>
                  <a:pt x="313298" y="168959"/>
                </a:cubicBezTo>
                <a:cubicBezTo>
                  <a:pt x="334956" y="150148"/>
                  <a:pt x="358097" y="141261"/>
                  <a:pt x="383018" y="139632"/>
                </a:cubicBezTo>
                <a:cubicBezTo>
                  <a:pt x="383612" y="139632"/>
                  <a:pt x="384057" y="139632"/>
                  <a:pt x="384502" y="139632"/>
                </a:cubicBezTo>
                <a:cubicBezTo>
                  <a:pt x="376936" y="93272"/>
                  <a:pt x="408830" y="40839"/>
                  <a:pt x="463419" y="43357"/>
                </a:cubicBezTo>
                <a:cubicBezTo>
                  <a:pt x="540705" y="52096"/>
                  <a:pt x="578088" y="22176"/>
                  <a:pt x="594257" y="2033"/>
                </a:cubicBezTo>
                <a:cubicBezTo>
                  <a:pt x="595740" y="107"/>
                  <a:pt x="598114" y="-485"/>
                  <a:pt x="600339" y="403"/>
                </a:cubicBezTo>
                <a:close/>
              </a:path>
            </a:pathLst>
          </a:custGeom>
          <a:solidFill>
            <a:srgbClr val="FFFFFF">
              <a:lumMod val="65000"/>
            </a:srgbClr>
          </a:solidFill>
        </p:spPr>
        <p:txBody>
          <a:bodyPr vert="horz" wrap="square" lIns="91440" tIns="45720" rIns="91440" bIns="45720" anchor="ctr">
            <a:normAutofit/>
          </a:bodyPr>
          <a:lstStyle/>
          <a:p>
            <a:pPr marL="0" algn="ctr"/>
            <a:endParaRPr/>
          </a:p>
        </p:txBody>
      </p:sp>
      <p:sp>
        <p:nvSpPr>
          <p:cNvPr id="12" name="Freeform 12"/>
          <p:cNvSpPr/>
          <p:nvPr/>
        </p:nvSpPr>
        <p:spPr>
          <a:xfrm>
            <a:off x="9495881" y="3118411"/>
            <a:ext cx="698268" cy="589832"/>
          </a:xfrm>
          <a:custGeom>
            <a:avLst/>
            <a:gdLst/>
            <a:ahLst/>
            <a:cxnLst/>
            <a:rect l="l" t="t" r="r" b="b"/>
            <a:pathLst>
              <a:path w="5983" h="5062">
                <a:moveTo>
                  <a:pt x="5809" y="598"/>
                </a:moveTo>
                <a:lnTo>
                  <a:pt x="5725" y="598"/>
                </a:lnTo>
                <a:lnTo>
                  <a:pt x="5725" y="174"/>
                </a:lnTo>
                <a:cubicBezTo>
                  <a:pt x="5725" y="78"/>
                  <a:pt x="5647" y="0"/>
                  <a:pt x="5551" y="0"/>
                </a:cubicBezTo>
                <a:cubicBezTo>
                  <a:pt x="5454" y="0"/>
                  <a:pt x="5376" y="78"/>
                  <a:pt x="5376" y="174"/>
                </a:cubicBezTo>
                <a:lnTo>
                  <a:pt x="5376" y="598"/>
                </a:lnTo>
                <a:lnTo>
                  <a:pt x="4753" y="598"/>
                </a:lnTo>
                <a:lnTo>
                  <a:pt x="4753" y="174"/>
                </a:lnTo>
                <a:cubicBezTo>
                  <a:pt x="4753" y="78"/>
                  <a:pt x="4675" y="0"/>
                  <a:pt x="4578" y="0"/>
                </a:cubicBezTo>
                <a:cubicBezTo>
                  <a:pt x="4482" y="0"/>
                  <a:pt x="4403" y="78"/>
                  <a:pt x="4403" y="174"/>
                </a:cubicBezTo>
                <a:lnTo>
                  <a:pt x="4403" y="598"/>
                </a:lnTo>
                <a:lnTo>
                  <a:pt x="4320" y="598"/>
                </a:lnTo>
                <a:cubicBezTo>
                  <a:pt x="4223" y="598"/>
                  <a:pt x="4145" y="676"/>
                  <a:pt x="4145" y="773"/>
                </a:cubicBezTo>
                <a:cubicBezTo>
                  <a:pt x="4145" y="869"/>
                  <a:pt x="4223" y="947"/>
                  <a:pt x="4320" y="947"/>
                </a:cubicBezTo>
                <a:lnTo>
                  <a:pt x="4372" y="947"/>
                </a:lnTo>
                <a:lnTo>
                  <a:pt x="4372" y="1474"/>
                </a:lnTo>
                <a:cubicBezTo>
                  <a:pt x="4372" y="1717"/>
                  <a:pt x="4385" y="1762"/>
                  <a:pt x="4409" y="1800"/>
                </a:cubicBezTo>
                <a:lnTo>
                  <a:pt x="4662" y="2213"/>
                </a:lnTo>
                <a:cubicBezTo>
                  <a:pt x="4699" y="2272"/>
                  <a:pt x="4759" y="2313"/>
                  <a:pt x="4826" y="2325"/>
                </a:cubicBezTo>
                <a:lnTo>
                  <a:pt x="4826" y="2694"/>
                </a:lnTo>
                <a:lnTo>
                  <a:pt x="4931" y="2694"/>
                </a:lnTo>
                <a:lnTo>
                  <a:pt x="4931" y="3315"/>
                </a:lnTo>
                <a:cubicBezTo>
                  <a:pt x="4931" y="3536"/>
                  <a:pt x="4752" y="3715"/>
                  <a:pt x="4531" y="3715"/>
                </a:cubicBezTo>
                <a:lnTo>
                  <a:pt x="4180" y="3715"/>
                </a:lnTo>
                <a:cubicBezTo>
                  <a:pt x="4182" y="3633"/>
                  <a:pt x="4181" y="3579"/>
                  <a:pt x="4181" y="3579"/>
                </a:cubicBezTo>
                <a:cubicBezTo>
                  <a:pt x="4176" y="3404"/>
                  <a:pt x="4092" y="3254"/>
                  <a:pt x="3958" y="3144"/>
                </a:cubicBezTo>
                <a:cubicBezTo>
                  <a:pt x="3820" y="3032"/>
                  <a:pt x="3805" y="2914"/>
                  <a:pt x="3739" y="2756"/>
                </a:cubicBezTo>
                <a:cubicBezTo>
                  <a:pt x="3614" y="2454"/>
                  <a:pt x="3362" y="2181"/>
                  <a:pt x="3015" y="2178"/>
                </a:cubicBezTo>
                <a:lnTo>
                  <a:pt x="1182" y="2178"/>
                </a:lnTo>
                <a:cubicBezTo>
                  <a:pt x="836" y="2181"/>
                  <a:pt x="583" y="2454"/>
                  <a:pt x="458" y="2756"/>
                </a:cubicBezTo>
                <a:cubicBezTo>
                  <a:pt x="393" y="2914"/>
                  <a:pt x="377" y="3032"/>
                  <a:pt x="239" y="3144"/>
                </a:cubicBezTo>
                <a:cubicBezTo>
                  <a:pt x="105" y="3254"/>
                  <a:pt x="21" y="3404"/>
                  <a:pt x="16" y="3579"/>
                </a:cubicBezTo>
                <a:cubicBezTo>
                  <a:pt x="16" y="3579"/>
                  <a:pt x="0" y="4444"/>
                  <a:pt x="247" y="4512"/>
                </a:cubicBezTo>
                <a:lnTo>
                  <a:pt x="247" y="4905"/>
                </a:lnTo>
                <a:cubicBezTo>
                  <a:pt x="247" y="4991"/>
                  <a:pt x="317" y="5062"/>
                  <a:pt x="404" y="5062"/>
                </a:cubicBezTo>
                <a:lnTo>
                  <a:pt x="813" y="5062"/>
                </a:lnTo>
                <a:cubicBezTo>
                  <a:pt x="900" y="5062"/>
                  <a:pt x="971" y="4991"/>
                  <a:pt x="971" y="4905"/>
                </a:cubicBezTo>
                <a:lnTo>
                  <a:pt x="971" y="4516"/>
                </a:lnTo>
                <a:lnTo>
                  <a:pt x="3227" y="4516"/>
                </a:lnTo>
                <a:lnTo>
                  <a:pt x="3227" y="4905"/>
                </a:lnTo>
                <a:cubicBezTo>
                  <a:pt x="3227" y="4991"/>
                  <a:pt x="3297" y="5062"/>
                  <a:pt x="3384" y="5062"/>
                </a:cubicBezTo>
                <a:lnTo>
                  <a:pt x="3793" y="5062"/>
                </a:lnTo>
                <a:cubicBezTo>
                  <a:pt x="3880" y="5062"/>
                  <a:pt x="3951" y="4991"/>
                  <a:pt x="3951" y="4905"/>
                </a:cubicBezTo>
                <a:lnTo>
                  <a:pt x="3951" y="4512"/>
                </a:lnTo>
                <a:cubicBezTo>
                  <a:pt x="4081" y="4476"/>
                  <a:pt x="4138" y="4217"/>
                  <a:pt x="4163" y="3982"/>
                </a:cubicBezTo>
                <a:lnTo>
                  <a:pt x="4531" y="3982"/>
                </a:lnTo>
                <a:cubicBezTo>
                  <a:pt x="4899" y="3982"/>
                  <a:pt x="5198" y="3683"/>
                  <a:pt x="5198" y="3315"/>
                </a:cubicBezTo>
                <a:lnTo>
                  <a:pt x="5198" y="2694"/>
                </a:lnTo>
                <a:lnTo>
                  <a:pt x="5303" y="2694"/>
                </a:lnTo>
                <a:lnTo>
                  <a:pt x="5303" y="2325"/>
                </a:lnTo>
                <a:cubicBezTo>
                  <a:pt x="5370" y="2313"/>
                  <a:pt x="5430" y="2272"/>
                  <a:pt x="5467" y="2213"/>
                </a:cubicBezTo>
                <a:lnTo>
                  <a:pt x="5720" y="1800"/>
                </a:lnTo>
                <a:cubicBezTo>
                  <a:pt x="5744" y="1762"/>
                  <a:pt x="5756" y="1717"/>
                  <a:pt x="5756" y="1672"/>
                </a:cubicBezTo>
                <a:lnTo>
                  <a:pt x="5756" y="947"/>
                </a:lnTo>
                <a:lnTo>
                  <a:pt x="5809" y="947"/>
                </a:lnTo>
                <a:cubicBezTo>
                  <a:pt x="5905" y="947"/>
                  <a:pt x="5983" y="869"/>
                  <a:pt x="5983" y="773"/>
                </a:cubicBezTo>
                <a:cubicBezTo>
                  <a:pt x="5983" y="676"/>
                  <a:pt x="5905" y="598"/>
                  <a:pt x="5809" y="598"/>
                </a:cubicBezTo>
                <a:close/>
                <a:moveTo>
                  <a:pt x="697" y="2993"/>
                </a:moveTo>
                <a:cubicBezTo>
                  <a:pt x="708" y="2962"/>
                  <a:pt x="720" y="2931"/>
                  <a:pt x="733" y="2899"/>
                </a:cubicBezTo>
                <a:cubicBezTo>
                  <a:pt x="778" y="2790"/>
                  <a:pt x="951" y="2436"/>
                  <a:pt x="1287" y="2433"/>
                </a:cubicBezTo>
                <a:lnTo>
                  <a:pt x="2910" y="2433"/>
                </a:lnTo>
                <a:cubicBezTo>
                  <a:pt x="3247" y="2436"/>
                  <a:pt x="3420" y="2790"/>
                  <a:pt x="3465" y="2899"/>
                </a:cubicBezTo>
                <a:cubicBezTo>
                  <a:pt x="3478" y="2931"/>
                  <a:pt x="3489" y="2962"/>
                  <a:pt x="3500" y="2993"/>
                </a:cubicBezTo>
                <a:cubicBezTo>
                  <a:pt x="3503" y="3000"/>
                  <a:pt x="3505" y="3007"/>
                  <a:pt x="3508" y="3014"/>
                </a:cubicBezTo>
                <a:lnTo>
                  <a:pt x="689" y="3014"/>
                </a:lnTo>
                <a:cubicBezTo>
                  <a:pt x="692" y="3007"/>
                  <a:pt x="695" y="3000"/>
                  <a:pt x="697" y="2993"/>
                </a:cubicBezTo>
                <a:close/>
                <a:moveTo>
                  <a:pt x="1108" y="4042"/>
                </a:moveTo>
                <a:cubicBezTo>
                  <a:pt x="1100" y="4050"/>
                  <a:pt x="1091" y="4055"/>
                  <a:pt x="1080" y="4058"/>
                </a:cubicBezTo>
                <a:cubicBezTo>
                  <a:pt x="1075" y="4059"/>
                  <a:pt x="1071" y="4060"/>
                  <a:pt x="1066" y="4060"/>
                </a:cubicBezTo>
                <a:lnTo>
                  <a:pt x="487" y="4059"/>
                </a:lnTo>
                <a:cubicBezTo>
                  <a:pt x="473" y="4059"/>
                  <a:pt x="460" y="4053"/>
                  <a:pt x="450" y="4043"/>
                </a:cubicBezTo>
                <a:cubicBezTo>
                  <a:pt x="391" y="3987"/>
                  <a:pt x="369" y="3897"/>
                  <a:pt x="389" y="3821"/>
                </a:cubicBezTo>
                <a:cubicBezTo>
                  <a:pt x="411" y="3734"/>
                  <a:pt x="485" y="3661"/>
                  <a:pt x="576" y="3636"/>
                </a:cubicBezTo>
                <a:cubicBezTo>
                  <a:pt x="586" y="3633"/>
                  <a:pt x="596" y="3633"/>
                  <a:pt x="606" y="3637"/>
                </a:cubicBezTo>
                <a:lnTo>
                  <a:pt x="1059" y="3777"/>
                </a:lnTo>
                <a:cubicBezTo>
                  <a:pt x="1081" y="3783"/>
                  <a:pt x="1096" y="3802"/>
                  <a:pt x="1098" y="3824"/>
                </a:cubicBezTo>
                <a:cubicBezTo>
                  <a:pt x="1101" y="3863"/>
                  <a:pt x="1106" y="3890"/>
                  <a:pt x="1110" y="3919"/>
                </a:cubicBezTo>
                <a:cubicBezTo>
                  <a:pt x="1114" y="3943"/>
                  <a:pt x="1118" y="3968"/>
                  <a:pt x="1122" y="3999"/>
                </a:cubicBezTo>
                <a:cubicBezTo>
                  <a:pt x="1124" y="4014"/>
                  <a:pt x="1118" y="4030"/>
                  <a:pt x="1108" y="4042"/>
                </a:cubicBezTo>
                <a:close/>
                <a:moveTo>
                  <a:pt x="3748" y="4043"/>
                </a:moveTo>
                <a:cubicBezTo>
                  <a:pt x="3738" y="4053"/>
                  <a:pt x="3725" y="4059"/>
                  <a:pt x="3711" y="4059"/>
                </a:cubicBezTo>
                <a:lnTo>
                  <a:pt x="3132" y="4060"/>
                </a:lnTo>
                <a:cubicBezTo>
                  <a:pt x="3127" y="4060"/>
                  <a:pt x="3122" y="4059"/>
                  <a:pt x="3117" y="4058"/>
                </a:cubicBezTo>
                <a:cubicBezTo>
                  <a:pt x="3107" y="4056"/>
                  <a:pt x="3097" y="4050"/>
                  <a:pt x="3090" y="4042"/>
                </a:cubicBezTo>
                <a:cubicBezTo>
                  <a:pt x="3079" y="4030"/>
                  <a:pt x="3074" y="4014"/>
                  <a:pt x="3076" y="3999"/>
                </a:cubicBezTo>
                <a:cubicBezTo>
                  <a:pt x="3079" y="3968"/>
                  <a:pt x="3083" y="3943"/>
                  <a:pt x="3087" y="3919"/>
                </a:cubicBezTo>
                <a:cubicBezTo>
                  <a:pt x="3092" y="3890"/>
                  <a:pt x="3096" y="3863"/>
                  <a:pt x="3100" y="3824"/>
                </a:cubicBezTo>
                <a:cubicBezTo>
                  <a:pt x="3102" y="3802"/>
                  <a:pt x="3117" y="3783"/>
                  <a:pt x="3138" y="3777"/>
                </a:cubicBezTo>
                <a:lnTo>
                  <a:pt x="3591" y="3637"/>
                </a:lnTo>
                <a:cubicBezTo>
                  <a:pt x="3601" y="3633"/>
                  <a:pt x="3612" y="3633"/>
                  <a:pt x="3622" y="3636"/>
                </a:cubicBezTo>
                <a:cubicBezTo>
                  <a:pt x="3713" y="3661"/>
                  <a:pt x="3786" y="3734"/>
                  <a:pt x="3809" y="3821"/>
                </a:cubicBezTo>
                <a:cubicBezTo>
                  <a:pt x="3828" y="3897"/>
                  <a:pt x="3806" y="3987"/>
                  <a:pt x="3748" y="4043"/>
                </a:cubicBezTo>
                <a:close/>
                <a:moveTo>
                  <a:pt x="5378" y="1640"/>
                </a:moveTo>
                <a:lnTo>
                  <a:pt x="4751" y="1640"/>
                </a:lnTo>
                <a:cubicBezTo>
                  <a:pt x="4693" y="1640"/>
                  <a:pt x="4646" y="1593"/>
                  <a:pt x="4646" y="1535"/>
                </a:cubicBezTo>
                <a:cubicBezTo>
                  <a:pt x="4646" y="1477"/>
                  <a:pt x="4693" y="1431"/>
                  <a:pt x="4751" y="1431"/>
                </a:cubicBezTo>
                <a:lnTo>
                  <a:pt x="5378" y="1431"/>
                </a:lnTo>
                <a:cubicBezTo>
                  <a:pt x="5436" y="1431"/>
                  <a:pt x="5483" y="1477"/>
                  <a:pt x="5483" y="1535"/>
                </a:cubicBezTo>
                <a:cubicBezTo>
                  <a:pt x="5483" y="1593"/>
                  <a:pt x="5436" y="1640"/>
                  <a:pt x="5378" y="1640"/>
                </a:cubicBezTo>
                <a:close/>
                <a:moveTo>
                  <a:pt x="5378" y="1263"/>
                </a:moveTo>
                <a:lnTo>
                  <a:pt x="4751" y="1263"/>
                </a:lnTo>
                <a:cubicBezTo>
                  <a:pt x="4693" y="1263"/>
                  <a:pt x="4646" y="1216"/>
                  <a:pt x="4646" y="1158"/>
                </a:cubicBezTo>
                <a:cubicBezTo>
                  <a:pt x="4646" y="1100"/>
                  <a:pt x="4693" y="1053"/>
                  <a:pt x="4751" y="1053"/>
                </a:cubicBezTo>
                <a:lnTo>
                  <a:pt x="5378" y="1053"/>
                </a:lnTo>
                <a:cubicBezTo>
                  <a:pt x="5436" y="1053"/>
                  <a:pt x="5483" y="1100"/>
                  <a:pt x="5483" y="1158"/>
                </a:cubicBezTo>
                <a:cubicBezTo>
                  <a:pt x="5483" y="1216"/>
                  <a:pt x="5436" y="1263"/>
                  <a:pt x="5378" y="1263"/>
                </a:cubicBezTo>
                <a:close/>
              </a:path>
            </a:pathLst>
          </a:custGeom>
          <a:solidFill>
            <a:srgbClr val="FFFFFF">
              <a:lumMod val="65000"/>
            </a:srgbClr>
          </a:solidFill>
        </p:spPr>
        <p:txBody>
          <a:bodyPr vert="horz" wrap="square" lIns="91440" tIns="45720" rIns="91440" bIns="45720" anchor="ctr">
            <a:normAutofit/>
          </a:bodyPr>
          <a:lstStyle/>
          <a:p>
            <a:pPr marL="0" algn="ctr"/>
            <a:endParaRPr/>
          </a:p>
        </p:txBody>
      </p:sp>
      <p:sp>
        <p:nvSpPr>
          <p:cNvPr id="13" name="Freeform 13"/>
          <p:cNvSpPr/>
          <p:nvPr/>
        </p:nvSpPr>
        <p:spPr>
          <a:xfrm>
            <a:off x="5746867" y="1570458"/>
            <a:ext cx="698267" cy="487837"/>
          </a:xfrm>
          <a:custGeom>
            <a:avLst/>
            <a:gdLst/>
            <a:ahLst/>
            <a:cxnLst/>
            <a:rect l="l" t="t" r="r" b="b"/>
            <a:pathLst>
              <a:path w="1215" h="850">
                <a:moveTo>
                  <a:pt x="1209" y="242"/>
                </a:moveTo>
                <a:cubicBezTo>
                  <a:pt x="1202" y="183"/>
                  <a:pt x="1043" y="242"/>
                  <a:pt x="1043" y="242"/>
                </a:cubicBezTo>
                <a:lnTo>
                  <a:pt x="1033" y="326"/>
                </a:lnTo>
                <a:cubicBezTo>
                  <a:pt x="1030" y="324"/>
                  <a:pt x="1026" y="323"/>
                  <a:pt x="1023" y="321"/>
                </a:cubicBezTo>
                <a:lnTo>
                  <a:pt x="982" y="145"/>
                </a:lnTo>
                <a:cubicBezTo>
                  <a:pt x="968" y="62"/>
                  <a:pt x="904" y="0"/>
                  <a:pt x="813" y="4"/>
                </a:cubicBezTo>
                <a:lnTo>
                  <a:pt x="428" y="4"/>
                </a:lnTo>
                <a:cubicBezTo>
                  <a:pt x="345" y="4"/>
                  <a:pt x="272" y="35"/>
                  <a:pt x="258" y="145"/>
                </a:cubicBezTo>
                <a:lnTo>
                  <a:pt x="218" y="321"/>
                </a:lnTo>
                <a:cubicBezTo>
                  <a:pt x="214" y="323"/>
                  <a:pt x="211" y="324"/>
                  <a:pt x="207" y="326"/>
                </a:cubicBezTo>
                <a:lnTo>
                  <a:pt x="198" y="242"/>
                </a:lnTo>
                <a:cubicBezTo>
                  <a:pt x="198" y="242"/>
                  <a:pt x="64" y="183"/>
                  <a:pt x="32" y="242"/>
                </a:cubicBezTo>
                <a:cubicBezTo>
                  <a:pt x="0" y="302"/>
                  <a:pt x="32" y="323"/>
                  <a:pt x="32" y="323"/>
                </a:cubicBezTo>
                <a:lnTo>
                  <a:pt x="199" y="332"/>
                </a:lnTo>
                <a:cubicBezTo>
                  <a:pt x="168" y="353"/>
                  <a:pt x="148" y="384"/>
                  <a:pt x="148" y="420"/>
                </a:cubicBezTo>
                <a:lnTo>
                  <a:pt x="148" y="580"/>
                </a:lnTo>
                <a:cubicBezTo>
                  <a:pt x="148" y="620"/>
                  <a:pt x="173" y="656"/>
                  <a:pt x="211" y="676"/>
                </a:cubicBezTo>
                <a:lnTo>
                  <a:pt x="211" y="784"/>
                </a:lnTo>
                <a:cubicBezTo>
                  <a:pt x="211" y="820"/>
                  <a:pt x="256" y="850"/>
                  <a:pt x="312" y="850"/>
                </a:cubicBezTo>
                <a:cubicBezTo>
                  <a:pt x="368" y="850"/>
                  <a:pt x="413" y="820"/>
                  <a:pt x="413" y="784"/>
                </a:cubicBezTo>
                <a:lnTo>
                  <a:pt x="413" y="694"/>
                </a:lnTo>
                <a:lnTo>
                  <a:pt x="811" y="694"/>
                </a:lnTo>
                <a:lnTo>
                  <a:pt x="811" y="784"/>
                </a:lnTo>
                <a:cubicBezTo>
                  <a:pt x="811" y="820"/>
                  <a:pt x="856" y="850"/>
                  <a:pt x="911" y="850"/>
                </a:cubicBezTo>
                <a:cubicBezTo>
                  <a:pt x="967" y="850"/>
                  <a:pt x="1012" y="820"/>
                  <a:pt x="1012" y="784"/>
                </a:cubicBezTo>
                <a:lnTo>
                  <a:pt x="1012" y="684"/>
                </a:lnTo>
                <a:cubicBezTo>
                  <a:pt x="1060" y="666"/>
                  <a:pt x="1093" y="626"/>
                  <a:pt x="1093" y="581"/>
                </a:cubicBezTo>
                <a:lnTo>
                  <a:pt x="1093" y="420"/>
                </a:lnTo>
                <a:cubicBezTo>
                  <a:pt x="1093" y="384"/>
                  <a:pt x="1073" y="353"/>
                  <a:pt x="1042" y="332"/>
                </a:cubicBezTo>
                <a:lnTo>
                  <a:pt x="1208" y="323"/>
                </a:lnTo>
                <a:cubicBezTo>
                  <a:pt x="1209" y="323"/>
                  <a:pt x="1215" y="302"/>
                  <a:pt x="1209" y="242"/>
                </a:cubicBezTo>
                <a:close/>
                <a:moveTo>
                  <a:pt x="430" y="549"/>
                </a:moveTo>
                <a:lnTo>
                  <a:pt x="248" y="549"/>
                </a:lnTo>
                <a:lnTo>
                  <a:pt x="248" y="463"/>
                </a:lnTo>
                <a:lnTo>
                  <a:pt x="430" y="463"/>
                </a:lnTo>
                <a:lnTo>
                  <a:pt x="430" y="549"/>
                </a:lnTo>
                <a:close/>
                <a:moveTo>
                  <a:pt x="687" y="455"/>
                </a:moveTo>
                <a:lnTo>
                  <a:pt x="518" y="582"/>
                </a:lnTo>
                <a:lnTo>
                  <a:pt x="607" y="485"/>
                </a:lnTo>
                <a:lnTo>
                  <a:pt x="543" y="488"/>
                </a:lnTo>
                <a:lnTo>
                  <a:pt x="673" y="382"/>
                </a:lnTo>
                <a:lnTo>
                  <a:pt x="711" y="380"/>
                </a:lnTo>
                <a:lnTo>
                  <a:pt x="622" y="457"/>
                </a:lnTo>
                <a:lnTo>
                  <a:pt x="687" y="455"/>
                </a:lnTo>
                <a:close/>
                <a:moveTo>
                  <a:pt x="261" y="297"/>
                </a:moveTo>
                <a:cubicBezTo>
                  <a:pt x="258" y="297"/>
                  <a:pt x="255" y="297"/>
                  <a:pt x="253" y="297"/>
                </a:cubicBezTo>
                <a:lnTo>
                  <a:pt x="296" y="124"/>
                </a:lnTo>
                <a:cubicBezTo>
                  <a:pt x="304" y="74"/>
                  <a:pt x="359" y="32"/>
                  <a:pt x="412" y="32"/>
                </a:cubicBezTo>
                <a:lnTo>
                  <a:pt x="828" y="32"/>
                </a:lnTo>
                <a:cubicBezTo>
                  <a:pt x="882" y="32"/>
                  <a:pt x="931" y="67"/>
                  <a:pt x="945" y="124"/>
                </a:cubicBezTo>
                <a:lnTo>
                  <a:pt x="988" y="297"/>
                </a:lnTo>
                <a:cubicBezTo>
                  <a:pt x="985" y="297"/>
                  <a:pt x="983" y="297"/>
                  <a:pt x="980" y="297"/>
                </a:cubicBezTo>
                <a:lnTo>
                  <a:pt x="261" y="297"/>
                </a:lnTo>
                <a:close/>
                <a:moveTo>
                  <a:pt x="1017" y="549"/>
                </a:moveTo>
                <a:lnTo>
                  <a:pt x="835" y="549"/>
                </a:lnTo>
                <a:lnTo>
                  <a:pt x="835" y="463"/>
                </a:lnTo>
                <a:lnTo>
                  <a:pt x="1017" y="463"/>
                </a:lnTo>
                <a:lnTo>
                  <a:pt x="1017" y="549"/>
                </a:lnTo>
                <a:close/>
              </a:path>
            </a:pathLst>
          </a:custGeom>
          <a:solidFill>
            <a:srgbClr val="FFFFFF"/>
          </a:solidFill>
        </p:spPr>
        <p:txBody>
          <a:bodyPr vert="horz" wrap="square" lIns="91440" tIns="45720" rIns="91440" bIns="45720" anchor="ctr">
            <a:normAutofit/>
          </a:bodyPr>
          <a:lstStyle/>
          <a:p>
            <a:pPr marL="0" algn="ctr"/>
            <a:endParaRPr/>
          </a:p>
        </p:txBody>
      </p:sp>
      <p:sp>
        <p:nvSpPr>
          <p:cNvPr id="14" name="TextBox 14"/>
          <p:cNvSpPr txBox="1"/>
          <p:nvPr/>
        </p:nvSpPr>
        <p:spPr>
          <a:xfrm>
            <a:off x="3873358" y="2482711"/>
            <a:ext cx="44589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Definition of Decimals</a:t>
            </a:r>
            <a:endParaRPr lang="en-US" sz="1100"/>
          </a:p>
        </p:txBody>
      </p:sp>
      <p:sp>
        <p:nvSpPr>
          <p:cNvPr id="15" name="AutoShape 15"/>
          <p:cNvSpPr/>
          <p:nvPr/>
        </p:nvSpPr>
        <p:spPr>
          <a:xfrm>
            <a:off x="3853584" y="2818315"/>
            <a:ext cx="4458984" cy="846001"/>
          </a:xfrm>
          <a:prstGeom prst="rect">
            <a:avLst/>
          </a:prstGeom>
          <a:noFill/>
        </p:spPr>
        <p:txBody>
          <a:bodyPr vert="horz" wrap="square" lIns="91440" tIns="45720" rIns="91440" bIns="45720" anchor="t">
            <a:spAutoFit/>
          </a:bodyPr>
          <a:lstStyle/>
          <a:p>
            <a:pPr marL="0" algn="ctr">
              <a:lnSpc>
                <a:spcPct val="120000"/>
              </a:lnSpc>
            </a:pPr>
            <a:r>
              <a:rPr lang="en-US" sz="1400" b="0" i="0" u="none" baseline="0">
                <a:solidFill>
                  <a:srgbClr val="000000"/>
                </a:solidFill>
                <a:latin typeface="+mn-ea"/>
                <a:ea typeface="+mn-ea"/>
              </a:rPr>
              <a:t>Decimals are another way to express numbers that are not whole, utilizing a decimal point to separate the whole part from the fractional part. For example, 0.75 represents 75 hundredths, indicating two digits after the decimal point.</a:t>
            </a:r>
          </a:p>
        </p:txBody>
      </p:sp>
      <p:grpSp>
        <p:nvGrpSpPr>
          <p:cNvPr id="16" name="Group 16"/>
          <p:cNvGrpSpPr/>
          <p:nvPr/>
        </p:nvGrpSpPr>
        <p:grpSpPr>
          <a:xfrm>
            <a:off x="5281237" y="5556757"/>
            <a:ext cx="1627936" cy="1265789"/>
            <a:chOff x="3113088" y="1111251"/>
            <a:chExt cx="5965825" cy="4638675"/>
          </a:xfrm>
        </p:grpSpPr>
        <p:sp>
          <p:nvSpPr>
            <p:cNvPr id="17" name="Freeform 17"/>
            <p:cNvSpPr/>
            <p:nvPr/>
          </p:nvSpPr>
          <p:spPr>
            <a:xfrm>
              <a:off x="3316288" y="3951288"/>
              <a:ext cx="504825" cy="1682750"/>
            </a:xfrm>
            <a:custGeom>
              <a:avLst/>
              <a:gdLst/>
              <a:ahLst/>
              <a:cxnLst/>
              <a:rect l="l" t="t" r="r" b="b"/>
              <a:pathLst>
                <a:path w="318" h="1060">
                  <a:moveTo>
                    <a:pt x="318" y="15"/>
                  </a:moveTo>
                  <a:lnTo>
                    <a:pt x="255" y="421"/>
                  </a:lnTo>
                  <a:lnTo>
                    <a:pt x="103" y="1060"/>
                  </a:lnTo>
                  <a:lnTo>
                    <a:pt x="0" y="1032"/>
                  </a:lnTo>
                  <a:lnTo>
                    <a:pt x="52" y="451"/>
                  </a:lnTo>
                  <a:lnTo>
                    <a:pt x="27" y="0"/>
                  </a:lnTo>
                  <a:lnTo>
                    <a:pt x="318" y="15"/>
                  </a:lnTo>
                  <a:close/>
                </a:path>
              </a:pathLst>
            </a:custGeom>
            <a:solidFill>
              <a:srgbClr val="484F5B"/>
            </a:solidFill>
          </p:spPr>
          <p:txBody>
            <a:bodyPr vert="horz" wrap="square" lIns="91440" tIns="45720" rIns="91440" bIns="45720" anchor="ctr">
              <a:normAutofit/>
            </a:bodyPr>
            <a:lstStyle/>
            <a:p>
              <a:pPr marL="0" algn="ctr"/>
              <a:endParaRPr/>
            </a:p>
          </p:txBody>
        </p:sp>
        <p:sp>
          <p:nvSpPr>
            <p:cNvPr id="18" name="Freeform 18"/>
            <p:cNvSpPr/>
            <p:nvPr/>
          </p:nvSpPr>
          <p:spPr>
            <a:xfrm>
              <a:off x="3759200" y="3892551"/>
              <a:ext cx="466725" cy="1703388"/>
            </a:xfrm>
            <a:custGeom>
              <a:avLst/>
              <a:gdLst/>
              <a:ahLst/>
              <a:cxnLst/>
              <a:rect l="l" t="t" r="r" b="b"/>
              <a:pathLst>
                <a:path w="294" h="1073">
                  <a:moveTo>
                    <a:pt x="294" y="37"/>
                  </a:moveTo>
                  <a:lnTo>
                    <a:pt x="294" y="461"/>
                  </a:lnTo>
                  <a:lnTo>
                    <a:pt x="258" y="1073"/>
                  </a:lnTo>
                  <a:lnTo>
                    <a:pt x="156" y="1069"/>
                  </a:lnTo>
                  <a:lnTo>
                    <a:pt x="121" y="485"/>
                  </a:lnTo>
                  <a:lnTo>
                    <a:pt x="0" y="116"/>
                  </a:lnTo>
                  <a:lnTo>
                    <a:pt x="27" y="0"/>
                  </a:lnTo>
                  <a:lnTo>
                    <a:pt x="294" y="37"/>
                  </a:lnTo>
                  <a:close/>
                </a:path>
              </a:pathLst>
            </a:custGeom>
            <a:solidFill>
              <a:srgbClr val="484F5B"/>
            </a:solidFill>
          </p:spPr>
          <p:txBody>
            <a:bodyPr vert="horz" wrap="square" lIns="91440" tIns="45720" rIns="91440" bIns="45720" anchor="ctr">
              <a:normAutofit/>
            </a:bodyPr>
            <a:lstStyle/>
            <a:p>
              <a:pPr marL="0" algn="ctr"/>
              <a:endParaRPr/>
            </a:p>
          </p:txBody>
        </p:sp>
        <p:sp>
          <p:nvSpPr>
            <p:cNvPr id="19" name="Freeform 19"/>
            <p:cNvSpPr/>
            <p:nvPr/>
          </p:nvSpPr>
          <p:spPr>
            <a:xfrm>
              <a:off x="3498850" y="2046288"/>
              <a:ext cx="411163" cy="458788"/>
            </a:xfrm>
            <a:custGeom>
              <a:avLst/>
              <a:gdLst/>
              <a:ahLst/>
              <a:cxnLst/>
              <a:rect l="l" t="t" r="r" b="b"/>
              <a:pathLst>
                <a:path w="341" h="381">
                  <a:moveTo>
                    <a:pt x="282" y="0"/>
                  </a:moveTo>
                  <a:cubicBezTo>
                    <a:pt x="214" y="42"/>
                    <a:pt x="118" y="18"/>
                    <a:pt x="56" y="69"/>
                  </a:cubicBezTo>
                  <a:cubicBezTo>
                    <a:pt x="15" y="102"/>
                    <a:pt x="0" y="162"/>
                    <a:pt x="10" y="215"/>
                  </a:cubicBezTo>
                  <a:cubicBezTo>
                    <a:pt x="14" y="240"/>
                    <a:pt x="24" y="265"/>
                    <a:pt x="41" y="283"/>
                  </a:cubicBezTo>
                  <a:cubicBezTo>
                    <a:pt x="52" y="295"/>
                    <a:pt x="66" y="303"/>
                    <a:pt x="81" y="310"/>
                  </a:cubicBezTo>
                  <a:cubicBezTo>
                    <a:pt x="100" y="318"/>
                    <a:pt x="121" y="323"/>
                    <a:pt x="142" y="324"/>
                  </a:cubicBezTo>
                  <a:cubicBezTo>
                    <a:pt x="140" y="343"/>
                    <a:pt x="137" y="362"/>
                    <a:pt x="132" y="381"/>
                  </a:cubicBezTo>
                  <a:cubicBezTo>
                    <a:pt x="171" y="376"/>
                    <a:pt x="211" y="372"/>
                    <a:pt x="250" y="367"/>
                  </a:cubicBezTo>
                  <a:cubicBezTo>
                    <a:pt x="247" y="344"/>
                    <a:pt x="245" y="322"/>
                    <a:pt x="242" y="299"/>
                  </a:cubicBezTo>
                  <a:cubicBezTo>
                    <a:pt x="252" y="293"/>
                    <a:pt x="261" y="286"/>
                    <a:pt x="269" y="279"/>
                  </a:cubicBezTo>
                  <a:cubicBezTo>
                    <a:pt x="319" y="233"/>
                    <a:pt x="341" y="156"/>
                    <a:pt x="323" y="88"/>
                  </a:cubicBezTo>
                  <a:cubicBezTo>
                    <a:pt x="315" y="57"/>
                    <a:pt x="299" y="28"/>
                    <a:pt x="282" y="0"/>
                  </a:cubicBezTo>
                  <a:close/>
                </a:path>
              </a:pathLst>
            </a:custGeom>
            <a:solidFill>
              <a:srgbClr val="EBCEB1"/>
            </a:solidFill>
          </p:spPr>
          <p:txBody>
            <a:bodyPr vert="horz" wrap="square" lIns="91440" tIns="45720" rIns="91440" bIns="45720" anchor="ctr">
              <a:normAutofit/>
            </a:bodyPr>
            <a:lstStyle/>
            <a:p>
              <a:pPr marL="0" algn="ctr"/>
              <a:endParaRPr/>
            </a:p>
          </p:txBody>
        </p:sp>
        <p:sp>
          <p:nvSpPr>
            <p:cNvPr id="20" name="Freeform 20"/>
            <p:cNvSpPr/>
            <p:nvPr/>
          </p:nvSpPr>
          <p:spPr>
            <a:xfrm>
              <a:off x="3390900" y="1803401"/>
              <a:ext cx="660400" cy="561975"/>
            </a:xfrm>
            <a:custGeom>
              <a:avLst/>
              <a:gdLst/>
              <a:ahLst/>
              <a:cxnLst/>
              <a:rect l="l" t="t" r="r" b="b"/>
              <a:pathLst>
                <a:path w="548" h="467">
                  <a:moveTo>
                    <a:pt x="194" y="258"/>
                  </a:moveTo>
                  <a:cubicBezTo>
                    <a:pt x="196" y="257"/>
                    <a:pt x="199" y="256"/>
                    <a:pt x="202" y="255"/>
                  </a:cubicBezTo>
                  <a:cubicBezTo>
                    <a:pt x="243" y="242"/>
                    <a:pt x="287" y="238"/>
                    <a:pt x="330" y="243"/>
                  </a:cubicBezTo>
                  <a:cubicBezTo>
                    <a:pt x="346" y="244"/>
                    <a:pt x="362" y="248"/>
                    <a:pt x="375" y="255"/>
                  </a:cubicBezTo>
                  <a:cubicBezTo>
                    <a:pt x="396" y="267"/>
                    <a:pt x="410" y="288"/>
                    <a:pt x="417" y="311"/>
                  </a:cubicBezTo>
                  <a:cubicBezTo>
                    <a:pt x="424" y="333"/>
                    <a:pt x="425" y="357"/>
                    <a:pt x="425" y="381"/>
                  </a:cubicBezTo>
                  <a:cubicBezTo>
                    <a:pt x="434" y="378"/>
                    <a:pt x="442" y="370"/>
                    <a:pt x="448" y="363"/>
                  </a:cubicBezTo>
                  <a:cubicBezTo>
                    <a:pt x="465" y="340"/>
                    <a:pt x="484" y="311"/>
                    <a:pt x="489" y="282"/>
                  </a:cubicBezTo>
                  <a:cubicBezTo>
                    <a:pt x="495" y="253"/>
                    <a:pt x="485" y="219"/>
                    <a:pt x="497" y="191"/>
                  </a:cubicBezTo>
                  <a:cubicBezTo>
                    <a:pt x="502" y="178"/>
                    <a:pt x="514" y="169"/>
                    <a:pt x="523" y="158"/>
                  </a:cubicBezTo>
                  <a:cubicBezTo>
                    <a:pt x="542" y="135"/>
                    <a:pt x="548" y="102"/>
                    <a:pt x="539" y="73"/>
                  </a:cubicBezTo>
                  <a:cubicBezTo>
                    <a:pt x="533" y="55"/>
                    <a:pt x="521" y="38"/>
                    <a:pt x="503" y="29"/>
                  </a:cubicBezTo>
                  <a:cubicBezTo>
                    <a:pt x="475" y="15"/>
                    <a:pt x="440" y="27"/>
                    <a:pt x="408" y="20"/>
                  </a:cubicBezTo>
                  <a:cubicBezTo>
                    <a:pt x="393" y="17"/>
                    <a:pt x="378" y="9"/>
                    <a:pt x="362" y="6"/>
                  </a:cubicBezTo>
                  <a:cubicBezTo>
                    <a:pt x="328" y="0"/>
                    <a:pt x="295" y="20"/>
                    <a:pt x="269" y="43"/>
                  </a:cubicBezTo>
                  <a:cubicBezTo>
                    <a:pt x="244" y="65"/>
                    <a:pt x="220" y="92"/>
                    <a:pt x="189" y="106"/>
                  </a:cubicBezTo>
                  <a:cubicBezTo>
                    <a:pt x="164" y="117"/>
                    <a:pt x="135" y="118"/>
                    <a:pt x="109" y="127"/>
                  </a:cubicBezTo>
                  <a:cubicBezTo>
                    <a:pt x="66" y="142"/>
                    <a:pt x="31" y="179"/>
                    <a:pt x="16" y="222"/>
                  </a:cubicBezTo>
                  <a:cubicBezTo>
                    <a:pt x="0" y="271"/>
                    <a:pt x="3" y="332"/>
                    <a:pt x="40" y="370"/>
                  </a:cubicBezTo>
                  <a:cubicBezTo>
                    <a:pt x="58" y="389"/>
                    <a:pt x="72" y="410"/>
                    <a:pt x="87" y="432"/>
                  </a:cubicBezTo>
                  <a:cubicBezTo>
                    <a:pt x="93" y="439"/>
                    <a:pt x="123" y="467"/>
                    <a:pt x="120" y="438"/>
                  </a:cubicBezTo>
                  <a:cubicBezTo>
                    <a:pt x="119" y="416"/>
                    <a:pt x="110" y="394"/>
                    <a:pt x="108" y="372"/>
                  </a:cubicBezTo>
                  <a:cubicBezTo>
                    <a:pt x="104" y="317"/>
                    <a:pt x="145" y="276"/>
                    <a:pt x="194" y="258"/>
                  </a:cubicBezTo>
                  <a:close/>
                </a:path>
              </a:pathLst>
            </a:custGeom>
            <a:solidFill>
              <a:srgbClr val="C19D05"/>
            </a:solidFill>
          </p:spPr>
          <p:txBody>
            <a:bodyPr vert="horz" wrap="square" lIns="91440" tIns="45720" rIns="91440" bIns="45720" anchor="ctr">
              <a:normAutofit/>
            </a:bodyPr>
            <a:lstStyle/>
            <a:p>
              <a:pPr marL="0" algn="ctr"/>
              <a:endParaRPr/>
            </a:p>
          </p:txBody>
        </p:sp>
        <p:sp>
          <p:nvSpPr>
            <p:cNvPr id="21" name="Freeform 21"/>
            <p:cNvSpPr/>
            <p:nvPr/>
          </p:nvSpPr>
          <p:spPr>
            <a:xfrm>
              <a:off x="3206750" y="2486026"/>
              <a:ext cx="1131888" cy="1590675"/>
            </a:xfrm>
            <a:custGeom>
              <a:avLst/>
              <a:gdLst/>
              <a:ahLst/>
              <a:cxnLst/>
              <a:rect l="l" t="t" r="r" b="b"/>
              <a:pathLst>
                <a:path w="940" h="1322">
                  <a:moveTo>
                    <a:pt x="606" y="15"/>
                  </a:moveTo>
                  <a:cubicBezTo>
                    <a:pt x="302" y="0"/>
                    <a:pt x="302" y="0"/>
                    <a:pt x="302" y="0"/>
                  </a:cubicBezTo>
                  <a:cubicBezTo>
                    <a:pt x="302" y="0"/>
                    <a:pt x="231" y="103"/>
                    <a:pt x="122" y="461"/>
                  </a:cubicBezTo>
                  <a:cubicBezTo>
                    <a:pt x="0" y="863"/>
                    <a:pt x="67" y="1322"/>
                    <a:pt x="67" y="1322"/>
                  </a:cubicBezTo>
                  <a:cubicBezTo>
                    <a:pt x="67" y="1322"/>
                    <a:pt x="421" y="1226"/>
                    <a:pt x="940" y="1285"/>
                  </a:cubicBezTo>
                  <a:cubicBezTo>
                    <a:pt x="789" y="286"/>
                    <a:pt x="789" y="286"/>
                    <a:pt x="789" y="286"/>
                  </a:cubicBezTo>
                  <a:lnTo>
                    <a:pt x="606" y="15"/>
                  </a:lnTo>
                  <a:close/>
                </a:path>
              </a:pathLst>
            </a:custGeom>
            <a:solidFill>
              <a:srgbClr val="9398A6"/>
            </a:solidFill>
          </p:spPr>
          <p:txBody>
            <a:bodyPr vert="horz" wrap="square" lIns="91440" tIns="45720" rIns="91440" bIns="45720" anchor="ctr">
              <a:normAutofit/>
            </a:bodyPr>
            <a:lstStyle/>
            <a:p>
              <a:pPr marL="0" algn="ctr"/>
              <a:endParaRPr/>
            </a:p>
          </p:txBody>
        </p:sp>
        <p:sp>
          <p:nvSpPr>
            <p:cNvPr id="22" name="Freeform 22"/>
            <p:cNvSpPr/>
            <p:nvPr/>
          </p:nvSpPr>
          <p:spPr>
            <a:xfrm>
              <a:off x="8175625" y="5313363"/>
              <a:ext cx="160338" cy="249238"/>
            </a:xfrm>
            <a:custGeom>
              <a:avLst/>
              <a:gdLst/>
              <a:ahLst/>
              <a:cxnLst/>
              <a:rect l="l" t="t" r="r" b="b"/>
              <a:pathLst>
                <a:path w="101" h="157">
                  <a:moveTo>
                    <a:pt x="0" y="27"/>
                  </a:moveTo>
                  <a:lnTo>
                    <a:pt x="22" y="157"/>
                  </a:lnTo>
                  <a:lnTo>
                    <a:pt x="90" y="147"/>
                  </a:lnTo>
                  <a:lnTo>
                    <a:pt x="101" y="0"/>
                  </a:lnTo>
                  <a:lnTo>
                    <a:pt x="0" y="27"/>
                  </a:lnTo>
                  <a:close/>
                </a:path>
              </a:pathLst>
            </a:custGeom>
            <a:solidFill>
              <a:srgbClr val="EACDB0"/>
            </a:solidFill>
          </p:spPr>
          <p:txBody>
            <a:bodyPr vert="horz" wrap="square" lIns="91440" tIns="45720" rIns="91440" bIns="45720" anchor="ctr">
              <a:normAutofit/>
            </a:bodyPr>
            <a:lstStyle/>
            <a:p>
              <a:pPr marL="0" algn="ctr"/>
              <a:endParaRPr/>
            </a:p>
          </p:txBody>
        </p:sp>
        <p:sp>
          <p:nvSpPr>
            <p:cNvPr id="23" name="Freeform 23"/>
            <p:cNvSpPr/>
            <p:nvPr/>
          </p:nvSpPr>
          <p:spPr>
            <a:xfrm>
              <a:off x="8778875" y="5316538"/>
              <a:ext cx="176213" cy="309563"/>
            </a:xfrm>
            <a:custGeom>
              <a:avLst/>
              <a:gdLst/>
              <a:ahLst/>
              <a:cxnLst/>
              <a:rect l="l" t="t" r="r" b="b"/>
              <a:pathLst>
                <a:path w="111" h="195">
                  <a:moveTo>
                    <a:pt x="0" y="40"/>
                  </a:moveTo>
                  <a:lnTo>
                    <a:pt x="46" y="168"/>
                  </a:lnTo>
                  <a:lnTo>
                    <a:pt x="111" y="195"/>
                  </a:lnTo>
                  <a:lnTo>
                    <a:pt x="95" y="0"/>
                  </a:lnTo>
                  <a:lnTo>
                    <a:pt x="0" y="40"/>
                  </a:lnTo>
                  <a:close/>
                </a:path>
              </a:pathLst>
            </a:custGeom>
            <a:solidFill>
              <a:srgbClr val="EACDB0"/>
            </a:solidFill>
          </p:spPr>
          <p:txBody>
            <a:bodyPr vert="horz" wrap="square" lIns="91440" tIns="45720" rIns="91440" bIns="45720" anchor="ctr">
              <a:normAutofit/>
            </a:bodyPr>
            <a:lstStyle/>
            <a:p>
              <a:pPr marL="0" algn="ctr"/>
              <a:endParaRPr/>
            </a:p>
          </p:txBody>
        </p:sp>
        <p:sp>
          <p:nvSpPr>
            <p:cNvPr id="24" name="Freeform 24"/>
            <p:cNvSpPr/>
            <p:nvPr/>
          </p:nvSpPr>
          <p:spPr>
            <a:xfrm>
              <a:off x="8074025" y="5546726"/>
              <a:ext cx="252413" cy="158750"/>
            </a:xfrm>
            <a:custGeom>
              <a:avLst/>
              <a:gdLst/>
              <a:ahLst/>
              <a:cxnLst/>
              <a:rect l="l" t="t" r="r" b="b"/>
              <a:pathLst>
                <a:path w="159" h="100">
                  <a:moveTo>
                    <a:pt x="159" y="0"/>
                  </a:moveTo>
                  <a:lnTo>
                    <a:pt x="85" y="10"/>
                  </a:lnTo>
                  <a:lnTo>
                    <a:pt x="0" y="53"/>
                  </a:lnTo>
                  <a:lnTo>
                    <a:pt x="24" y="100"/>
                  </a:lnTo>
                  <a:lnTo>
                    <a:pt x="159" y="85"/>
                  </a:lnTo>
                  <a:lnTo>
                    <a:pt x="159" y="0"/>
                  </a:lnTo>
                  <a:close/>
                </a:path>
              </a:pathLst>
            </a:custGeom>
            <a:solidFill>
              <a:srgbClr val="514943"/>
            </a:solidFill>
          </p:spPr>
          <p:txBody>
            <a:bodyPr vert="horz" wrap="square" lIns="91440" tIns="45720" rIns="91440" bIns="45720" anchor="ctr">
              <a:normAutofit/>
            </a:bodyPr>
            <a:lstStyle/>
            <a:p>
              <a:pPr marL="0" algn="ctr"/>
              <a:endParaRPr/>
            </a:p>
          </p:txBody>
        </p:sp>
        <p:sp>
          <p:nvSpPr>
            <p:cNvPr id="25" name="Freeform 25"/>
            <p:cNvSpPr/>
            <p:nvPr/>
          </p:nvSpPr>
          <p:spPr>
            <a:xfrm>
              <a:off x="8712200" y="5583238"/>
              <a:ext cx="255588" cy="144463"/>
            </a:xfrm>
            <a:custGeom>
              <a:avLst/>
              <a:gdLst/>
              <a:ahLst/>
              <a:cxnLst/>
              <a:rect l="l" t="t" r="r" b="b"/>
              <a:pathLst>
                <a:path w="161" h="91">
                  <a:moveTo>
                    <a:pt x="88" y="0"/>
                  </a:moveTo>
                  <a:lnTo>
                    <a:pt x="0" y="36"/>
                  </a:lnTo>
                  <a:lnTo>
                    <a:pt x="14" y="91"/>
                  </a:lnTo>
                  <a:lnTo>
                    <a:pt x="161" y="70"/>
                  </a:lnTo>
                  <a:lnTo>
                    <a:pt x="156" y="21"/>
                  </a:lnTo>
                  <a:lnTo>
                    <a:pt x="88" y="0"/>
                  </a:lnTo>
                  <a:close/>
                </a:path>
              </a:pathLst>
            </a:custGeom>
            <a:solidFill>
              <a:srgbClr val="514943"/>
            </a:solidFill>
          </p:spPr>
          <p:txBody>
            <a:bodyPr vert="horz" wrap="square" lIns="91440" tIns="45720" rIns="91440" bIns="45720" anchor="ctr">
              <a:normAutofit/>
            </a:bodyPr>
            <a:lstStyle/>
            <a:p>
              <a:pPr marL="0" algn="ctr"/>
              <a:endParaRPr/>
            </a:p>
          </p:txBody>
        </p:sp>
        <p:sp>
          <p:nvSpPr>
            <p:cNvPr id="26" name="Freeform 26"/>
            <p:cNvSpPr/>
            <p:nvPr/>
          </p:nvSpPr>
          <p:spPr>
            <a:xfrm>
              <a:off x="8016875" y="3800476"/>
              <a:ext cx="442913" cy="1600200"/>
            </a:xfrm>
            <a:custGeom>
              <a:avLst/>
              <a:gdLst/>
              <a:ahLst/>
              <a:cxnLst/>
              <a:rect l="l" t="t" r="r" b="b"/>
              <a:pathLst>
                <a:path w="279" h="1008">
                  <a:moveTo>
                    <a:pt x="17" y="66"/>
                  </a:moveTo>
                  <a:lnTo>
                    <a:pt x="0" y="387"/>
                  </a:lnTo>
                  <a:lnTo>
                    <a:pt x="66" y="1008"/>
                  </a:lnTo>
                  <a:lnTo>
                    <a:pt x="215" y="992"/>
                  </a:lnTo>
                  <a:lnTo>
                    <a:pt x="236" y="390"/>
                  </a:lnTo>
                  <a:lnTo>
                    <a:pt x="279" y="0"/>
                  </a:lnTo>
                  <a:lnTo>
                    <a:pt x="17" y="66"/>
                  </a:lnTo>
                  <a:close/>
                </a:path>
              </a:pathLst>
            </a:custGeom>
            <a:solidFill>
              <a:srgbClr val="9E6652"/>
            </a:solidFill>
          </p:spPr>
          <p:txBody>
            <a:bodyPr vert="horz" wrap="square" lIns="91440" tIns="45720" rIns="91440" bIns="45720" anchor="ctr">
              <a:normAutofit/>
            </a:bodyPr>
            <a:lstStyle/>
            <a:p>
              <a:pPr marL="0" algn="ctr"/>
              <a:endParaRPr/>
            </a:p>
          </p:txBody>
        </p:sp>
        <p:sp>
          <p:nvSpPr>
            <p:cNvPr id="27" name="Freeform 27"/>
            <p:cNvSpPr/>
            <p:nvPr/>
          </p:nvSpPr>
          <p:spPr>
            <a:xfrm>
              <a:off x="8415338" y="3886201"/>
              <a:ext cx="590550" cy="1541463"/>
            </a:xfrm>
            <a:custGeom>
              <a:avLst/>
              <a:gdLst/>
              <a:ahLst/>
              <a:cxnLst/>
              <a:rect l="l" t="t" r="r" b="b"/>
              <a:pathLst>
                <a:path w="491" h="1282">
                  <a:moveTo>
                    <a:pt x="0" y="0"/>
                  </a:moveTo>
                  <a:cubicBezTo>
                    <a:pt x="35" y="261"/>
                    <a:pt x="35" y="261"/>
                    <a:pt x="35" y="261"/>
                  </a:cubicBezTo>
                  <a:cubicBezTo>
                    <a:pt x="35" y="261"/>
                    <a:pt x="283" y="1282"/>
                    <a:pt x="294" y="1282"/>
                  </a:cubicBezTo>
                  <a:cubicBezTo>
                    <a:pt x="304" y="1282"/>
                    <a:pt x="451" y="1238"/>
                    <a:pt x="451" y="1238"/>
                  </a:cubicBezTo>
                  <a:cubicBezTo>
                    <a:pt x="416" y="535"/>
                    <a:pt x="416" y="535"/>
                    <a:pt x="416" y="535"/>
                  </a:cubicBezTo>
                  <a:cubicBezTo>
                    <a:pt x="416" y="535"/>
                    <a:pt x="491" y="143"/>
                    <a:pt x="491" y="133"/>
                  </a:cubicBezTo>
                  <a:cubicBezTo>
                    <a:pt x="491" y="122"/>
                    <a:pt x="0" y="0"/>
                    <a:pt x="0" y="0"/>
                  </a:cubicBezTo>
                  <a:close/>
                </a:path>
              </a:pathLst>
            </a:custGeom>
            <a:solidFill>
              <a:srgbClr val="9E6652"/>
            </a:solidFill>
          </p:spPr>
          <p:txBody>
            <a:bodyPr vert="horz" wrap="square" lIns="91440" tIns="45720" rIns="91440" bIns="45720" anchor="ctr">
              <a:normAutofit/>
            </a:bodyPr>
            <a:lstStyle/>
            <a:p>
              <a:pPr marL="0" algn="ctr"/>
              <a:endParaRPr/>
            </a:p>
          </p:txBody>
        </p:sp>
        <p:sp>
          <p:nvSpPr>
            <p:cNvPr id="28" name="Freeform 28"/>
            <p:cNvSpPr/>
            <p:nvPr/>
          </p:nvSpPr>
          <p:spPr>
            <a:xfrm>
              <a:off x="8470900" y="1909763"/>
              <a:ext cx="384175" cy="558800"/>
            </a:xfrm>
            <a:custGeom>
              <a:avLst/>
              <a:gdLst/>
              <a:ahLst/>
              <a:cxnLst/>
              <a:rect l="l" t="t" r="r" b="b"/>
              <a:pathLst>
                <a:path w="319" h="464">
                  <a:moveTo>
                    <a:pt x="298" y="194"/>
                  </a:moveTo>
                  <a:cubicBezTo>
                    <a:pt x="267" y="61"/>
                    <a:pt x="84" y="0"/>
                    <a:pt x="28" y="148"/>
                  </a:cubicBezTo>
                  <a:cubicBezTo>
                    <a:pt x="12" y="192"/>
                    <a:pt x="0" y="239"/>
                    <a:pt x="5" y="287"/>
                  </a:cubicBezTo>
                  <a:cubicBezTo>
                    <a:pt x="10" y="334"/>
                    <a:pt x="35" y="380"/>
                    <a:pt x="76" y="403"/>
                  </a:cubicBezTo>
                  <a:cubicBezTo>
                    <a:pt x="76" y="403"/>
                    <a:pt x="76" y="403"/>
                    <a:pt x="76" y="403"/>
                  </a:cubicBezTo>
                  <a:cubicBezTo>
                    <a:pt x="74" y="415"/>
                    <a:pt x="71" y="427"/>
                    <a:pt x="68" y="439"/>
                  </a:cubicBezTo>
                  <a:cubicBezTo>
                    <a:pt x="68" y="442"/>
                    <a:pt x="67" y="444"/>
                    <a:pt x="68" y="447"/>
                  </a:cubicBezTo>
                  <a:cubicBezTo>
                    <a:pt x="70" y="449"/>
                    <a:pt x="73" y="450"/>
                    <a:pt x="76" y="451"/>
                  </a:cubicBezTo>
                  <a:cubicBezTo>
                    <a:pt x="90" y="454"/>
                    <a:pt x="104" y="458"/>
                    <a:pt x="118" y="461"/>
                  </a:cubicBezTo>
                  <a:cubicBezTo>
                    <a:pt x="125" y="462"/>
                    <a:pt x="132" y="464"/>
                    <a:pt x="139" y="462"/>
                  </a:cubicBezTo>
                  <a:cubicBezTo>
                    <a:pt x="154" y="459"/>
                    <a:pt x="162" y="441"/>
                    <a:pt x="164" y="426"/>
                  </a:cubicBezTo>
                  <a:cubicBezTo>
                    <a:pt x="164" y="422"/>
                    <a:pt x="164" y="418"/>
                    <a:pt x="164" y="414"/>
                  </a:cubicBezTo>
                  <a:cubicBezTo>
                    <a:pt x="250" y="392"/>
                    <a:pt x="319" y="282"/>
                    <a:pt x="298" y="194"/>
                  </a:cubicBezTo>
                  <a:close/>
                </a:path>
              </a:pathLst>
            </a:custGeom>
            <a:solidFill>
              <a:srgbClr val="EACDB0"/>
            </a:solidFill>
          </p:spPr>
          <p:txBody>
            <a:bodyPr vert="horz" wrap="square" lIns="91440" tIns="45720" rIns="91440" bIns="45720" anchor="ctr">
              <a:normAutofit/>
            </a:bodyPr>
            <a:lstStyle/>
            <a:p>
              <a:pPr marL="0" algn="ctr"/>
              <a:endParaRPr/>
            </a:p>
          </p:txBody>
        </p:sp>
        <p:sp>
          <p:nvSpPr>
            <p:cNvPr id="29" name="Freeform 29"/>
            <p:cNvSpPr/>
            <p:nvPr/>
          </p:nvSpPr>
          <p:spPr>
            <a:xfrm>
              <a:off x="8345488" y="1873251"/>
              <a:ext cx="333375" cy="538163"/>
            </a:xfrm>
            <a:custGeom>
              <a:avLst/>
              <a:gdLst/>
              <a:ahLst/>
              <a:cxnLst/>
              <a:rect l="l" t="t" r="r" b="b"/>
              <a:pathLst>
                <a:path w="276" h="448">
                  <a:moveTo>
                    <a:pt x="133" y="220"/>
                  </a:moveTo>
                  <a:cubicBezTo>
                    <a:pt x="111" y="253"/>
                    <a:pt x="111" y="294"/>
                    <a:pt x="116" y="332"/>
                  </a:cubicBezTo>
                  <a:cubicBezTo>
                    <a:pt x="120" y="369"/>
                    <a:pt x="115" y="405"/>
                    <a:pt x="123" y="442"/>
                  </a:cubicBezTo>
                  <a:cubicBezTo>
                    <a:pt x="119" y="448"/>
                    <a:pt x="110" y="444"/>
                    <a:pt x="105" y="439"/>
                  </a:cubicBezTo>
                  <a:cubicBezTo>
                    <a:pt x="73" y="414"/>
                    <a:pt x="42" y="388"/>
                    <a:pt x="11" y="362"/>
                  </a:cubicBezTo>
                  <a:cubicBezTo>
                    <a:pt x="8" y="359"/>
                    <a:pt x="4" y="356"/>
                    <a:pt x="3" y="353"/>
                  </a:cubicBezTo>
                  <a:cubicBezTo>
                    <a:pt x="0" y="348"/>
                    <a:pt x="1" y="343"/>
                    <a:pt x="1" y="337"/>
                  </a:cubicBezTo>
                  <a:cubicBezTo>
                    <a:pt x="11" y="234"/>
                    <a:pt x="53" y="160"/>
                    <a:pt x="113" y="80"/>
                  </a:cubicBezTo>
                  <a:cubicBezTo>
                    <a:pt x="142" y="42"/>
                    <a:pt x="217" y="0"/>
                    <a:pt x="259" y="48"/>
                  </a:cubicBezTo>
                  <a:cubicBezTo>
                    <a:pt x="268" y="59"/>
                    <a:pt x="271" y="74"/>
                    <a:pt x="274" y="88"/>
                  </a:cubicBezTo>
                  <a:cubicBezTo>
                    <a:pt x="275" y="97"/>
                    <a:pt x="276" y="105"/>
                    <a:pt x="274" y="114"/>
                  </a:cubicBezTo>
                  <a:cubicBezTo>
                    <a:pt x="265" y="147"/>
                    <a:pt x="234" y="145"/>
                    <a:pt x="209" y="155"/>
                  </a:cubicBezTo>
                  <a:cubicBezTo>
                    <a:pt x="178" y="168"/>
                    <a:pt x="151" y="192"/>
                    <a:pt x="133" y="220"/>
                  </a:cubicBezTo>
                  <a:close/>
                </a:path>
              </a:pathLst>
            </a:custGeom>
            <a:solidFill>
              <a:srgbClr val="333333"/>
            </a:solidFill>
          </p:spPr>
          <p:txBody>
            <a:bodyPr vert="horz" wrap="square" lIns="91440" tIns="45720" rIns="91440" bIns="45720" anchor="ctr">
              <a:normAutofit/>
            </a:bodyPr>
            <a:lstStyle/>
            <a:p>
              <a:pPr marL="0" algn="ctr"/>
              <a:endParaRPr/>
            </a:p>
          </p:txBody>
        </p:sp>
        <p:sp>
          <p:nvSpPr>
            <p:cNvPr id="30" name="Freeform 30"/>
            <p:cNvSpPr/>
            <p:nvPr/>
          </p:nvSpPr>
          <p:spPr>
            <a:xfrm>
              <a:off x="8551863" y="1808163"/>
              <a:ext cx="490538" cy="671513"/>
            </a:xfrm>
            <a:custGeom>
              <a:avLst/>
              <a:gdLst/>
              <a:ahLst/>
              <a:cxnLst/>
              <a:rect l="l" t="t" r="r" b="b"/>
              <a:pathLst>
                <a:path w="407" h="557">
                  <a:moveTo>
                    <a:pt x="195" y="346"/>
                  </a:moveTo>
                  <a:cubicBezTo>
                    <a:pt x="194" y="376"/>
                    <a:pt x="186" y="409"/>
                    <a:pt x="177" y="437"/>
                  </a:cubicBezTo>
                  <a:cubicBezTo>
                    <a:pt x="173" y="447"/>
                    <a:pt x="154" y="469"/>
                    <a:pt x="154" y="475"/>
                  </a:cubicBezTo>
                  <a:cubicBezTo>
                    <a:pt x="151" y="494"/>
                    <a:pt x="190" y="540"/>
                    <a:pt x="199" y="557"/>
                  </a:cubicBezTo>
                  <a:cubicBezTo>
                    <a:pt x="262" y="524"/>
                    <a:pt x="324" y="492"/>
                    <a:pt x="386" y="459"/>
                  </a:cubicBezTo>
                  <a:cubicBezTo>
                    <a:pt x="390" y="457"/>
                    <a:pt x="395" y="454"/>
                    <a:pt x="398" y="449"/>
                  </a:cubicBezTo>
                  <a:cubicBezTo>
                    <a:pt x="401" y="445"/>
                    <a:pt x="401" y="440"/>
                    <a:pt x="402" y="435"/>
                  </a:cubicBezTo>
                  <a:cubicBezTo>
                    <a:pt x="407" y="338"/>
                    <a:pt x="384" y="250"/>
                    <a:pt x="349" y="162"/>
                  </a:cubicBezTo>
                  <a:cubicBezTo>
                    <a:pt x="314" y="73"/>
                    <a:pt x="233" y="0"/>
                    <a:pt x="135" y="4"/>
                  </a:cubicBezTo>
                  <a:cubicBezTo>
                    <a:pt x="56" y="7"/>
                    <a:pt x="0" y="64"/>
                    <a:pt x="27" y="146"/>
                  </a:cubicBezTo>
                  <a:cubicBezTo>
                    <a:pt x="47" y="208"/>
                    <a:pt x="123" y="222"/>
                    <a:pt x="164" y="265"/>
                  </a:cubicBezTo>
                  <a:cubicBezTo>
                    <a:pt x="189" y="292"/>
                    <a:pt x="196" y="318"/>
                    <a:pt x="195" y="346"/>
                  </a:cubicBezTo>
                  <a:close/>
                </a:path>
              </a:pathLst>
            </a:custGeom>
            <a:solidFill>
              <a:srgbClr val="333333"/>
            </a:solidFill>
          </p:spPr>
          <p:txBody>
            <a:bodyPr vert="horz" wrap="square" lIns="91440" tIns="45720" rIns="91440" bIns="45720" anchor="ctr">
              <a:normAutofit/>
            </a:bodyPr>
            <a:lstStyle/>
            <a:p>
              <a:pPr marL="0" algn="ctr"/>
              <a:endParaRPr/>
            </a:p>
          </p:txBody>
        </p:sp>
        <p:sp>
          <p:nvSpPr>
            <p:cNvPr id="31" name="Freeform 31"/>
            <p:cNvSpPr/>
            <p:nvPr/>
          </p:nvSpPr>
          <p:spPr>
            <a:xfrm>
              <a:off x="7996238" y="2411413"/>
              <a:ext cx="1082675" cy="1739900"/>
            </a:xfrm>
            <a:custGeom>
              <a:avLst/>
              <a:gdLst/>
              <a:ahLst/>
              <a:cxnLst/>
              <a:rect l="l" t="t" r="r" b="b"/>
              <a:pathLst>
                <a:path w="899" h="1446">
                  <a:moveTo>
                    <a:pt x="602" y="31"/>
                  </a:moveTo>
                  <a:cubicBezTo>
                    <a:pt x="603" y="31"/>
                    <a:pt x="605" y="32"/>
                    <a:pt x="606" y="32"/>
                  </a:cubicBezTo>
                  <a:cubicBezTo>
                    <a:pt x="677" y="59"/>
                    <a:pt x="734" y="179"/>
                    <a:pt x="766" y="249"/>
                  </a:cubicBezTo>
                  <a:cubicBezTo>
                    <a:pt x="850" y="431"/>
                    <a:pt x="887" y="619"/>
                    <a:pt x="895" y="820"/>
                  </a:cubicBezTo>
                  <a:cubicBezTo>
                    <a:pt x="899" y="927"/>
                    <a:pt x="899" y="1035"/>
                    <a:pt x="896" y="1143"/>
                  </a:cubicBezTo>
                  <a:cubicBezTo>
                    <a:pt x="895" y="1173"/>
                    <a:pt x="870" y="1440"/>
                    <a:pt x="883" y="1446"/>
                  </a:cubicBezTo>
                  <a:cubicBezTo>
                    <a:pt x="742" y="1380"/>
                    <a:pt x="599" y="1318"/>
                    <a:pt x="449" y="1280"/>
                  </a:cubicBezTo>
                  <a:cubicBezTo>
                    <a:pt x="299" y="1242"/>
                    <a:pt x="151" y="1312"/>
                    <a:pt x="0" y="1345"/>
                  </a:cubicBezTo>
                  <a:cubicBezTo>
                    <a:pt x="44" y="1007"/>
                    <a:pt x="98" y="579"/>
                    <a:pt x="193" y="253"/>
                  </a:cubicBezTo>
                  <a:cubicBezTo>
                    <a:pt x="204" y="214"/>
                    <a:pt x="211" y="172"/>
                    <a:pt x="228" y="135"/>
                  </a:cubicBezTo>
                  <a:cubicBezTo>
                    <a:pt x="248" y="92"/>
                    <a:pt x="277" y="80"/>
                    <a:pt x="314" y="55"/>
                  </a:cubicBezTo>
                  <a:cubicBezTo>
                    <a:pt x="327" y="46"/>
                    <a:pt x="339" y="38"/>
                    <a:pt x="353" y="32"/>
                  </a:cubicBezTo>
                  <a:cubicBezTo>
                    <a:pt x="427" y="0"/>
                    <a:pt x="527" y="4"/>
                    <a:pt x="602" y="31"/>
                  </a:cubicBezTo>
                  <a:close/>
                </a:path>
              </a:pathLst>
            </a:custGeom>
            <a:solidFill>
              <a:srgbClr val="D1E0DA"/>
            </a:solidFill>
          </p:spPr>
          <p:txBody>
            <a:bodyPr vert="horz" wrap="square" lIns="91440" tIns="45720" rIns="91440" bIns="45720" anchor="ctr">
              <a:normAutofit/>
            </a:bodyPr>
            <a:lstStyle/>
            <a:p>
              <a:pPr marL="0" algn="ctr"/>
              <a:endParaRPr/>
            </a:p>
          </p:txBody>
        </p:sp>
        <p:sp>
          <p:nvSpPr>
            <p:cNvPr id="32" name="Freeform 32"/>
            <p:cNvSpPr/>
            <p:nvPr/>
          </p:nvSpPr>
          <p:spPr>
            <a:xfrm>
              <a:off x="4811713" y="2589213"/>
              <a:ext cx="168275" cy="198438"/>
            </a:xfrm>
            <a:custGeom>
              <a:avLst/>
              <a:gdLst/>
              <a:ahLst/>
              <a:cxnLst/>
              <a:rect l="l" t="t" r="r" b="b"/>
              <a:pathLst>
                <a:path w="106" h="125">
                  <a:moveTo>
                    <a:pt x="0" y="85"/>
                  </a:moveTo>
                  <a:lnTo>
                    <a:pt x="25" y="71"/>
                  </a:lnTo>
                  <a:lnTo>
                    <a:pt x="31" y="0"/>
                  </a:lnTo>
                  <a:lnTo>
                    <a:pt x="97" y="9"/>
                  </a:lnTo>
                  <a:lnTo>
                    <a:pt x="106" y="91"/>
                  </a:lnTo>
                  <a:lnTo>
                    <a:pt x="40" y="125"/>
                  </a:lnTo>
                  <a:lnTo>
                    <a:pt x="0" y="85"/>
                  </a:lnTo>
                  <a:close/>
                </a:path>
              </a:pathLst>
            </a:custGeom>
            <a:solidFill>
              <a:srgbClr val="EBCEB1"/>
            </a:solidFill>
          </p:spPr>
          <p:txBody>
            <a:bodyPr vert="horz" wrap="square" lIns="91440" tIns="45720" rIns="91440" bIns="45720" anchor="ctr">
              <a:normAutofit/>
            </a:bodyPr>
            <a:lstStyle/>
            <a:p>
              <a:pPr marL="0" algn="ctr"/>
              <a:endParaRPr/>
            </a:p>
          </p:txBody>
        </p:sp>
        <p:sp>
          <p:nvSpPr>
            <p:cNvPr id="33" name="Freeform 33"/>
            <p:cNvSpPr/>
            <p:nvPr/>
          </p:nvSpPr>
          <p:spPr>
            <a:xfrm>
              <a:off x="5694363" y="1355726"/>
              <a:ext cx="509588" cy="4381500"/>
            </a:xfrm>
            <a:custGeom>
              <a:avLst/>
              <a:gdLst/>
              <a:ahLst/>
              <a:cxnLst/>
              <a:rect l="l" t="t" r="r" b="b"/>
              <a:pathLst>
                <a:path w="321" h="2760">
                  <a:moveTo>
                    <a:pt x="206" y="0"/>
                  </a:moveTo>
                  <a:lnTo>
                    <a:pt x="160" y="0"/>
                  </a:lnTo>
                  <a:lnTo>
                    <a:pt x="115" y="0"/>
                  </a:lnTo>
                  <a:lnTo>
                    <a:pt x="0" y="2760"/>
                  </a:lnTo>
                  <a:lnTo>
                    <a:pt x="160" y="2760"/>
                  </a:lnTo>
                  <a:lnTo>
                    <a:pt x="321" y="2760"/>
                  </a:lnTo>
                  <a:lnTo>
                    <a:pt x="206" y="0"/>
                  </a:lnTo>
                  <a:close/>
                </a:path>
              </a:pathLst>
            </a:custGeom>
            <a:solidFill>
              <a:srgbClr val="726562"/>
            </a:solidFill>
          </p:spPr>
          <p:txBody>
            <a:bodyPr vert="horz" wrap="square" lIns="91440" tIns="45720" rIns="91440" bIns="45720" anchor="ctr">
              <a:normAutofit/>
            </a:bodyPr>
            <a:lstStyle/>
            <a:p>
              <a:pPr marL="0" algn="ctr"/>
              <a:endParaRPr/>
            </a:p>
          </p:txBody>
        </p:sp>
        <p:sp>
          <p:nvSpPr>
            <p:cNvPr id="34" name="Freeform 34"/>
            <p:cNvSpPr/>
            <p:nvPr/>
          </p:nvSpPr>
          <p:spPr>
            <a:xfrm>
              <a:off x="5948363" y="2413001"/>
              <a:ext cx="628650" cy="487363"/>
            </a:xfrm>
            <a:custGeom>
              <a:avLst/>
              <a:gdLst/>
              <a:ahLst/>
              <a:cxnLst/>
              <a:rect l="l" t="t" r="r" b="b"/>
              <a:pathLst>
                <a:path w="396" h="307">
                  <a:moveTo>
                    <a:pt x="396" y="31"/>
                  </a:moveTo>
                  <a:lnTo>
                    <a:pt x="384" y="16"/>
                  </a:lnTo>
                  <a:lnTo>
                    <a:pt x="374" y="0"/>
                  </a:lnTo>
                  <a:lnTo>
                    <a:pt x="0" y="196"/>
                  </a:lnTo>
                  <a:lnTo>
                    <a:pt x="38" y="252"/>
                  </a:lnTo>
                  <a:lnTo>
                    <a:pt x="76" y="307"/>
                  </a:lnTo>
                  <a:lnTo>
                    <a:pt x="396" y="31"/>
                  </a:lnTo>
                  <a:close/>
                </a:path>
              </a:pathLst>
            </a:custGeom>
            <a:solidFill>
              <a:srgbClr val="726562"/>
            </a:solidFill>
          </p:spPr>
          <p:txBody>
            <a:bodyPr vert="horz" wrap="square" lIns="91440" tIns="45720" rIns="91440" bIns="45720" anchor="ctr">
              <a:normAutofit/>
            </a:bodyPr>
            <a:lstStyle/>
            <a:p>
              <a:pPr marL="0" algn="ctr"/>
              <a:endParaRPr/>
            </a:p>
          </p:txBody>
        </p:sp>
        <p:sp>
          <p:nvSpPr>
            <p:cNvPr id="35" name="Freeform 35"/>
            <p:cNvSpPr/>
            <p:nvPr/>
          </p:nvSpPr>
          <p:spPr>
            <a:xfrm>
              <a:off x="5935663" y="3965576"/>
              <a:ext cx="673100" cy="354013"/>
            </a:xfrm>
            <a:custGeom>
              <a:avLst/>
              <a:gdLst/>
              <a:ahLst/>
              <a:cxnLst/>
              <a:rect l="l" t="t" r="r" b="b"/>
              <a:pathLst>
                <a:path w="424" h="223">
                  <a:moveTo>
                    <a:pt x="424" y="37"/>
                  </a:moveTo>
                  <a:lnTo>
                    <a:pt x="417" y="19"/>
                  </a:lnTo>
                  <a:lnTo>
                    <a:pt x="411" y="0"/>
                  </a:lnTo>
                  <a:lnTo>
                    <a:pt x="0" y="97"/>
                  </a:lnTo>
                  <a:lnTo>
                    <a:pt x="22" y="160"/>
                  </a:lnTo>
                  <a:lnTo>
                    <a:pt x="45" y="223"/>
                  </a:lnTo>
                  <a:lnTo>
                    <a:pt x="424" y="37"/>
                  </a:lnTo>
                  <a:close/>
                </a:path>
              </a:pathLst>
            </a:custGeom>
            <a:solidFill>
              <a:srgbClr val="726562"/>
            </a:solidFill>
          </p:spPr>
          <p:txBody>
            <a:bodyPr vert="horz" wrap="square" lIns="91440" tIns="45720" rIns="91440" bIns="45720" anchor="ctr">
              <a:normAutofit/>
            </a:bodyPr>
            <a:lstStyle/>
            <a:p>
              <a:pPr marL="0" algn="ctr"/>
              <a:endParaRPr/>
            </a:p>
          </p:txBody>
        </p:sp>
        <p:sp>
          <p:nvSpPr>
            <p:cNvPr id="36" name="Freeform 36"/>
            <p:cNvSpPr/>
            <p:nvPr/>
          </p:nvSpPr>
          <p:spPr>
            <a:xfrm>
              <a:off x="5373688" y="2617788"/>
              <a:ext cx="638175" cy="463550"/>
            </a:xfrm>
            <a:custGeom>
              <a:avLst/>
              <a:gdLst/>
              <a:ahLst/>
              <a:cxnLst/>
              <a:rect l="l" t="t" r="r" b="b"/>
              <a:pathLst>
                <a:path w="402" h="292">
                  <a:moveTo>
                    <a:pt x="20" y="0"/>
                  </a:moveTo>
                  <a:lnTo>
                    <a:pt x="10" y="16"/>
                  </a:lnTo>
                  <a:lnTo>
                    <a:pt x="0" y="32"/>
                  </a:lnTo>
                  <a:lnTo>
                    <a:pt x="331" y="292"/>
                  </a:lnTo>
                  <a:lnTo>
                    <a:pt x="366" y="236"/>
                  </a:lnTo>
                  <a:lnTo>
                    <a:pt x="402" y="179"/>
                  </a:lnTo>
                  <a:lnTo>
                    <a:pt x="20" y="0"/>
                  </a:lnTo>
                  <a:close/>
                </a:path>
              </a:pathLst>
            </a:custGeom>
            <a:solidFill>
              <a:srgbClr val="726562"/>
            </a:solidFill>
          </p:spPr>
          <p:txBody>
            <a:bodyPr vert="horz" wrap="square" lIns="91440" tIns="45720" rIns="91440" bIns="45720" anchor="ctr">
              <a:normAutofit/>
            </a:bodyPr>
            <a:lstStyle/>
            <a:p>
              <a:pPr marL="0" algn="ctr"/>
              <a:endParaRPr/>
            </a:p>
          </p:txBody>
        </p:sp>
        <p:sp>
          <p:nvSpPr>
            <p:cNvPr id="37" name="Freeform 37"/>
            <p:cNvSpPr/>
            <p:nvPr/>
          </p:nvSpPr>
          <p:spPr>
            <a:xfrm>
              <a:off x="5356225" y="4224338"/>
              <a:ext cx="661988" cy="393700"/>
            </a:xfrm>
            <a:custGeom>
              <a:avLst/>
              <a:gdLst/>
              <a:ahLst/>
              <a:cxnLst/>
              <a:rect l="l" t="t" r="r" b="b"/>
              <a:pathLst>
                <a:path w="417" h="248">
                  <a:moveTo>
                    <a:pt x="15" y="0"/>
                  </a:moveTo>
                  <a:lnTo>
                    <a:pt x="8" y="17"/>
                  </a:lnTo>
                  <a:lnTo>
                    <a:pt x="0" y="35"/>
                  </a:lnTo>
                  <a:lnTo>
                    <a:pt x="364" y="248"/>
                  </a:lnTo>
                  <a:lnTo>
                    <a:pt x="391" y="187"/>
                  </a:lnTo>
                  <a:lnTo>
                    <a:pt x="417" y="126"/>
                  </a:lnTo>
                  <a:lnTo>
                    <a:pt x="15" y="0"/>
                  </a:lnTo>
                  <a:close/>
                </a:path>
              </a:pathLst>
            </a:custGeom>
            <a:solidFill>
              <a:srgbClr val="726562"/>
            </a:solidFill>
          </p:spPr>
          <p:txBody>
            <a:bodyPr vert="horz" wrap="square" lIns="91440" tIns="45720" rIns="91440" bIns="45720" anchor="ctr">
              <a:normAutofit/>
            </a:bodyPr>
            <a:lstStyle/>
            <a:p>
              <a:pPr marL="0" algn="ctr"/>
              <a:endParaRPr/>
            </a:p>
          </p:txBody>
        </p:sp>
        <p:sp>
          <p:nvSpPr>
            <p:cNvPr id="38" name="AutoShape 38"/>
            <p:cNvSpPr/>
            <p:nvPr/>
          </p:nvSpPr>
          <p:spPr>
            <a:xfrm>
              <a:off x="5441950" y="1111251"/>
              <a:ext cx="1009650" cy="1006475"/>
            </a:xfrm>
            <a:prstGeom prst="ellipse">
              <a:avLst/>
            </a:prstGeom>
            <a:solidFill>
              <a:srgbClr val="66BBAB"/>
            </a:solidFill>
          </p:spPr>
          <p:txBody>
            <a:bodyPr vert="horz" wrap="square" lIns="91440" tIns="45720" rIns="91440" bIns="45720" anchor="ctr">
              <a:normAutofit/>
            </a:bodyPr>
            <a:lstStyle/>
            <a:p>
              <a:pPr marL="0" algn="ctr"/>
              <a:endParaRPr/>
            </a:p>
          </p:txBody>
        </p:sp>
        <p:sp>
          <p:nvSpPr>
            <p:cNvPr id="39" name="AutoShape 39"/>
            <p:cNvSpPr/>
            <p:nvPr/>
          </p:nvSpPr>
          <p:spPr>
            <a:xfrm>
              <a:off x="6532563" y="1422401"/>
              <a:ext cx="1282700" cy="1281113"/>
            </a:xfrm>
            <a:prstGeom prst="ellipse">
              <a:avLst/>
            </a:prstGeom>
            <a:solidFill>
              <a:srgbClr val="58A1A3"/>
            </a:solidFill>
          </p:spPr>
          <p:txBody>
            <a:bodyPr vert="horz" wrap="square" lIns="91440" tIns="45720" rIns="91440" bIns="45720" anchor="ctr">
              <a:normAutofit/>
            </a:bodyPr>
            <a:lstStyle/>
            <a:p>
              <a:pPr marL="0" algn="ctr"/>
              <a:endParaRPr/>
            </a:p>
          </p:txBody>
        </p:sp>
        <p:sp>
          <p:nvSpPr>
            <p:cNvPr id="40" name="AutoShape 40"/>
            <p:cNvSpPr/>
            <p:nvPr/>
          </p:nvSpPr>
          <p:spPr>
            <a:xfrm>
              <a:off x="4646613" y="2020888"/>
              <a:ext cx="993775" cy="990600"/>
            </a:xfrm>
            <a:prstGeom prst="ellipse">
              <a:avLst/>
            </a:prstGeom>
            <a:solidFill>
              <a:srgbClr val="4C8A7C"/>
            </a:solidFill>
          </p:spPr>
          <p:txBody>
            <a:bodyPr vert="horz" wrap="square" lIns="91440" tIns="45720" rIns="91440" bIns="45720" anchor="ctr">
              <a:normAutofit/>
            </a:bodyPr>
            <a:lstStyle/>
            <a:p>
              <a:pPr marL="0" algn="ctr"/>
              <a:endParaRPr/>
            </a:p>
          </p:txBody>
        </p:sp>
        <p:sp>
          <p:nvSpPr>
            <p:cNvPr id="41" name="AutoShape 41"/>
            <p:cNvSpPr/>
            <p:nvPr/>
          </p:nvSpPr>
          <p:spPr>
            <a:xfrm>
              <a:off x="6262688" y="3001963"/>
              <a:ext cx="1616075" cy="1612900"/>
            </a:xfrm>
            <a:prstGeom prst="ellipse">
              <a:avLst/>
            </a:prstGeom>
            <a:solidFill>
              <a:srgbClr val="66BBAB"/>
            </a:solidFill>
          </p:spPr>
          <p:txBody>
            <a:bodyPr vert="horz" wrap="square" lIns="91440" tIns="45720" rIns="91440" bIns="45720" anchor="ctr">
              <a:normAutofit/>
            </a:bodyPr>
            <a:lstStyle/>
            <a:p>
              <a:pPr marL="0" algn="ctr"/>
              <a:endParaRPr/>
            </a:p>
          </p:txBody>
        </p:sp>
        <p:sp>
          <p:nvSpPr>
            <p:cNvPr id="42" name="AutoShape 42"/>
            <p:cNvSpPr/>
            <p:nvPr/>
          </p:nvSpPr>
          <p:spPr>
            <a:xfrm>
              <a:off x="3951288" y="3141663"/>
              <a:ext cx="1719263" cy="1719263"/>
            </a:xfrm>
            <a:prstGeom prst="ellipse">
              <a:avLst/>
            </a:prstGeom>
            <a:solidFill>
              <a:srgbClr val="5AA598"/>
            </a:solidFill>
          </p:spPr>
          <p:txBody>
            <a:bodyPr vert="horz" wrap="square" lIns="91440" tIns="45720" rIns="91440" bIns="45720" anchor="ctr">
              <a:normAutofit/>
            </a:bodyPr>
            <a:lstStyle/>
            <a:p>
              <a:pPr marL="0" algn="ctr"/>
              <a:endParaRPr/>
            </a:p>
          </p:txBody>
        </p:sp>
        <p:sp>
          <p:nvSpPr>
            <p:cNvPr id="43" name="Freeform 43"/>
            <p:cNvSpPr/>
            <p:nvPr/>
          </p:nvSpPr>
          <p:spPr>
            <a:xfrm>
              <a:off x="7572375" y="2449513"/>
              <a:ext cx="849313" cy="746125"/>
            </a:xfrm>
            <a:custGeom>
              <a:avLst/>
              <a:gdLst/>
              <a:ahLst/>
              <a:cxnLst/>
              <a:rect l="l" t="t" r="r" b="b"/>
              <a:pathLst>
                <a:path w="535" h="470">
                  <a:moveTo>
                    <a:pt x="535" y="0"/>
                  </a:moveTo>
                  <a:lnTo>
                    <a:pt x="447" y="47"/>
                  </a:lnTo>
                  <a:lnTo>
                    <a:pt x="238" y="282"/>
                  </a:lnTo>
                  <a:lnTo>
                    <a:pt x="80" y="65"/>
                  </a:lnTo>
                  <a:lnTo>
                    <a:pt x="0" y="102"/>
                  </a:lnTo>
                  <a:lnTo>
                    <a:pt x="138" y="448"/>
                  </a:lnTo>
                  <a:lnTo>
                    <a:pt x="248" y="470"/>
                  </a:lnTo>
                  <a:lnTo>
                    <a:pt x="406" y="354"/>
                  </a:lnTo>
                  <a:lnTo>
                    <a:pt x="535" y="0"/>
                  </a:lnTo>
                  <a:close/>
                </a:path>
              </a:pathLst>
            </a:custGeom>
            <a:solidFill>
              <a:srgbClr val="D1E0DA"/>
            </a:solidFill>
          </p:spPr>
          <p:txBody>
            <a:bodyPr vert="horz" wrap="square" lIns="91440" tIns="45720" rIns="91440" bIns="45720" anchor="ctr">
              <a:normAutofit/>
            </a:bodyPr>
            <a:lstStyle/>
            <a:p>
              <a:pPr marL="0" algn="ctr"/>
              <a:endParaRPr/>
            </a:p>
          </p:txBody>
        </p:sp>
        <p:sp>
          <p:nvSpPr>
            <p:cNvPr id="44" name="Freeform 44"/>
            <p:cNvSpPr/>
            <p:nvPr/>
          </p:nvSpPr>
          <p:spPr>
            <a:xfrm>
              <a:off x="7905750" y="2568576"/>
              <a:ext cx="1036638" cy="1098550"/>
            </a:xfrm>
            <a:custGeom>
              <a:avLst/>
              <a:gdLst/>
              <a:ahLst/>
              <a:cxnLst/>
              <a:rect l="l" t="t" r="r" b="b"/>
              <a:pathLst>
                <a:path w="653" h="692">
                  <a:moveTo>
                    <a:pt x="592" y="0"/>
                  </a:moveTo>
                  <a:lnTo>
                    <a:pt x="653" y="125"/>
                  </a:lnTo>
                  <a:lnTo>
                    <a:pt x="421" y="535"/>
                  </a:lnTo>
                  <a:lnTo>
                    <a:pt x="31" y="692"/>
                  </a:lnTo>
                  <a:lnTo>
                    <a:pt x="0" y="609"/>
                  </a:lnTo>
                  <a:lnTo>
                    <a:pt x="339" y="401"/>
                  </a:lnTo>
                  <a:lnTo>
                    <a:pt x="498" y="33"/>
                  </a:lnTo>
                  <a:lnTo>
                    <a:pt x="592" y="0"/>
                  </a:lnTo>
                  <a:close/>
                </a:path>
              </a:pathLst>
            </a:custGeom>
            <a:solidFill>
              <a:srgbClr val="D1E0DA"/>
            </a:solidFill>
          </p:spPr>
          <p:txBody>
            <a:bodyPr vert="horz" wrap="square" lIns="91440" tIns="45720" rIns="91440" bIns="45720" anchor="ctr">
              <a:normAutofit/>
            </a:bodyPr>
            <a:lstStyle/>
            <a:p>
              <a:pPr marL="0" algn="ctr"/>
              <a:endParaRPr/>
            </a:p>
          </p:txBody>
        </p:sp>
        <p:sp>
          <p:nvSpPr>
            <p:cNvPr id="45" name="Freeform 45"/>
            <p:cNvSpPr/>
            <p:nvPr/>
          </p:nvSpPr>
          <p:spPr>
            <a:xfrm>
              <a:off x="7562850" y="2371726"/>
              <a:ext cx="152400" cy="225425"/>
            </a:xfrm>
            <a:custGeom>
              <a:avLst/>
              <a:gdLst/>
              <a:ahLst/>
              <a:cxnLst/>
              <a:rect l="l" t="t" r="r" b="b"/>
              <a:pathLst>
                <a:path w="96" h="142">
                  <a:moveTo>
                    <a:pt x="69" y="122"/>
                  </a:moveTo>
                  <a:lnTo>
                    <a:pt x="96" y="60"/>
                  </a:lnTo>
                  <a:lnTo>
                    <a:pt x="69" y="0"/>
                  </a:lnTo>
                  <a:lnTo>
                    <a:pt x="5" y="0"/>
                  </a:lnTo>
                  <a:lnTo>
                    <a:pt x="5" y="21"/>
                  </a:lnTo>
                  <a:lnTo>
                    <a:pt x="37" y="27"/>
                  </a:lnTo>
                  <a:lnTo>
                    <a:pt x="34" y="78"/>
                  </a:lnTo>
                  <a:lnTo>
                    <a:pt x="0" y="128"/>
                  </a:lnTo>
                  <a:lnTo>
                    <a:pt x="25" y="142"/>
                  </a:lnTo>
                  <a:lnTo>
                    <a:pt x="69" y="122"/>
                  </a:lnTo>
                  <a:close/>
                </a:path>
              </a:pathLst>
            </a:custGeom>
            <a:solidFill>
              <a:srgbClr val="EACDB0"/>
            </a:solidFill>
          </p:spPr>
          <p:txBody>
            <a:bodyPr vert="horz" wrap="square" lIns="91440" tIns="45720" rIns="91440" bIns="45720" anchor="ctr">
              <a:normAutofit/>
            </a:bodyPr>
            <a:lstStyle/>
            <a:p>
              <a:pPr marL="0" algn="ctr"/>
              <a:endParaRPr/>
            </a:p>
          </p:txBody>
        </p:sp>
        <p:sp>
          <p:nvSpPr>
            <p:cNvPr id="46" name="Freeform 46"/>
            <p:cNvSpPr/>
            <p:nvPr/>
          </p:nvSpPr>
          <p:spPr>
            <a:xfrm>
              <a:off x="7718425" y="3551238"/>
              <a:ext cx="228600" cy="161925"/>
            </a:xfrm>
            <a:custGeom>
              <a:avLst/>
              <a:gdLst/>
              <a:ahLst/>
              <a:cxnLst/>
              <a:rect l="l" t="t" r="r" b="b"/>
              <a:pathLst>
                <a:path w="144" h="102">
                  <a:moveTo>
                    <a:pt x="122" y="0"/>
                  </a:moveTo>
                  <a:lnTo>
                    <a:pt x="37" y="0"/>
                  </a:lnTo>
                  <a:lnTo>
                    <a:pt x="0" y="67"/>
                  </a:lnTo>
                  <a:lnTo>
                    <a:pt x="27" y="102"/>
                  </a:lnTo>
                  <a:lnTo>
                    <a:pt x="90" y="67"/>
                  </a:lnTo>
                  <a:lnTo>
                    <a:pt x="144" y="58"/>
                  </a:lnTo>
                  <a:lnTo>
                    <a:pt x="122" y="0"/>
                  </a:lnTo>
                  <a:close/>
                </a:path>
              </a:pathLst>
            </a:custGeom>
            <a:solidFill>
              <a:srgbClr val="EACDB0"/>
            </a:solidFill>
          </p:spPr>
          <p:txBody>
            <a:bodyPr vert="horz" wrap="square" lIns="91440" tIns="45720" rIns="91440" bIns="45720" anchor="ctr">
              <a:normAutofit/>
            </a:bodyPr>
            <a:lstStyle/>
            <a:p>
              <a:pPr marL="0" algn="ctr"/>
              <a:endParaRPr/>
            </a:p>
          </p:txBody>
        </p:sp>
        <p:sp>
          <p:nvSpPr>
            <p:cNvPr id="47" name="Freeform 47"/>
            <p:cNvSpPr/>
            <p:nvPr/>
          </p:nvSpPr>
          <p:spPr>
            <a:xfrm>
              <a:off x="3937000" y="2459038"/>
              <a:ext cx="723900" cy="706438"/>
            </a:xfrm>
            <a:custGeom>
              <a:avLst/>
              <a:gdLst/>
              <a:ahLst/>
              <a:cxnLst/>
              <a:rect l="l" t="t" r="r" b="b"/>
              <a:pathLst>
                <a:path w="456" h="445">
                  <a:moveTo>
                    <a:pt x="0" y="29"/>
                  </a:moveTo>
                  <a:lnTo>
                    <a:pt x="239" y="257"/>
                  </a:lnTo>
                  <a:lnTo>
                    <a:pt x="387" y="0"/>
                  </a:lnTo>
                  <a:lnTo>
                    <a:pt x="456" y="54"/>
                  </a:lnTo>
                  <a:lnTo>
                    <a:pt x="327" y="445"/>
                  </a:lnTo>
                  <a:lnTo>
                    <a:pt x="212" y="434"/>
                  </a:lnTo>
                  <a:lnTo>
                    <a:pt x="37" y="300"/>
                  </a:lnTo>
                  <a:lnTo>
                    <a:pt x="0" y="29"/>
                  </a:lnTo>
                  <a:close/>
                </a:path>
              </a:pathLst>
            </a:custGeom>
            <a:solidFill>
              <a:srgbClr val="9398A6"/>
            </a:solidFill>
          </p:spPr>
          <p:txBody>
            <a:bodyPr vert="horz" wrap="square" lIns="91440" tIns="45720" rIns="91440" bIns="45720" anchor="ctr">
              <a:normAutofit/>
            </a:bodyPr>
            <a:lstStyle/>
            <a:p>
              <a:pPr marL="0" algn="ctr"/>
              <a:endParaRPr/>
            </a:p>
          </p:txBody>
        </p:sp>
        <p:sp>
          <p:nvSpPr>
            <p:cNvPr id="48" name="Freeform 48"/>
            <p:cNvSpPr/>
            <p:nvPr/>
          </p:nvSpPr>
          <p:spPr>
            <a:xfrm>
              <a:off x="4573588" y="2316163"/>
              <a:ext cx="179388" cy="219075"/>
            </a:xfrm>
            <a:custGeom>
              <a:avLst/>
              <a:gdLst/>
              <a:ahLst/>
              <a:cxnLst/>
              <a:rect l="l" t="t" r="r" b="b"/>
              <a:pathLst>
                <a:path w="113" h="138">
                  <a:moveTo>
                    <a:pt x="0" y="100"/>
                  </a:moveTo>
                  <a:lnTo>
                    <a:pt x="6" y="28"/>
                  </a:lnTo>
                  <a:lnTo>
                    <a:pt x="50" y="0"/>
                  </a:lnTo>
                  <a:lnTo>
                    <a:pt x="113" y="28"/>
                  </a:lnTo>
                  <a:lnTo>
                    <a:pt x="95" y="50"/>
                  </a:lnTo>
                  <a:lnTo>
                    <a:pt x="55" y="50"/>
                  </a:lnTo>
                  <a:lnTo>
                    <a:pt x="49" y="138"/>
                  </a:lnTo>
                  <a:lnTo>
                    <a:pt x="0" y="100"/>
                  </a:lnTo>
                  <a:close/>
                </a:path>
              </a:pathLst>
            </a:custGeom>
            <a:solidFill>
              <a:srgbClr val="EBCEB1"/>
            </a:solidFill>
          </p:spPr>
          <p:txBody>
            <a:bodyPr vert="horz" wrap="square" lIns="91440" tIns="45720" rIns="91440" bIns="45720" anchor="ctr">
              <a:normAutofit/>
            </a:bodyPr>
            <a:lstStyle/>
            <a:p>
              <a:pPr marL="0" algn="ctr"/>
              <a:endParaRPr/>
            </a:p>
          </p:txBody>
        </p:sp>
        <p:sp>
          <p:nvSpPr>
            <p:cNvPr id="49" name="Freeform 49"/>
            <p:cNvSpPr/>
            <p:nvPr/>
          </p:nvSpPr>
          <p:spPr>
            <a:xfrm>
              <a:off x="3113088" y="2486026"/>
              <a:ext cx="838200" cy="1200150"/>
            </a:xfrm>
            <a:custGeom>
              <a:avLst/>
              <a:gdLst/>
              <a:ahLst/>
              <a:cxnLst/>
              <a:rect l="l" t="t" r="r" b="b"/>
              <a:pathLst>
                <a:path w="528" h="756">
                  <a:moveTo>
                    <a:pt x="288" y="0"/>
                  </a:moveTo>
                  <a:lnTo>
                    <a:pt x="0" y="493"/>
                  </a:lnTo>
                  <a:lnTo>
                    <a:pt x="471" y="756"/>
                  </a:lnTo>
                  <a:lnTo>
                    <a:pt x="528" y="686"/>
                  </a:lnTo>
                  <a:lnTo>
                    <a:pt x="216" y="435"/>
                  </a:lnTo>
                  <a:lnTo>
                    <a:pt x="371" y="210"/>
                  </a:lnTo>
                  <a:lnTo>
                    <a:pt x="288" y="0"/>
                  </a:lnTo>
                  <a:close/>
                </a:path>
              </a:pathLst>
            </a:custGeom>
            <a:solidFill>
              <a:srgbClr val="9398A6"/>
            </a:solidFill>
          </p:spPr>
          <p:txBody>
            <a:bodyPr vert="horz" wrap="square" lIns="91440" tIns="45720" rIns="91440" bIns="45720" anchor="ctr">
              <a:normAutofit/>
            </a:bodyPr>
            <a:lstStyle/>
            <a:p>
              <a:pPr marL="0" algn="ctr"/>
              <a:endParaRPr/>
            </a:p>
          </p:txBody>
        </p:sp>
        <p:sp>
          <p:nvSpPr>
            <p:cNvPr id="50" name="Freeform 50"/>
            <p:cNvSpPr/>
            <p:nvPr/>
          </p:nvSpPr>
          <p:spPr>
            <a:xfrm>
              <a:off x="3876675" y="3592513"/>
              <a:ext cx="258763" cy="201613"/>
            </a:xfrm>
            <a:custGeom>
              <a:avLst/>
              <a:gdLst/>
              <a:ahLst/>
              <a:cxnLst/>
              <a:rect l="l" t="t" r="r" b="b"/>
              <a:pathLst>
                <a:path w="163" h="127">
                  <a:moveTo>
                    <a:pt x="38" y="0"/>
                  </a:moveTo>
                  <a:lnTo>
                    <a:pt x="119" y="16"/>
                  </a:lnTo>
                  <a:lnTo>
                    <a:pt x="163" y="89"/>
                  </a:lnTo>
                  <a:lnTo>
                    <a:pt x="110" y="127"/>
                  </a:lnTo>
                  <a:lnTo>
                    <a:pt x="0" y="47"/>
                  </a:lnTo>
                  <a:lnTo>
                    <a:pt x="38" y="0"/>
                  </a:lnTo>
                  <a:close/>
                </a:path>
              </a:pathLst>
            </a:custGeom>
            <a:solidFill>
              <a:srgbClr val="EBCEB1"/>
            </a:solidFill>
          </p:spPr>
          <p:txBody>
            <a:bodyPr vert="horz" wrap="square" lIns="91440" tIns="45720" rIns="91440" bIns="45720" anchor="ctr">
              <a:normAutofit/>
            </a:bodyPr>
            <a:lstStyle/>
            <a:p>
              <a:pPr marL="0" algn="ctr"/>
              <a:endParaRPr/>
            </a:p>
          </p:txBody>
        </p:sp>
        <p:sp>
          <p:nvSpPr>
            <p:cNvPr id="51" name="Freeform 51"/>
            <p:cNvSpPr/>
            <p:nvPr/>
          </p:nvSpPr>
          <p:spPr>
            <a:xfrm>
              <a:off x="3302000" y="5595938"/>
              <a:ext cx="241300" cy="153988"/>
            </a:xfrm>
            <a:custGeom>
              <a:avLst/>
              <a:gdLst/>
              <a:ahLst/>
              <a:cxnLst/>
              <a:rect l="l" t="t" r="r" b="b"/>
              <a:pathLst>
                <a:path w="152" h="97">
                  <a:moveTo>
                    <a:pt x="23" y="0"/>
                  </a:moveTo>
                  <a:lnTo>
                    <a:pt x="112" y="24"/>
                  </a:lnTo>
                  <a:lnTo>
                    <a:pt x="152" y="63"/>
                  </a:lnTo>
                  <a:lnTo>
                    <a:pt x="114" y="97"/>
                  </a:lnTo>
                  <a:lnTo>
                    <a:pt x="0" y="46"/>
                  </a:lnTo>
                  <a:lnTo>
                    <a:pt x="23" y="0"/>
                  </a:lnTo>
                  <a:close/>
                </a:path>
              </a:pathLst>
            </a:custGeom>
            <a:solidFill>
              <a:srgbClr val="333333"/>
            </a:solidFill>
          </p:spPr>
          <p:txBody>
            <a:bodyPr vert="horz" wrap="square" lIns="91440" tIns="45720" rIns="91440" bIns="45720" anchor="ctr">
              <a:normAutofit/>
            </a:bodyPr>
            <a:lstStyle/>
            <a:p>
              <a:pPr marL="0" algn="ctr"/>
              <a:endParaRPr/>
            </a:p>
          </p:txBody>
        </p:sp>
        <p:sp>
          <p:nvSpPr>
            <p:cNvPr id="52" name="Freeform 52"/>
            <p:cNvSpPr/>
            <p:nvPr/>
          </p:nvSpPr>
          <p:spPr>
            <a:xfrm>
              <a:off x="4024313" y="5586413"/>
              <a:ext cx="230188" cy="133350"/>
            </a:xfrm>
            <a:custGeom>
              <a:avLst/>
              <a:gdLst/>
              <a:ahLst/>
              <a:cxnLst/>
              <a:rect l="l" t="t" r="r" b="b"/>
              <a:pathLst>
                <a:path w="145" h="84">
                  <a:moveTo>
                    <a:pt x="70" y="5"/>
                  </a:moveTo>
                  <a:lnTo>
                    <a:pt x="145" y="35"/>
                  </a:lnTo>
                  <a:lnTo>
                    <a:pt x="128" y="84"/>
                  </a:lnTo>
                  <a:lnTo>
                    <a:pt x="0" y="54"/>
                  </a:lnTo>
                  <a:lnTo>
                    <a:pt x="0" y="0"/>
                  </a:lnTo>
                  <a:lnTo>
                    <a:pt x="70" y="5"/>
                  </a:lnTo>
                  <a:close/>
                </a:path>
              </a:pathLst>
            </a:custGeom>
            <a:solidFill>
              <a:srgbClr val="333333"/>
            </a:solidFill>
          </p:spPr>
          <p:txBody>
            <a:bodyPr vert="horz" wrap="square" lIns="91440" tIns="45720" rIns="91440" bIns="45720" anchor="ctr">
              <a:normAutofit/>
            </a:bodyPr>
            <a:lstStyle/>
            <a:p>
              <a:pPr marL="0" algn="ctr"/>
              <a:endParaRPr/>
            </a:p>
          </p:txBody>
        </p:sp>
        <p:sp>
          <p:nvSpPr>
            <p:cNvPr id="53" name="Freeform 53"/>
            <p:cNvSpPr/>
            <p:nvPr/>
          </p:nvSpPr>
          <p:spPr>
            <a:xfrm>
              <a:off x="4752975" y="3433763"/>
              <a:ext cx="482600" cy="414338"/>
            </a:xfrm>
            <a:custGeom>
              <a:avLst/>
              <a:gdLst/>
              <a:ahLst/>
              <a:cxnLst/>
              <a:rect l="l" t="t" r="r" b="b"/>
              <a:pathLst>
                <a:path w="400" h="345">
                  <a:moveTo>
                    <a:pt x="79" y="276"/>
                  </a:moveTo>
                  <a:cubicBezTo>
                    <a:pt x="144" y="295"/>
                    <a:pt x="144" y="295"/>
                    <a:pt x="144" y="295"/>
                  </a:cubicBezTo>
                  <a:cubicBezTo>
                    <a:pt x="167" y="301"/>
                    <a:pt x="205" y="312"/>
                    <a:pt x="228" y="319"/>
                  </a:cubicBezTo>
                  <a:cubicBezTo>
                    <a:pt x="293" y="338"/>
                    <a:pt x="293" y="338"/>
                    <a:pt x="293" y="338"/>
                  </a:cubicBezTo>
                  <a:cubicBezTo>
                    <a:pt x="316" y="345"/>
                    <a:pt x="340" y="331"/>
                    <a:pt x="345" y="307"/>
                  </a:cubicBezTo>
                  <a:cubicBezTo>
                    <a:pt x="360" y="241"/>
                    <a:pt x="360" y="241"/>
                    <a:pt x="360" y="241"/>
                  </a:cubicBezTo>
                  <a:cubicBezTo>
                    <a:pt x="365" y="218"/>
                    <a:pt x="374" y="180"/>
                    <a:pt x="379" y="156"/>
                  </a:cubicBezTo>
                  <a:cubicBezTo>
                    <a:pt x="394" y="90"/>
                    <a:pt x="394" y="90"/>
                    <a:pt x="394" y="90"/>
                  </a:cubicBezTo>
                  <a:cubicBezTo>
                    <a:pt x="400" y="66"/>
                    <a:pt x="384" y="59"/>
                    <a:pt x="361" y="73"/>
                  </a:cubicBezTo>
                  <a:cubicBezTo>
                    <a:pt x="320" y="97"/>
                    <a:pt x="320" y="97"/>
                    <a:pt x="320" y="97"/>
                  </a:cubicBezTo>
                  <a:cubicBezTo>
                    <a:pt x="305" y="71"/>
                    <a:pt x="290" y="46"/>
                    <a:pt x="284" y="37"/>
                  </a:cubicBezTo>
                  <a:cubicBezTo>
                    <a:pt x="271" y="16"/>
                    <a:pt x="246" y="0"/>
                    <a:pt x="196" y="0"/>
                  </a:cubicBezTo>
                  <a:cubicBezTo>
                    <a:pt x="159" y="0"/>
                    <a:pt x="62" y="1"/>
                    <a:pt x="0" y="1"/>
                  </a:cubicBezTo>
                  <a:cubicBezTo>
                    <a:pt x="82" y="145"/>
                    <a:pt x="82" y="145"/>
                    <a:pt x="82" y="145"/>
                  </a:cubicBezTo>
                  <a:cubicBezTo>
                    <a:pt x="84" y="147"/>
                    <a:pt x="85" y="149"/>
                    <a:pt x="87" y="152"/>
                  </a:cubicBezTo>
                  <a:cubicBezTo>
                    <a:pt x="91" y="160"/>
                    <a:pt x="106" y="187"/>
                    <a:pt x="120" y="214"/>
                  </a:cubicBezTo>
                  <a:cubicBezTo>
                    <a:pt x="80" y="238"/>
                    <a:pt x="80" y="238"/>
                    <a:pt x="80" y="238"/>
                  </a:cubicBezTo>
                  <a:cubicBezTo>
                    <a:pt x="57" y="252"/>
                    <a:pt x="56" y="269"/>
                    <a:pt x="79" y="276"/>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4" name="Freeform 54"/>
            <p:cNvSpPr/>
            <p:nvPr/>
          </p:nvSpPr>
          <p:spPr>
            <a:xfrm>
              <a:off x="4451350" y="3433763"/>
              <a:ext cx="381000" cy="373063"/>
            </a:xfrm>
            <a:custGeom>
              <a:avLst/>
              <a:gdLst/>
              <a:ahLst/>
              <a:cxnLst/>
              <a:rect l="l" t="t" r="r" b="b"/>
              <a:pathLst>
                <a:path w="317" h="309">
                  <a:moveTo>
                    <a:pt x="87" y="48"/>
                  </a:moveTo>
                  <a:cubicBezTo>
                    <a:pt x="66" y="80"/>
                    <a:pt x="12" y="165"/>
                    <a:pt x="12" y="165"/>
                  </a:cubicBezTo>
                  <a:cubicBezTo>
                    <a:pt x="0" y="184"/>
                    <a:pt x="6" y="209"/>
                    <a:pt x="26" y="221"/>
                  </a:cubicBezTo>
                  <a:cubicBezTo>
                    <a:pt x="157" y="298"/>
                    <a:pt x="157" y="298"/>
                    <a:pt x="157" y="298"/>
                  </a:cubicBezTo>
                  <a:cubicBezTo>
                    <a:pt x="176" y="309"/>
                    <a:pt x="202" y="303"/>
                    <a:pt x="214" y="283"/>
                  </a:cubicBezTo>
                  <a:cubicBezTo>
                    <a:pt x="214" y="283"/>
                    <a:pt x="288" y="162"/>
                    <a:pt x="294" y="151"/>
                  </a:cubicBezTo>
                  <a:cubicBezTo>
                    <a:pt x="301" y="139"/>
                    <a:pt x="310" y="137"/>
                    <a:pt x="317" y="144"/>
                  </a:cubicBezTo>
                  <a:cubicBezTo>
                    <a:pt x="235" y="0"/>
                    <a:pt x="235" y="0"/>
                    <a:pt x="235" y="0"/>
                  </a:cubicBezTo>
                  <a:cubicBezTo>
                    <a:pt x="213" y="0"/>
                    <a:pt x="196" y="0"/>
                    <a:pt x="187" y="0"/>
                  </a:cubicBezTo>
                  <a:cubicBezTo>
                    <a:pt x="153" y="0"/>
                    <a:pt x="114" y="6"/>
                    <a:pt x="87" y="4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5" name="Freeform 55"/>
            <p:cNvSpPr/>
            <p:nvPr/>
          </p:nvSpPr>
          <p:spPr>
            <a:xfrm>
              <a:off x="4233863" y="3752851"/>
              <a:ext cx="419100" cy="576263"/>
            </a:xfrm>
            <a:custGeom>
              <a:avLst/>
              <a:gdLst/>
              <a:ahLst/>
              <a:cxnLst/>
              <a:rect l="l" t="t" r="r" b="b"/>
              <a:pathLst>
                <a:path w="348" h="478">
                  <a:moveTo>
                    <a:pt x="35" y="322"/>
                  </a:moveTo>
                  <a:cubicBezTo>
                    <a:pt x="50" y="350"/>
                    <a:pt x="91" y="424"/>
                    <a:pt x="121" y="478"/>
                  </a:cubicBezTo>
                  <a:cubicBezTo>
                    <a:pt x="213" y="326"/>
                    <a:pt x="213" y="326"/>
                    <a:pt x="213" y="326"/>
                  </a:cubicBezTo>
                  <a:cubicBezTo>
                    <a:pt x="224" y="307"/>
                    <a:pt x="245" y="273"/>
                    <a:pt x="262" y="244"/>
                  </a:cubicBezTo>
                  <a:cubicBezTo>
                    <a:pt x="309" y="271"/>
                    <a:pt x="309" y="271"/>
                    <a:pt x="309" y="271"/>
                  </a:cubicBezTo>
                  <a:cubicBezTo>
                    <a:pt x="333" y="284"/>
                    <a:pt x="348" y="276"/>
                    <a:pt x="342" y="252"/>
                  </a:cubicBezTo>
                  <a:cubicBezTo>
                    <a:pt x="326" y="187"/>
                    <a:pt x="326" y="187"/>
                    <a:pt x="326" y="187"/>
                  </a:cubicBezTo>
                  <a:cubicBezTo>
                    <a:pt x="320" y="164"/>
                    <a:pt x="310" y="125"/>
                    <a:pt x="304" y="102"/>
                  </a:cubicBezTo>
                  <a:cubicBezTo>
                    <a:pt x="288" y="36"/>
                    <a:pt x="288" y="36"/>
                    <a:pt x="288" y="36"/>
                  </a:cubicBezTo>
                  <a:cubicBezTo>
                    <a:pt x="282" y="13"/>
                    <a:pt x="258" y="0"/>
                    <a:pt x="235" y="7"/>
                  </a:cubicBezTo>
                  <a:cubicBezTo>
                    <a:pt x="171" y="28"/>
                    <a:pt x="171" y="28"/>
                    <a:pt x="171" y="28"/>
                  </a:cubicBezTo>
                  <a:cubicBezTo>
                    <a:pt x="148" y="35"/>
                    <a:pt x="110" y="47"/>
                    <a:pt x="87" y="54"/>
                  </a:cubicBezTo>
                  <a:cubicBezTo>
                    <a:pt x="23" y="75"/>
                    <a:pt x="23" y="75"/>
                    <a:pt x="23" y="75"/>
                  </a:cubicBezTo>
                  <a:cubicBezTo>
                    <a:pt x="0" y="82"/>
                    <a:pt x="1" y="99"/>
                    <a:pt x="25" y="112"/>
                  </a:cubicBezTo>
                  <a:cubicBezTo>
                    <a:pt x="60" y="132"/>
                    <a:pt x="60" y="132"/>
                    <a:pt x="60" y="132"/>
                  </a:cubicBezTo>
                  <a:cubicBezTo>
                    <a:pt x="42" y="167"/>
                    <a:pt x="21" y="208"/>
                    <a:pt x="16" y="219"/>
                  </a:cubicBezTo>
                  <a:cubicBezTo>
                    <a:pt x="6" y="240"/>
                    <a:pt x="12" y="277"/>
                    <a:pt x="35" y="322"/>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6" name="Freeform 56"/>
            <p:cNvSpPr/>
            <p:nvPr/>
          </p:nvSpPr>
          <p:spPr>
            <a:xfrm>
              <a:off x="4384675" y="4179888"/>
              <a:ext cx="379413" cy="307975"/>
            </a:xfrm>
            <a:custGeom>
              <a:avLst/>
              <a:gdLst/>
              <a:ahLst/>
              <a:cxnLst/>
              <a:rect l="l" t="t" r="r" b="b"/>
              <a:pathLst>
                <a:path w="315" h="256">
                  <a:moveTo>
                    <a:pt x="0" y="140"/>
                  </a:moveTo>
                  <a:cubicBezTo>
                    <a:pt x="16" y="170"/>
                    <a:pt x="30" y="194"/>
                    <a:pt x="33" y="201"/>
                  </a:cubicBezTo>
                  <a:cubicBezTo>
                    <a:pt x="43" y="219"/>
                    <a:pt x="57" y="256"/>
                    <a:pt x="146" y="255"/>
                  </a:cubicBezTo>
                  <a:cubicBezTo>
                    <a:pt x="234" y="255"/>
                    <a:pt x="274" y="255"/>
                    <a:pt x="274" y="255"/>
                  </a:cubicBezTo>
                  <a:cubicBezTo>
                    <a:pt x="297" y="255"/>
                    <a:pt x="315" y="236"/>
                    <a:pt x="315" y="213"/>
                  </a:cubicBezTo>
                  <a:cubicBezTo>
                    <a:pt x="314" y="61"/>
                    <a:pt x="314" y="61"/>
                    <a:pt x="314" y="61"/>
                  </a:cubicBezTo>
                  <a:cubicBezTo>
                    <a:pt x="314" y="39"/>
                    <a:pt x="296" y="20"/>
                    <a:pt x="273" y="21"/>
                  </a:cubicBezTo>
                  <a:cubicBezTo>
                    <a:pt x="273" y="21"/>
                    <a:pt x="122" y="21"/>
                    <a:pt x="97" y="22"/>
                  </a:cubicBezTo>
                  <a:cubicBezTo>
                    <a:pt x="81" y="22"/>
                    <a:pt x="79" y="11"/>
                    <a:pt x="85" y="1"/>
                  </a:cubicBezTo>
                  <a:cubicBezTo>
                    <a:pt x="85" y="0"/>
                    <a:pt x="0" y="140"/>
                    <a:pt x="0" y="14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7" name="Freeform 57"/>
            <p:cNvSpPr/>
            <p:nvPr/>
          </p:nvSpPr>
          <p:spPr>
            <a:xfrm>
              <a:off x="5033963" y="3811588"/>
              <a:ext cx="349250" cy="538163"/>
            </a:xfrm>
            <a:custGeom>
              <a:avLst/>
              <a:gdLst/>
              <a:ahLst/>
              <a:cxnLst/>
              <a:rect l="l" t="t" r="r" b="b"/>
              <a:pathLst>
                <a:path w="290" h="448">
                  <a:moveTo>
                    <a:pt x="278" y="160"/>
                  </a:moveTo>
                  <a:cubicBezTo>
                    <a:pt x="267" y="137"/>
                    <a:pt x="210" y="27"/>
                    <a:pt x="210" y="27"/>
                  </a:cubicBezTo>
                  <a:cubicBezTo>
                    <a:pt x="200" y="6"/>
                    <a:pt x="175" y="0"/>
                    <a:pt x="156" y="12"/>
                  </a:cubicBezTo>
                  <a:cubicBezTo>
                    <a:pt x="26" y="92"/>
                    <a:pt x="26" y="92"/>
                    <a:pt x="26" y="92"/>
                  </a:cubicBezTo>
                  <a:cubicBezTo>
                    <a:pt x="7" y="103"/>
                    <a:pt x="0" y="129"/>
                    <a:pt x="11" y="149"/>
                  </a:cubicBezTo>
                  <a:cubicBezTo>
                    <a:pt x="11" y="149"/>
                    <a:pt x="51" y="220"/>
                    <a:pt x="73" y="260"/>
                  </a:cubicBezTo>
                  <a:cubicBezTo>
                    <a:pt x="90" y="294"/>
                    <a:pt x="90" y="294"/>
                    <a:pt x="90" y="294"/>
                  </a:cubicBezTo>
                  <a:cubicBezTo>
                    <a:pt x="167" y="448"/>
                    <a:pt x="167" y="448"/>
                    <a:pt x="167" y="448"/>
                  </a:cubicBezTo>
                  <a:cubicBezTo>
                    <a:pt x="194" y="398"/>
                    <a:pt x="239" y="312"/>
                    <a:pt x="258" y="275"/>
                  </a:cubicBezTo>
                  <a:cubicBezTo>
                    <a:pt x="283" y="225"/>
                    <a:pt x="290" y="182"/>
                    <a:pt x="278" y="16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8" name="Freeform 58"/>
            <p:cNvSpPr/>
            <p:nvPr/>
          </p:nvSpPr>
          <p:spPr>
            <a:xfrm>
              <a:off x="4770438" y="4102101"/>
              <a:ext cx="458788" cy="479425"/>
            </a:xfrm>
            <a:custGeom>
              <a:avLst/>
              <a:gdLst/>
              <a:ahLst/>
              <a:cxnLst/>
              <a:rect l="l" t="t" r="r" b="b"/>
              <a:pathLst>
                <a:path w="381" h="398">
                  <a:moveTo>
                    <a:pt x="362" y="256"/>
                  </a:moveTo>
                  <a:cubicBezTo>
                    <a:pt x="365" y="251"/>
                    <a:pt x="372" y="238"/>
                    <a:pt x="381" y="222"/>
                  </a:cubicBezTo>
                  <a:cubicBezTo>
                    <a:pt x="304" y="68"/>
                    <a:pt x="304" y="68"/>
                    <a:pt x="304" y="68"/>
                  </a:cubicBezTo>
                  <a:cubicBezTo>
                    <a:pt x="305" y="77"/>
                    <a:pt x="301" y="83"/>
                    <a:pt x="290" y="83"/>
                  </a:cubicBezTo>
                  <a:cubicBezTo>
                    <a:pt x="282" y="83"/>
                    <a:pt x="245" y="84"/>
                    <a:pt x="211" y="84"/>
                  </a:cubicBezTo>
                  <a:cubicBezTo>
                    <a:pt x="210" y="36"/>
                    <a:pt x="210" y="36"/>
                    <a:pt x="210" y="36"/>
                  </a:cubicBezTo>
                  <a:cubicBezTo>
                    <a:pt x="210" y="9"/>
                    <a:pt x="195" y="0"/>
                    <a:pt x="178" y="16"/>
                  </a:cubicBezTo>
                  <a:cubicBezTo>
                    <a:pt x="129" y="63"/>
                    <a:pt x="129" y="63"/>
                    <a:pt x="129" y="63"/>
                  </a:cubicBezTo>
                  <a:cubicBezTo>
                    <a:pt x="112" y="80"/>
                    <a:pt x="83" y="107"/>
                    <a:pt x="66" y="124"/>
                  </a:cubicBezTo>
                  <a:cubicBezTo>
                    <a:pt x="17" y="171"/>
                    <a:pt x="17" y="171"/>
                    <a:pt x="17" y="171"/>
                  </a:cubicBezTo>
                  <a:cubicBezTo>
                    <a:pt x="0" y="187"/>
                    <a:pt x="0" y="214"/>
                    <a:pt x="18" y="231"/>
                  </a:cubicBezTo>
                  <a:cubicBezTo>
                    <a:pt x="67" y="277"/>
                    <a:pt x="67" y="277"/>
                    <a:pt x="67" y="277"/>
                  </a:cubicBezTo>
                  <a:cubicBezTo>
                    <a:pt x="85" y="293"/>
                    <a:pt x="114" y="320"/>
                    <a:pt x="132" y="336"/>
                  </a:cubicBezTo>
                  <a:cubicBezTo>
                    <a:pt x="181" y="382"/>
                    <a:pt x="181" y="382"/>
                    <a:pt x="181" y="382"/>
                  </a:cubicBezTo>
                  <a:cubicBezTo>
                    <a:pt x="199" y="398"/>
                    <a:pt x="213" y="389"/>
                    <a:pt x="213" y="362"/>
                  </a:cubicBezTo>
                  <a:cubicBezTo>
                    <a:pt x="213" y="316"/>
                    <a:pt x="213" y="316"/>
                    <a:pt x="213" y="316"/>
                  </a:cubicBezTo>
                  <a:cubicBezTo>
                    <a:pt x="232" y="316"/>
                    <a:pt x="254" y="316"/>
                    <a:pt x="273" y="316"/>
                  </a:cubicBezTo>
                  <a:cubicBezTo>
                    <a:pt x="329" y="316"/>
                    <a:pt x="350" y="277"/>
                    <a:pt x="362" y="256"/>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9" name="Freeform 59"/>
            <p:cNvSpPr/>
            <p:nvPr/>
          </p:nvSpPr>
          <p:spPr>
            <a:xfrm>
              <a:off x="6654800" y="1962151"/>
              <a:ext cx="477838" cy="434975"/>
            </a:xfrm>
            <a:custGeom>
              <a:avLst/>
              <a:gdLst/>
              <a:ahLst/>
              <a:cxnLst/>
              <a:rect l="l" t="t" r="r" b="b"/>
              <a:pathLst>
                <a:path w="397" h="362">
                  <a:moveTo>
                    <a:pt x="302" y="76"/>
                  </a:moveTo>
                  <a:cubicBezTo>
                    <a:pt x="208" y="0"/>
                    <a:pt x="0" y="6"/>
                    <a:pt x="0" y="6"/>
                  </a:cubicBezTo>
                  <a:cubicBezTo>
                    <a:pt x="0" y="6"/>
                    <a:pt x="39" y="210"/>
                    <a:pt x="133" y="286"/>
                  </a:cubicBezTo>
                  <a:cubicBezTo>
                    <a:pt x="228" y="362"/>
                    <a:pt x="363" y="298"/>
                    <a:pt x="363" y="298"/>
                  </a:cubicBezTo>
                  <a:cubicBezTo>
                    <a:pt x="363" y="298"/>
                    <a:pt x="397" y="153"/>
                    <a:pt x="302" y="76"/>
                  </a:cubicBezTo>
                  <a:close/>
                  <a:moveTo>
                    <a:pt x="363" y="298"/>
                  </a:moveTo>
                  <a:cubicBezTo>
                    <a:pt x="363" y="298"/>
                    <a:pt x="355" y="302"/>
                    <a:pt x="342" y="306"/>
                  </a:cubicBezTo>
                  <a:cubicBezTo>
                    <a:pt x="135" y="114"/>
                    <a:pt x="135" y="114"/>
                    <a:pt x="135" y="114"/>
                  </a:cubicBezTo>
                  <a:cubicBezTo>
                    <a:pt x="366" y="276"/>
                    <a:pt x="366" y="276"/>
                    <a:pt x="366" y="276"/>
                  </a:cubicBezTo>
                  <a:cubicBezTo>
                    <a:pt x="365" y="290"/>
                    <a:pt x="363" y="298"/>
                    <a:pt x="363" y="29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0" name="Freeform 60"/>
            <p:cNvSpPr/>
            <p:nvPr/>
          </p:nvSpPr>
          <p:spPr>
            <a:xfrm>
              <a:off x="7077075" y="1789113"/>
              <a:ext cx="590550" cy="627063"/>
            </a:xfrm>
            <a:custGeom>
              <a:avLst/>
              <a:gdLst/>
              <a:ahLst/>
              <a:cxnLst/>
              <a:rect l="l" t="t" r="r" b="b"/>
              <a:pathLst>
                <a:path w="490" h="522">
                  <a:moveTo>
                    <a:pt x="378" y="400"/>
                  </a:moveTo>
                  <a:cubicBezTo>
                    <a:pt x="485" y="278"/>
                    <a:pt x="490" y="0"/>
                    <a:pt x="490" y="0"/>
                  </a:cubicBezTo>
                  <a:cubicBezTo>
                    <a:pt x="490" y="0"/>
                    <a:pt x="215" y="39"/>
                    <a:pt x="107" y="161"/>
                  </a:cubicBezTo>
                  <a:cubicBezTo>
                    <a:pt x="0" y="283"/>
                    <a:pt x="77" y="467"/>
                    <a:pt x="77" y="467"/>
                  </a:cubicBezTo>
                  <a:cubicBezTo>
                    <a:pt x="77" y="467"/>
                    <a:pt x="270" y="522"/>
                    <a:pt x="378" y="400"/>
                  </a:cubicBezTo>
                  <a:close/>
                  <a:moveTo>
                    <a:pt x="77" y="467"/>
                  </a:moveTo>
                  <a:cubicBezTo>
                    <a:pt x="77" y="467"/>
                    <a:pt x="73" y="457"/>
                    <a:pt x="68" y="439"/>
                  </a:cubicBezTo>
                  <a:cubicBezTo>
                    <a:pt x="337" y="174"/>
                    <a:pt x="337" y="174"/>
                    <a:pt x="337" y="174"/>
                  </a:cubicBezTo>
                  <a:cubicBezTo>
                    <a:pt x="107" y="474"/>
                    <a:pt x="107" y="474"/>
                    <a:pt x="107" y="474"/>
                  </a:cubicBezTo>
                  <a:cubicBezTo>
                    <a:pt x="88" y="471"/>
                    <a:pt x="77" y="467"/>
                    <a:pt x="77" y="467"/>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1" name="Freeform 61"/>
            <p:cNvSpPr/>
            <p:nvPr/>
          </p:nvSpPr>
          <p:spPr>
            <a:xfrm>
              <a:off x="6737350" y="3302001"/>
              <a:ext cx="665163" cy="1031875"/>
            </a:xfrm>
            <a:custGeom>
              <a:avLst/>
              <a:gdLst/>
              <a:ahLst/>
              <a:cxnLst/>
              <a:rect l="l" t="t" r="r" b="b"/>
              <a:pathLst>
                <a:path w="552" h="858">
                  <a:moveTo>
                    <a:pt x="276" y="0"/>
                  </a:moveTo>
                  <a:cubicBezTo>
                    <a:pt x="276" y="0"/>
                    <a:pt x="0" y="299"/>
                    <a:pt x="0" y="549"/>
                  </a:cubicBezTo>
                  <a:cubicBezTo>
                    <a:pt x="0" y="798"/>
                    <a:pt x="191" y="858"/>
                    <a:pt x="276" y="858"/>
                  </a:cubicBezTo>
                  <a:cubicBezTo>
                    <a:pt x="361" y="858"/>
                    <a:pt x="552" y="798"/>
                    <a:pt x="552" y="549"/>
                  </a:cubicBezTo>
                  <a:cubicBezTo>
                    <a:pt x="552" y="299"/>
                    <a:pt x="276" y="0"/>
                    <a:pt x="276" y="0"/>
                  </a:cubicBezTo>
                  <a:close/>
                  <a:moveTo>
                    <a:pt x="79" y="594"/>
                  </a:moveTo>
                  <a:cubicBezTo>
                    <a:pt x="81" y="648"/>
                    <a:pt x="90" y="695"/>
                    <a:pt x="104" y="737"/>
                  </a:cubicBezTo>
                  <a:cubicBezTo>
                    <a:pt x="64" y="692"/>
                    <a:pt x="34" y="627"/>
                    <a:pt x="34" y="535"/>
                  </a:cubicBezTo>
                  <a:cubicBezTo>
                    <a:pt x="34" y="316"/>
                    <a:pt x="276" y="53"/>
                    <a:pt x="276" y="53"/>
                  </a:cubicBezTo>
                  <a:cubicBezTo>
                    <a:pt x="276" y="53"/>
                    <a:pt x="276" y="54"/>
                    <a:pt x="277" y="54"/>
                  </a:cubicBezTo>
                  <a:cubicBezTo>
                    <a:pt x="182" y="199"/>
                    <a:pt x="72" y="409"/>
                    <a:pt x="79" y="594"/>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2" name="Freeform 62"/>
            <p:cNvSpPr/>
            <p:nvPr/>
          </p:nvSpPr>
          <p:spPr>
            <a:xfrm>
              <a:off x="4878388" y="2228851"/>
              <a:ext cx="527050" cy="574675"/>
            </a:xfrm>
            <a:custGeom>
              <a:avLst/>
              <a:gdLst/>
              <a:ahLst/>
              <a:cxnLst/>
              <a:rect l="l" t="t" r="r" b="b"/>
              <a:pathLst>
                <a:path w="332" h="362">
                  <a:moveTo>
                    <a:pt x="0" y="40"/>
                  </a:moveTo>
                  <a:lnTo>
                    <a:pt x="111" y="0"/>
                  </a:lnTo>
                  <a:lnTo>
                    <a:pt x="273" y="177"/>
                  </a:lnTo>
                  <a:lnTo>
                    <a:pt x="194" y="208"/>
                  </a:lnTo>
                  <a:lnTo>
                    <a:pt x="332" y="362"/>
                  </a:lnTo>
                  <a:lnTo>
                    <a:pt x="67" y="199"/>
                  </a:lnTo>
                  <a:lnTo>
                    <a:pt x="151" y="159"/>
                  </a:lnTo>
                  <a:lnTo>
                    <a:pt x="0" y="40"/>
                  </a:lnTo>
                  <a:close/>
                </a:path>
              </a:pathLst>
            </a:custGeom>
            <a:solidFill>
              <a:srgbClr val="FFFFFF"/>
            </a:solidFill>
          </p:spPr>
          <p:txBody>
            <a:bodyPr vert="horz" wrap="square" lIns="91440" tIns="45720" rIns="91440" bIns="45720" anchor="ctr">
              <a:normAutofit/>
            </a:bodyPr>
            <a:lstStyle/>
            <a:p>
              <a:pPr marL="0" algn="ctr"/>
              <a:endParaRPr/>
            </a:p>
          </p:txBody>
        </p:sp>
        <p:sp>
          <p:nvSpPr>
            <p:cNvPr id="63" name="Freeform 63"/>
            <p:cNvSpPr/>
            <p:nvPr/>
          </p:nvSpPr>
          <p:spPr>
            <a:xfrm>
              <a:off x="5808663" y="1770063"/>
              <a:ext cx="258763" cy="187325"/>
            </a:xfrm>
            <a:custGeom>
              <a:avLst/>
              <a:gdLst/>
              <a:ahLst/>
              <a:cxnLst/>
              <a:rect l="l" t="t" r="r" b="b"/>
              <a:pathLst>
                <a:path w="215" h="156">
                  <a:moveTo>
                    <a:pt x="198" y="0"/>
                  </a:moveTo>
                  <a:cubicBezTo>
                    <a:pt x="106" y="0"/>
                    <a:pt x="106" y="0"/>
                    <a:pt x="106" y="0"/>
                  </a:cubicBezTo>
                  <a:cubicBezTo>
                    <a:pt x="14" y="0"/>
                    <a:pt x="14" y="0"/>
                    <a:pt x="14" y="0"/>
                  </a:cubicBezTo>
                  <a:cubicBezTo>
                    <a:pt x="6" y="0"/>
                    <a:pt x="0" y="6"/>
                    <a:pt x="0" y="14"/>
                  </a:cubicBezTo>
                  <a:cubicBezTo>
                    <a:pt x="1" y="74"/>
                    <a:pt x="1" y="74"/>
                    <a:pt x="1" y="74"/>
                  </a:cubicBezTo>
                  <a:cubicBezTo>
                    <a:pt x="1" y="78"/>
                    <a:pt x="2" y="81"/>
                    <a:pt x="4" y="84"/>
                  </a:cubicBezTo>
                  <a:cubicBezTo>
                    <a:pt x="42" y="125"/>
                    <a:pt x="42" y="125"/>
                    <a:pt x="42" y="125"/>
                  </a:cubicBezTo>
                  <a:cubicBezTo>
                    <a:pt x="44" y="128"/>
                    <a:pt x="47" y="131"/>
                    <a:pt x="47" y="135"/>
                  </a:cubicBezTo>
                  <a:cubicBezTo>
                    <a:pt x="47" y="141"/>
                    <a:pt x="47" y="141"/>
                    <a:pt x="47" y="141"/>
                  </a:cubicBezTo>
                  <a:cubicBezTo>
                    <a:pt x="47" y="149"/>
                    <a:pt x="51" y="156"/>
                    <a:pt x="59" y="156"/>
                  </a:cubicBezTo>
                  <a:cubicBezTo>
                    <a:pt x="154" y="156"/>
                    <a:pt x="154" y="156"/>
                    <a:pt x="154" y="156"/>
                  </a:cubicBezTo>
                  <a:cubicBezTo>
                    <a:pt x="162" y="156"/>
                    <a:pt x="167" y="149"/>
                    <a:pt x="167" y="141"/>
                  </a:cubicBezTo>
                  <a:cubicBezTo>
                    <a:pt x="167" y="135"/>
                    <a:pt x="167" y="135"/>
                    <a:pt x="167" y="135"/>
                  </a:cubicBezTo>
                  <a:cubicBezTo>
                    <a:pt x="167" y="131"/>
                    <a:pt x="169" y="128"/>
                    <a:pt x="171" y="125"/>
                  </a:cubicBezTo>
                  <a:cubicBezTo>
                    <a:pt x="210" y="83"/>
                    <a:pt x="210" y="83"/>
                    <a:pt x="210" y="83"/>
                  </a:cubicBezTo>
                  <a:cubicBezTo>
                    <a:pt x="212" y="80"/>
                    <a:pt x="215" y="77"/>
                    <a:pt x="215" y="73"/>
                  </a:cubicBezTo>
                  <a:cubicBezTo>
                    <a:pt x="215" y="14"/>
                    <a:pt x="215" y="14"/>
                    <a:pt x="215" y="14"/>
                  </a:cubicBezTo>
                  <a:cubicBezTo>
                    <a:pt x="215" y="5"/>
                    <a:pt x="206" y="0"/>
                    <a:pt x="198" y="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4" name="Freeform 64"/>
            <p:cNvSpPr/>
            <p:nvPr/>
          </p:nvSpPr>
          <p:spPr>
            <a:xfrm>
              <a:off x="5754688" y="1266826"/>
              <a:ext cx="328613" cy="195263"/>
            </a:xfrm>
            <a:custGeom>
              <a:avLst/>
              <a:gdLst/>
              <a:ahLst/>
              <a:cxnLst/>
              <a:rect l="l" t="t" r="r" b="b"/>
              <a:pathLst>
                <a:path w="273" h="162">
                  <a:moveTo>
                    <a:pt x="19" y="158"/>
                  </a:moveTo>
                  <a:cubicBezTo>
                    <a:pt x="264" y="58"/>
                    <a:pt x="264" y="58"/>
                    <a:pt x="264" y="58"/>
                  </a:cubicBezTo>
                  <a:cubicBezTo>
                    <a:pt x="270" y="56"/>
                    <a:pt x="273" y="51"/>
                    <a:pt x="273" y="45"/>
                  </a:cubicBezTo>
                  <a:cubicBezTo>
                    <a:pt x="273" y="17"/>
                    <a:pt x="273" y="17"/>
                    <a:pt x="273" y="17"/>
                  </a:cubicBezTo>
                  <a:cubicBezTo>
                    <a:pt x="273" y="7"/>
                    <a:pt x="262" y="0"/>
                    <a:pt x="252" y="4"/>
                  </a:cubicBezTo>
                  <a:cubicBezTo>
                    <a:pt x="8" y="103"/>
                    <a:pt x="8" y="103"/>
                    <a:pt x="8" y="103"/>
                  </a:cubicBezTo>
                  <a:cubicBezTo>
                    <a:pt x="2" y="105"/>
                    <a:pt x="0" y="110"/>
                    <a:pt x="0" y="117"/>
                  </a:cubicBezTo>
                  <a:cubicBezTo>
                    <a:pt x="0" y="144"/>
                    <a:pt x="0" y="144"/>
                    <a:pt x="0" y="144"/>
                  </a:cubicBezTo>
                  <a:cubicBezTo>
                    <a:pt x="0" y="154"/>
                    <a:pt x="9" y="162"/>
                    <a:pt x="19" y="15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5" name="Freeform 65"/>
            <p:cNvSpPr/>
            <p:nvPr/>
          </p:nvSpPr>
          <p:spPr>
            <a:xfrm>
              <a:off x="5764213" y="1474788"/>
              <a:ext cx="365125" cy="280988"/>
            </a:xfrm>
            <a:custGeom>
              <a:avLst/>
              <a:gdLst/>
              <a:ahLst/>
              <a:cxnLst/>
              <a:rect l="l" t="t" r="r" b="b"/>
              <a:pathLst>
                <a:path w="304" h="234">
                  <a:moveTo>
                    <a:pt x="284" y="3"/>
                  </a:moveTo>
                  <a:cubicBezTo>
                    <a:pt x="8" y="115"/>
                    <a:pt x="8" y="115"/>
                    <a:pt x="8" y="115"/>
                  </a:cubicBezTo>
                  <a:cubicBezTo>
                    <a:pt x="3" y="117"/>
                    <a:pt x="0" y="122"/>
                    <a:pt x="0" y="128"/>
                  </a:cubicBezTo>
                  <a:cubicBezTo>
                    <a:pt x="0" y="156"/>
                    <a:pt x="0" y="156"/>
                    <a:pt x="0" y="156"/>
                  </a:cubicBezTo>
                  <a:cubicBezTo>
                    <a:pt x="0" y="162"/>
                    <a:pt x="3" y="167"/>
                    <a:pt x="8" y="169"/>
                  </a:cubicBezTo>
                  <a:cubicBezTo>
                    <a:pt x="46" y="195"/>
                    <a:pt x="46" y="195"/>
                    <a:pt x="46" y="195"/>
                  </a:cubicBezTo>
                  <a:cubicBezTo>
                    <a:pt x="50" y="198"/>
                    <a:pt x="52" y="203"/>
                    <a:pt x="52" y="208"/>
                  </a:cubicBezTo>
                  <a:cubicBezTo>
                    <a:pt x="52" y="218"/>
                    <a:pt x="52" y="218"/>
                    <a:pt x="52" y="218"/>
                  </a:cubicBezTo>
                  <a:cubicBezTo>
                    <a:pt x="52" y="226"/>
                    <a:pt x="58" y="234"/>
                    <a:pt x="66" y="234"/>
                  </a:cubicBezTo>
                  <a:cubicBezTo>
                    <a:pt x="87" y="234"/>
                    <a:pt x="87" y="234"/>
                    <a:pt x="87" y="234"/>
                  </a:cubicBezTo>
                  <a:cubicBezTo>
                    <a:pt x="95" y="234"/>
                    <a:pt x="100" y="226"/>
                    <a:pt x="100" y="218"/>
                  </a:cubicBezTo>
                  <a:cubicBezTo>
                    <a:pt x="100" y="180"/>
                    <a:pt x="100" y="180"/>
                    <a:pt x="100" y="180"/>
                  </a:cubicBezTo>
                  <a:cubicBezTo>
                    <a:pt x="100" y="175"/>
                    <a:pt x="99" y="171"/>
                    <a:pt x="95" y="168"/>
                  </a:cubicBezTo>
                  <a:cubicBezTo>
                    <a:pt x="71" y="148"/>
                    <a:pt x="71" y="148"/>
                    <a:pt x="71" y="148"/>
                  </a:cubicBezTo>
                  <a:cubicBezTo>
                    <a:pt x="295" y="58"/>
                    <a:pt x="295" y="58"/>
                    <a:pt x="295" y="58"/>
                  </a:cubicBezTo>
                  <a:cubicBezTo>
                    <a:pt x="301" y="56"/>
                    <a:pt x="304" y="51"/>
                    <a:pt x="304" y="45"/>
                  </a:cubicBezTo>
                  <a:cubicBezTo>
                    <a:pt x="304" y="17"/>
                    <a:pt x="304" y="17"/>
                    <a:pt x="304" y="17"/>
                  </a:cubicBezTo>
                  <a:cubicBezTo>
                    <a:pt x="304" y="7"/>
                    <a:pt x="294" y="0"/>
                    <a:pt x="284" y="3"/>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6" name="Freeform 66"/>
            <p:cNvSpPr/>
            <p:nvPr/>
          </p:nvSpPr>
          <p:spPr>
            <a:xfrm>
              <a:off x="5729288" y="1355726"/>
              <a:ext cx="417513" cy="230188"/>
            </a:xfrm>
            <a:custGeom>
              <a:avLst/>
              <a:gdLst/>
              <a:ahLst/>
              <a:cxnLst/>
              <a:rect l="l" t="t" r="r" b="b"/>
              <a:pathLst>
                <a:path w="346" h="191">
                  <a:moveTo>
                    <a:pt x="346" y="17"/>
                  </a:moveTo>
                  <a:cubicBezTo>
                    <a:pt x="346" y="7"/>
                    <a:pt x="335" y="0"/>
                    <a:pt x="326" y="4"/>
                  </a:cubicBezTo>
                  <a:cubicBezTo>
                    <a:pt x="9" y="133"/>
                    <a:pt x="9" y="133"/>
                    <a:pt x="9" y="133"/>
                  </a:cubicBezTo>
                  <a:cubicBezTo>
                    <a:pt x="3" y="135"/>
                    <a:pt x="0" y="140"/>
                    <a:pt x="0" y="146"/>
                  </a:cubicBezTo>
                  <a:cubicBezTo>
                    <a:pt x="0" y="174"/>
                    <a:pt x="0" y="174"/>
                    <a:pt x="0" y="174"/>
                  </a:cubicBezTo>
                  <a:cubicBezTo>
                    <a:pt x="0" y="184"/>
                    <a:pt x="10" y="191"/>
                    <a:pt x="20" y="187"/>
                  </a:cubicBezTo>
                  <a:cubicBezTo>
                    <a:pt x="337" y="59"/>
                    <a:pt x="337" y="59"/>
                    <a:pt x="337" y="59"/>
                  </a:cubicBezTo>
                  <a:cubicBezTo>
                    <a:pt x="343" y="56"/>
                    <a:pt x="346" y="51"/>
                    <a:pt x="346" y="45"/>
                  </a:cubicBezTo>
                  <a:lnTo>
                    <a:pt x="346" y="17"/>
                  </a:lnTo>
                  <a:close/>
                </a:path>
              </a:pathLst>
            </a:custGeom>
            <a:solidFill>
              <a:srgbClr val="FFFFFF"/>
            </a:solidFill>
          </p:spPr>
          <p:txBody>
            <a:bodyPr vert="horz" wrap="square" lIns="91440" tIns="45720" rIns="91440" bIns="45720" anchor="ctr">
              <a:normAutofit/>
            </a:bodyPr>
            <a:lstStyle/>
            <a:p>
              <a:pPr marL="0" algn="ctr"/>
              <a:endParaRPr/>
            </a:p>
          </p:txBody>
        </p:sp>
        <p:sp>
          <p:nvSpPr>
            <p:cNvPr id="67" name="Freeform 67"/>
            <p:cNvSpPr/>
            <p:nvPr/>
          </p:nvSpPr>
          <p:spPr>
            <a:xfrm>
              <a:off x="5994400" y="1619251"/>
              <a:ext cx="114300" cy="136525"/>
            </a:xfrm>
            <a:custGeom>
              <a:avLst/>
              <a:gdLst/>
              <a:ahLst/>
              <a:cxnLst/>
              <a:rect l="l" t="t" r="r" b="b"/>
              <a:pathLst>
                <a:path w="95" h="113">
                  <a:moveTo>
                    <a:pt x="74" y="4"/>
                  </a:moveTo>
                  <a:cubicBezTo>
                    <a:pt x="9" y="29"/>
                    <a:pt x="9" y="29"/>
                    <a:pt x="9" y="29"/>
                  </a:cubicBezTo>
                  <a:cubicBezTo>
                    <a:pt x="3" y="31"/>
                    <a:pt x="0" y="37"/>
                    <a:pt x="0" y="43"/>
                  </a:cubicBezTo>
                  <a:cubicBezTo>
                    <a:pt x="0" y="91"/>
                    <a:pt x="0" y="91"/>
                    <a:pt x="0" y="91"/>
                  </a:cubicBezTo>
                  <a:cubicBezTo>
                    <a:pt x="0" y="92"/>
                    <a:pt x="0" y="92"/>
                    <a:pt x="0" y="92"/>
                  </a:cubicBezTo>
                  <a:cubicBezTo>
                    <a:pt x="0" y="97"/>
                    <a:pt x="0" y="97"/>
                    <a:pt x="0" y="97"/>
                  </a:cubicBezTo>
                  <a:cubicBezTo>
                    <a:pt x="0" y="105"/>
                    <a:pt x="5" y="113"/>
                    <a:pt x="14" y="113"/>
                  </a:cubicBezTo>
                  <a:cubicBezTo>
                    <a:pt x="31" y="113"/>
                    <a:pt x="31" y="113"/>
                    <a:pt x="31" y="113"/>
                  </a:cubicBezTo>
                  <a:cubicBezTo>
                    <a:pt x="40" y="113"/>
                    <a:pt x="48" y="105"/>
                    <a:pt x="48" y="97"/>
                  </a:cubicBezTo>
                  <a:cubicBezTo>
                    <a:pt x="48" y="83"/>
                    <a:pt x="48" y="83"/>
                    <a:pt x="48" y="83"/>
                  </a:cubicBezTo>
                  <a:cubicBezTo>
                    <a:pt x="48" y="76"/>
                    <a:pt x="51" y="71"/>
                    <a:pt x="57" y="69"/>
                  </a:cubicBezTo>
                  <a:cubicBezTo>
                    <a:pt x="85" y="59"/>
                    <a:pt x="85" y="59"/>
                    <a:pt x="85" y="59"/>
                  </a:cubicBezTo>
                  <a:cubicBezTo>
                    <a:pt x="91" y="57"/>
                    <a:pt x="95" y="51"/>
                    <a:pt x="95" y="45"/>
                  </a:cubicBezTo>
                  <a:cubicBezTo>
                    <a:pt x="95" y="17"/>
                    <a:pt x="95" y="17"/>
                    <a:pt x="95" y="17"/>
                  </a:cubicBezTo>
                  <a:cubicBezTo>
                    <a:pt x="95" y="7"/>
                    <a:pt x="84" y="0"/>
                    <a:pt x="74" y="4"/>
                  </a:cubicBezTo>
                  <a:close/>
                </a:path>
              </a:pathLst>
            </a:custGeom>
            <a:solidFill>
              <a:srgbClr val="FFFFFF"/>
            </a:solidFill>
          </p:spPr>
          <p:txBody>
            <a:bodyPr vert="horz" wrap="square" lIns="91440" tIns="45720" rIns="91440" bIns="45720" anchor="ctr">
              <a:normAutofit/>
            </a:bodyPr>
            <a:lstStyle/>
            <a:p>
              <a:pPr marL="0" algn="ct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Visual Representation</a:t>
            </a:r>
          </a:p>
        </p:txBody>
      </p:sp>
      <p:sp>
        <p:nvSpPr>
          <p:cNvPr id="3" name="AutoShape 3"/>
          <p:cNvSpPr/>
          <p:nvPr/>
        </p:nvSpPr>
        <p:spPr>
          <a:xfrm>
            <a:off x="2397919" y="2879578"/>
            <a:ext cx="1936877" cy="1936877"/>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4" name="Freeform 4"/>
          <p:cNvSpPr/>
          <p:nvPr/>
        </p:nvSpPr>
        <p:spPr>
          <a:xfrm>
            <a:off x="3230270" y="4180602"/>
            <a:ext cx="272174" cy="184296"/>
          </a:xfrm>
          <a:custGeom>
            <a:avLst/>
            <a:gdLst/>
            <a:ahLst/>
            <a:cxnLst/>
            <a:rect l="l" t="t" r="r" b="b"/>
            <a:pathLst>
              <a:path w="188" h="127">
                <a:moveTo>
                  <a:pt x="176" y="2"/>
                </a:moveTo>
                <a:cubicBezTo>
                  <a:pt x="13" y="2"/>
                  <a:pt x="13" y="2"/>
                  <a:pt x="13" y="2"/>
                </a:cubicBezTo>
                <a:cubicBezTo>
                  <a:pt x="10" y="2"/>
                  <a:pt x="6" y="2"/>
                  <a:pt x="2" y="0"/>
                </a:cubicBezTo>
                <a:cubicBezTo>
                  <a:pt x="0" y="0"/>
                  <a:pt x="0" y="0"/>
                  <a:pt x="0" y="0"/>
                </a:cubicBezTo>
                <a:cubicBezTo>
                  <a:pt x="0" y="86"/>
                  <a:pt x="0" y="86"/>
                  <a:pt x="0" y="86"/>
                </a:cubicBezTo>
                <a:cubicBezTo>
                  <a:pt x="0" y="95"/>
                  <a:pt x="7" y="102"/>
                  <a:pt x="16" y="102"/>
                </a:cubicBezTo>
                <a:cubicBezTo>
                  <a:pt x="48" y="102"/>
                  <a:pt x="48" y="102"/>
                  <a:pt x="48" y="102"/>
                </a:cubicBezTo>
                <a:cubicBezTo>
                  <a:pt x="65" y="122"/>
                  <a:pt x="65" y="122"/>
                  <a:pt x="65" y="122"/>
                </a:cubicBezTo>
                <a:cubicBezTo>
                  <a:pt x="68" y="125"/>
                  <a:pt x="72" y="127"/>
                  <a:pt x="77" y="127"/>
                </a:cubicBezTo>
                <a:cubicBezTo>
                  <a:pt x="111" y="127"/>
                  <a:pt x="111" y="127"/>
                  <a:pt x="111" y="127"/>
                </a:cubicBezTo>
                <a:cubicBezTo>
                  <a:pt x="116" y="127"/>
                  <a:pt x="120" y="125"/>
                  <a:pt x="123" y="122"/>
                </a:cubicBezTo>
                <a:cubicBezTo>
                  <a:pt x="140" y="102"/>
                  <a:pt x="140" y="102"/>
                  <a:pt x="140" y="102"/>
                </a:cubicBezTo>
                <a:cubicBezTo>
                  <a:pt x="172" y="102"/>
                  <a:pt x="172" y="102"/>
                  <a:pt x="172" y="102"/>
                </a:cubicBezTo>
                <a:cubicBezTo>
                  <a:pt x="181" y="102"/>
                  <a:pt x="188" y="95"/>
                  <a:pt x="188" y="86"/>
                </a:cubicBezTo>
                <a:cubicBezTo>
                  <a:pt x="188" y="0"/>
                  <a:pt x="188" y="0"/>
                  <a:pt x="188" y="0"/>
                </a:cubicBezTo>
                <a:cubicBezTo>
                  <a:pt x="186" y="1"/>
                  <a:pt x="186" y="1"/>
                  <a:pt x="186" y="1"/>
                </a:cubicBezTo>
                <a:cubicBezTo>
                  <a:pt x="182" y="2"/>
                  <a:pt x="179" y="2"/>
                  <a:pt x="176" y="2"/>
                </a:cubicBezTo>
                <a:close/>
                <a:moveTo>
                  <a:pt x="176" y="2"/>
                </a:moveTo>
                <a:cubicBezTo>
                  <a:pt x="176" y="2"/>
                  <a:pt x="176" y="2"/>
                  <a:pt x="176" y="2"/>
                </a:cubicBezTo>
              </a:path>
            </a:pathLst>
          </a:custGeom>
          <a:solidFill>
            <a:srgbClr val="FFFFFF"/>
          </a:solidFill>
        </p:spPr>
        <p:txBody>
          <a:bodyPr vert="horz" wrap="square" lIns="91440" tIns="45720" rIns="91440" bIns="45720" anchor="ctr">
            <a:normAutofit/>
          </a:bodyPr>
          <a:lstStyle/>
          <a:p>
            <a:pPr marL="0" algn="ctr"/>
            <a:endParaRPr/>
          </a:p>
        </p:txBody>
      </p:sp>
      <p:sp>
        <p:nvSpPr>
          <p:cNvPr id="5" name="Freeform 5"/>
          <p:cNvSpPr/>
          <p:nvPr/>
        </p:nvSpPr>
        <p:spPr>
          <a:xfrm>
            <a:off x="3027055" y="3331132"/>
            <a:ext cx="678605" cy="819568"/>
          </a:xfrm>
          <a:custGeom>
            <a:avLst/>
            <a:gdLst/>
            <a:ahLst/>
            <a:cxnLst/>
            <a:rect l="l" t="t" r="r" b="b"/>
            <a:pathLst>
              <a:path w="468" h="566">
                <a:moveTo>
                  <a:pt x="234" y="0"/>
                </a:moveTo>
                <a:cubicBezTo>
                  <a:pt x="105" y="0"/>
                  <a:pt x="0" y="103"/>
                  <a:pt x="0" y="230"/>
                </a:cubicBezTo>
                <a:cubicBezTo>
                  <a:pt x="0" y="295"/>
                  <a:pt x="28" y="367"/>
                  <a:pt x="74" y="421"/>
                </a:cubicBezTo>
                <a:cubicBezTo>
                  <a:pt x="76" y="424"/>
                  <a:pt x="76" y="424"/>
                  <a:pt x="76" y="424"/>
                </a:cubicBezTo>
                <a:cubicBezTo>
                  <a:pt x="82" y="432"/>
                  <a:pt x="134" y="500"/>
                  <a:pt x="134" y="548"/>
                </a:cubicBezTo>
                <a:cubicBezTo>
                  <a:pt x="134" y="558"/>
                  <a:pt x="142" y="566"/>
                  <a:pt x="153" y="566"/>
                </a:cubicBezTo>
                <a:cubicBezTo>
                  <a:pt x="215" y="566"/>
                  <a:pt x="215" y="566"/>
                  <a:pt x="215" y="566"/>
                </a:cubicBezTo>
                <a:cubicBezTo>
                  <a:pt x="216" y="552"/>
                  <a:pt x="224" y="532"/>
                  <a:pt x="237" y="500"/>
                </a:cubicBezTo>
                <a:cubicBezTo>
                  <a:pt x="250" y="470"/>
                  <a:pt x="265" y="434"/>
                  <a:pt x="270" y="404"/>
                </a:cubicBezTo>
                <a:cubicBezTo>
                  <a:pt x="261" y="400"/>
                  <a:pt x="261" y="400"/>
                  <a:pt x="261" y="400"/>
                </a:cubicBezTo>
                <a:cubicBezTo>
                  <a:pt x="228" y="384"/>
                  <a:pt x="150" y="340"/>
                  <a:pt x="145" y="273"/>
                </a:cubicBezTo>
                <a:cubicBezTo>
                  <a:pt x="143" y="242"/>
                  <a:pt x="160" y="218"/>
                  <a:pt x="176" y="196"/>
                </a:cubicBezTo>
                <a:cubicBezTo>
                  <a:pt x="190" y="176"/>
                  <a:pt x="204" y="157"/>
                  <a:pt x="201" y="134"/>
                </a:cubicBezTo>
                <a:cubicBezTo>
                  <a:pt x="198" y="106"/>
                  <a:pt x="198" y="106"/>
                  <a:pt x="198" y="106"/>
                </a:cubicBezTo>
                <a:cubicBezTo>
                  <a:pt x="219" y="125"/>
                  <a:pt x="219" y="125"/>
                  <a:pt x="219" y="125"/>
                </a:cubicBezTo>
                <a:cubicBezTo>
                  <a:pt x="224" y="130"/>
                  <a:pt x="229" y="135"/>
                  <a:pt x="235" y="140"/>
                </a:cubicBezTo>
                <a:cubicBezTo>
                  <a:pt x="297" y="197"/>
                  <a:pt x="368" y="263"/>
                  <a:pt x="304" y="360"/>
                </a:cubicBezTo>
                <a:cubicBezTo>
                  <a:pt x="292" y="373"/>
                  <a:pt x="292" y="373"/>
                  <a:pt x="292" y="373"/>
                </a:cubicBezTo>
                <a:cubicBezTo>
                  <a:pt x="292" y="374"/>
                  <a:pt x="292" y="374"/>
                  <a:pt x="292" y="375"/>
                </a:cubicBezTo>
                <a:cubicBezTo>
                  <a:pt x="297" y="413"/>
                  <a:pt x="274" y="466"/>
                  <a:pt x="257" y="508"/>
                </a:cubicBezTo>
                <a:cubicBezTo>
                  <a:pt x="249" y="525"/>
                  <a:pt x="237" y="556"/>
                  <a:pt x="236" y="566"/>
                </a:cubicBezTo>
                <a:cubicBezTo>
                  <a:pt x="323" y="565"/>
                  <a:pt x="323" y="565"/>
                  <a:pt x="323" y="565"/>
                </a:cubicBezTo>
                <a:cubicBezTo>
                  <a:pt x="330" y="562"/>
                  <a:pt x="335" y="555"/>
                  <a:pt x="335" y="548"/>
                </a:cubicBezTo>
                <a:cubicBezTo>
                  <a:pt x="335" y="505"/>
                  <a:pt x="377" y="444"/>
                  <a:pt x="393" y="424"/>
                </a:cubicBezTo>
                <a:cubicBezTo>
                  <a:pt x="394" y="423"/>
                  <a:pt x="395" y="422"/>
                  <a:pt x="395" y="421"/>
                </a:cubicBezTo>
                <a:cubicBezTo>
                  <a:pt x="396" y="419"/>
                  <a:pt x="396" y="419"/>
                  <a:pt x="396" y="419"/>
                </a:cubicBezTo>
                <a:cubicBezTo>
                  <a:pt x="441" y="364"/>
                  <a:pt x="468" y="294"/>
                  <a:pt x="468" y="230"/>
                </a:cubicBezTo>
                <a:cubicBezTo>
                  <a:pt x="468" y="103"/>
                  <a:pt x="363" y="0"/>
                  <a:pt x="234" y="0"/>
                </a:cubicBezTo>
                <a:close/>
                <a:moveTo>
                  <a:pt x="234" y="0"/>
                </a:moveTo>
                <a:cubicBezTo>
                  <a:pt x="234" y="0"/>
                  <a:pt x="234" y="0"/>
                  <a:pt x="234" y="0"/>
                </a:cubicBezTo>
              </a:path>
            </a:pathLst>
          </a:custGeom>
          <a:solidFill>
            <a:srgbClr val="FFFFFF"/>
          </a:solidFill>
        </p:spPr>
        <p:txBody>
          <a:bodyPr vert="horz" wrap="square" lIns="91440" tIns="45720" rIns="91440" bIns="45720" anchor="ctr">
            <a:normAutofit/>
          </a:bodyPr>
          <a:lstStyle/>
          <a:p>
            <a:pPr marL="0" algn="ctr"/>
            <a:endParaRPr/>
          </a:p>
        </p:txBody>
      </p:sp>
      <p:sp>
        <p:nvSpPr>
          <p:cNvPr id="6" name="Freeform 6"/>
          <p:cNvSpPr/>
          <p:nvPr/>
        </p:nvSpPr>
        <p:spPr>
          <a:xfrm>
            <a:off x="3265055" y="3556925"/>
            <a:ext cx="253866" cy="327095"/>
          </a:xfrm>
          <a:custGeom>
            <a:avLst/>
            <a:gdLst/>
            <a:ahLst/>
            <a:cxnLst/>
            <a:rect l="l" t="t" r="r" b="b"/>
            <a:pathLst>
              <a:path w="175" h="226">
                <a:moveTo>
                  <a:pt x="64" y="66"/>
                </a:moveTo>
                <a:cubicBezTo>
                  <a:pt x="100" y="109"/>
                  <a:pt x="115" y="140"/>
                  <a:pt x="124" y="190"/>
                </a:cubicBezTo>
                <a:cubicBezTo>
                  <a:pt x="175" y="109"/>
                  <a:pt x="118" y="56"/>
                  <a:pt x="57" y="0"/>
                </a:cubicBezTo>
                <a:cubicBezTo>
                  <a:pt x="52" y="19"/>
                  <a:pt x="40" y="36"/>
                  <a:pt x="29" y="52"/>
                </a:cubicBezTo>
                <a:cubicBezTo>
                  <a:pt x="14" y="73"/>
                  <a:pt x="0" y="92"/>
                  <a:pt x="2" y="116"/>
                </a:cubicBezTo>
                <a:cubicBezTo>
                  <a:pt x="6" y="173"/>
                  <a:pt x="83" y="214"/>
                  <a:pt x="106" y="225"/>
                </a:cubicBezTo>
                <a:cubicBezTo>
                  <a:pt x="108" y="226"/>
                  <a:pt x="108" y="226"/>
                  <a:pt x="108" y="226"/>
                </a:cubicBezTo>
                <a:cubicBezTo>
                  <a:pt x="107" y="224"/>
                  <a:pt x="108" y="223"/>
                  <a:pt x="107" y="221"/>
                </a:cubicBezTo>
                <a:cubicBezTo>
                  <a:pt x="100" y="157"/>
                  <a:pt x="87" y="127"/>
                  <a:pt x="48" y="79"/>
                </a:cubicBezTo>
                <a:cubicBezTo>
                  <a:pt x="46" y="77"/>
                  <a:pt x="46" y="77"/>
                  <a:pt x="46" y="77"/>
                </a:cubicBezTo>
                <a:cubicBezTo>
                  <a:pt x="62" y="63"/>
                  <a:pt x="62" y="63"/>
                  <a:pt x="62" y="63"/>
                </a:cubicBezTo>
                <a:lnTo>
                  <a:pt x="64" y="66"/>
                </a:lnTo>
                <a:close/>
                <a:moveTo>
                  <a:pt x="64" y="66"/>
                </a:moveTo>
                <a:cubicBezTo>
                  <a:pt x="64" y="66"/>
                  <a:pt x="64" y="66"/>
                  <a:pt x="64" y="66"/>
                </a:cubicBezTo>
              </a:path>
            </a:pathLst>
          </a:custGeom>
          <a:solidFill>
            <a:srgbClr val="FFFFFF"/>
          </a:solidFill>
        </p:spPr>
        <p:txBody>
          <a:bodyPr vert="horz" wrap="square" lIns="91440" tIns="45720" rIns="91440" bIns="45720" anchor="ctr">
            <a:normAutofit/>
          </a:bodyPr>
          <a:lstStyle/>
          <a:p>
            <a:pPr marL="0" algn="ctr"/>
            <a:endParaRPr/>
          </a:p>
        </p:txBody>
      </p:sp>
      <p:sp>
        <p:nvSpPr>
          <p:cNvPr id="7" name="AutoShape 7"/>
          <p:cNvSpPr/>
          <p:nvPr/>
        </p:nvSpPr>
        <p:spPr>
          <a:xfrm>
            <a:off x="4082193" y="2220033"/>
            <a:ext cx="2791320" cy="2791320"/>
          </a:xfrm>
          <a:prstGeom prst="ellipse">
            <a:avLst/>
          </a:prstGeom>
          <a:solidFill>
            <a:schemeClr val="accent1">
              <a:alpha val="80000"/>
            </a:scheme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8" name="AutoShape 8"/>
          <p:cNvSpPr/>
          <p:nvPr/>
        </p:nvSpPr>
        <p:spPr>
          <a:xfrm>
            <a:off x="6151587" y="3796769"/>
            <a:ext cx="1982679" cy="1982679"/>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9" name="Freeform 9"/>
          <p:cNvSpPr/>
          <p:nvPr/>
        </p:nvSpPr>
        <p:spPr>
          <a:xfrm>
            <a:off x="5197508" y="2977831"/>
            <a:ext cx="831585" cy="1275727"/>
          </a:xfrm>
          <a:custGeom>
            <a:avLst/>
            <a:gdLst/>
            <a:ahLst/>
            <a:cxnLst/>
            <a:rect l="l" t="t" r="r" b="b"/>
            <a:pathLst>
              <a:path w="221" h="340">
                <a:moveTo>
                  <a:pt x="132" y="58"/>
                </a:moveTo>
                <a:cubicBezTo>
                  <a:pt x="134" y="64"/>
                  <a:pt x="137" y="68"/>
                  <a:pt x="140" y="73"/>
                </a:cubicBezTo>
                <a:cubicBezTo>
                  <a:pt x="140" y="74"/>
                  <a:pt x="141" y="76"/>
                  <a:pt x="141" y="77"/>
                </a:cubicBezTo>
                <a:cubicBezTo>
                  <a:pt x="182" y="100"/>
                  <a:pt x="209" y="143"/>
                  <a:pt x="209" y="193"/>
                </a:cubicBezTo>
                <a:cubicBezTo>
                  <a:pt x="209" y="267"/>
                  <a:pt x="149" y="327"/>
                  <a:pt x="75" y="327"/>
                </a:cubicBezTo>
                <a:cubicBezTo>
                  <a:pt x="75" y="327"/>
                  <a:pt x="59" y="327"/>
                  <a:pt x="52" y="316"/>
                </a:cubicBezTo>
                <a:cubicBezTo>
                  <a:pt x="46" y="306"/>
                  <a:pt x="49" y="290"/>
                  <a:pt x="60" y="269"/>
                </a:cubicBezTo>
                <a:cubicBezTo>
                  <a:pt x="68" y="264"/>
                  <a:pt x="76" y="258"/>
                  <a:pt x="84" y="251"/>
                </a:cubicBezTo>
                <a:cubicBezTo>
                  <a:pt x="97" y="240"/>
                  <a:pt x="109" y="225"/>
                  <a:pt x="118" y="208"/>
                </a:cubicBezTo>
                <a:cubicBezTo>
                  <a:pt x="127" y="191"/>
                  <a:pt x="134" y="172"/>
                  <a:pt x="137" y="152"/>
                </a:cubicBezTo>
                <a:cubicBezTo>
                  <a:pt x="140" y="132"/>
                  <a:pt x="140" y="111"/>
                  <a:pt x="135" y="90"/>
                </a:cubicBezTo>
                <a:cubicBezTo>
                  <a:pt x="131" y="70"/>
                  <a:pt x="122" y="51"/>
                  <a:pt x="111" y="36"/>
                </a:cubicBezTo>
                <a:cubicBezTo>
                  <a:pt x="100" y="20"/>
                  <a:pt x="86" y="9"/>
                  <a:pt x="75" y="5"/>
                </a:cubicBezTo>
                <a:cubicBezTo>
                  <a:pt x="70" y="2"/>
                  <a:pt x="64" y="1"/>
                  <a:pt x="61" y="1"/>
                </a:cubicBezTo>
                <a:cubicBezTo>
                  <a:pt x="58" y="0"/>
                  <a:pt x="56" y="0"/>
                  <a:pt x="56" y="0"/>
                </a:cubicBezTo>
                <a:cubicBezTo>
                  <a:pt x="56" y="0"/>
                  <a:pt x="56" y="2"/>
                  <a:pt x="55" y="5"/>
                </a:cubicBezTo>
                <a:cubicBezTo>
                  <a:pt x="55" y="8"/>
                  <a:pt x="53" y="12"/>
                  <a:pt x="51" y="17"/>
                </a:cubicBezTo>
                <a:cubicBezTo>
                  <a:pt x="47" y="26"/>
                  <a:pt x="41" y="37"/>
                  <a:pt x="34" y="48"/>
                </a:cubicBezTo>
                <a:cubicBezTo>
                  <a:pt x="20" y="71"/>
                  <a:pt x="8" y="100"/>
                  <a:pt x="3" y="132"/>
                </a:cubicBezTo>
                <a:cubicBezTo>
                  <a:pt x="1" y="147"/>
                  <a:pt x="0" y="164"/>
                  <a:pt x="2" y="180"/>
                </a:cubicBezTo>
                <a:cubicBezTo>
                  <a:pt x="3" y="196"/>
                  <a:pt x="6" y="212"/>
                  <a:pt x="10" y="227"/>
                </a:cubicBezTo>
                <a:cubicBezTo>
                  <a:pt x="14" y="239"/>
                  <a:pt x="22" y="269"/>
                  <a:pt x="26" y="277"/>
                </a:cubicBezTo>
                <a:cubicBezTo>
                  <a:pt x="34" y="266"/>
                  <a:pt x="41" y="255"/>
                  <a:pt x="47" y="243"/>
                </a:cubicBezTo>
                <a:cubicBezTo>
                  <a:pt x="52" y="234"/>
                  <a:pt x="55" y="226"/>
                  <a:pt x="59" y="217"/>
                </a:cubicBezTo>
                <a:cubicBezTo>
                  <a:pt x="63" y="209"/>
                  <a:pt x="65" y="200"/>
                  <a:pt x="68" y="191"/>
                </a:cubicBezTo>
                <a:cubicBezTo>
                  <a:pt x="71" y="183"/>
                  <a:pt x="72" y="174"/>
                  <a:pt x="74" y="166"/>
                </a:cubicBezTo>
                <a:cubicBezTo>
                  <a:pt x="75" y="158"/>
                  <a:pt x="76" y="150"/>
                  <a:pt x="76" y="143"/>
                </a:cubicBezTo>
                <a:cubicBezTo>
                  <a:pt x="76" y="136"/>
                  <a:pt x="76" y="130"/>
                  <a:pt x="75" y="124"/>
                </a:cubicBezTo>
                <a:cubicBezTo>
                  <a:pt x="75" y="118"/>
                  <a:pt x="73" y="113"/>
                  <a:pt x="73" y="109"/>
                </a:cubicBezTo>
                <a:cubicBezTo>
                  <a:pt x="71" y="101"/>
                  <a:pt x="70" y="96"/>
                  <a:pt x="70" y="96"/>
                </a:cubicBezTo>
                <a:cubicBezTo>
                  <a:pt x="70" y="96"/>
                  <a:pt x="71" y="101"/>
                  <a:pt x="74" y="109"/>
                </a:cubicBezTo>
                <a:cubicBezTo>
                  <a:pt x="75" y="113"/>
                  <a:pt x="77" y="117"/>
                  <a:pt x="77" y="123"/>
                </a:cubicBezTo>
                <a:cubicBezTo>
                  <a:pt x="78" y="129"/>
                  <a:pt x="79" y="136"/>
                  <a:pt x="80" y="143"/>
                </a:cubicBezTo>
                <a:cubicBezTo>
                  <a:pt x="80" y="151"/>
                  <a:pt x="80" y="159"/>
                  <a:pt x="79" y="167"/>
                </a:cubicBezTo>
                <a:cubicBezTo>
                  <a:pt x="78" y="175"/>
                  <a:pt x="77" y="184"/>
                  <a:pt x="75" y="193"/>
                </a:cubicBezTo>
                <a:cubicBezTo>
                  <a:pt x="73" y="202"/>
                  <a:pt x="71" y="211"/>
                  <a:pt x="68" y="220"/>
                </a:cubicBezTo>
                <a:cubicBezTo>
                  <a:pt x="64" y="229"/>
                  <a:pt x="61" y="239"/>
                  <a:pt x="57" y="248"/>
                </a:cubicBezTo>
                <a:cubicBezTo>
                  <a:pt x="55" y="253"/>
                  <a:pt x="52" y="258"/>
                  <a:pt x="50" y="263"/>
                </a:cubicBezTo>
                <a:cubicBezTo>
                  <a:pt x="50" y="263"/>
                  <a:pt x="50" y="263"/>
                  <a:pt x="50" y="263"/>
                </a:cubicBezTo>
                <a:cubicBezTo>
                  <a:pt x="48" y="267"/>
                  <a:pt x="46" y="270"/>
                  <a:pt x="44" y="274"/>
                </a:cubicBezTo>
                <a:cubicBezTo>
                  <a:pt x="44" y="275"/>
                  <a:pt x="43" y="276"/>
                  <a:pt x="43" y="277"/>
                </a:cubicBezTo>
                <a:cubicBezTo>
                  <a:pt x="43" y="277"/>
                  <a:pt x="43" y="277"/>
                  <a:pt x="43" y="277"/>
                </a:cubicBezTo>
                <a:cubicBezTo>
                  <a:pt x="36" y="296"/>
                  <a:pt x="35" y="311"/>
                  <a:pt x="42" y="322"/>
                </a:cubicBezTo>
                <a:cubicBezTo>
                  <a:pt x="52" y="339"/>
                  <a:pt x="74" y="340"/>
                  <a:pt x="75" y="340"/>
                </a:cubicBezTo>
                <a:cubicBezTo>
                  <a:pt x="155" y="340"/>
                  <a:pt x="221" y="274"/>
                  <a:pt x="221" y="193"/>
                </a:cubicBezTo>
                <a:cubicBezTo>
                  <a:pt x="221" y="133"/>
                  <a:pt x="184" y="81"/>
                  <a:pt x="132" y="58"/>
                </a:cubicBezTo>
                <a:close/>
                <a:moveTo>
                  <a:pt x="132" y="58"/>
                </a:moveTo>
                <a:cubicBezTo>
                  <a:pt x="132" y="58"/>
                  <a:pt x="132" y="58"/>
                  <a:pt x="132" y="58"/>
                </a:cubicBezTo>
              </a:path>
            </a:pathLst>
          </a:custGeom>
          <a:solidFill>
            <a:srgbClr val="FFFFFF"/>
          </a:solidFill>
        </p:spPr>
        <p:txBody>
          <a:bodyPr vert="horz" wrap="square" lIns="91440" tIns="45720" rIns="91440" bIns="45720" anchor="ctr">
            <a:normAutofit/>
          </a:bodyPr>
          <a:lstStyle/>
          <a:p>
            <a:pPr marL="0" algn="ctr"/>
            <a:endParaRPr/>
          </a:p>
        </p:txBody>
      </p:sp>
      <p:sp>
        <p:nvSpPr>
          <p:cNvPr id="10" name="Freeform 10"/>
          <p:cNvSpPr/>
          <p:nvPr/>
        </p:nvSpPr>
        <p:spPr>
          <a:xfrm>
            <a:off x="4926613" y="3195177"/>
            <a:ext cx="343344" cy="993808"/>
          </a:xfrm>
          <a:custGeom>
            <a:avLst/>
            <a:gdLst/>
            <a:ahLst/>
            <a:cxnLst/>
            <a:rect l="l" t="t" r="r" b="b"/>
            <a:pathLst>
              <a:path w="91" h="265">
                <a:moveTo>
                  <a:pt x="69" y="217"/>
                </a:moveTo>
                <a:cubicBezTo>
                  <a:pt x="61" y="205"/>
                  <a:pt x="46" y="200"/>
                  <a:pt x="32" y="205"/>
                </a:cubicBezTo>
                <a:cubicBezTo>
                  <a:pt x="19" y="184"/>
                  <a:pt x="12" y="160"/>
                  <a:pt x="12" y="135"/>
                </a:cubicBezTo>
                <a:cubicBezTo>
                  <a:pt x="12" y="83"/>
                  <a:pt x="42" y="39"/>
                  <a:pt x="85" y="16"/>
                </a:cubicBezTo>
                <a:cubicBezTo>
                  <a:pt x="86" y="10"/>
                  <a:pt x="88" y="5"/>
                  <a:pt x="91" y="0"/>
                </a:cubicBezTo>
                <a:cubicBezTo>
                  <a:pt x="38" y="22"/>
                  <a:pt x="0" y="74"/>
                  <a:pt x="0" y="135"/>
                </a:cubicBezTo>
                <a:cubicBezTo>
                  <a:pt x="0" y="162"/>
                  <a:pt x="8" y="189"/>
                  <a:pt x="22" y="212"/>
                </a:cubicBezTo>
                <a:cubicBezTo>
                  <a:pt x="11" y="222"/>
                  <a:pt x="9" y="238"/>
                  <a:pt x="17" y="251"/>
                </a:cubicBezTo>
                <a:cubicBezTo>
                  <a:pt x="20" y="256"/>
                  <a:pt x="20" y="256"/>
                  <a:pt x="20" y="256"/>
                </a:cubicBezTo>
                <a:cubicBezTo>
                  <a:pt x="29" y="250"/>
                  <a:pt x="29" y="250"/>
                  <a:pt x="29" y="250"/>
                </a:cubicBezTo>
                <a:cubicBezTo>
                  <a:pt x="39" y="265"/>
                  <a:pt x="39" y="265"/>
                  <a:pt x="39" y="265"/>
                </a:cubicBezTo>
                <a:cubicBezTo>
                  <a:pt x="49" y="259"/>
                  <a:pt x="49" y="259"/>
                  <a:pt x="49" y="259"/>
                </a:cubicBezTo>
                <a:cubicBezTo>
                  <a:pt x="40" y="243"/>
                  <a:pt x="40" y="243"/>
                  <a:pt x="40" y="243"/>
                </a:cubicBezTo>
                <a:cubicBezTo>
                  <a:pt x="51" y="236"/>
                  <a:pt x="51" y="236"/>
                  <a:pt x="51" y="236"/>
                </a:cubicBezTo>
                <a:cubicBezTo>
                  <a:pt x="61" y="251"/>
                  <a:pt x="61" y="251"/>
                  <a:pt x="61" y="251"/>
                </a:cubicBezTo>
                <a:cubicBezTo>
                  <a:pt x="71" y="245"/>
                  <a:pt x="71" y="245"/>
                  <a:pt x="71" y="245"/>
                </a:cubicBezTo>
                <a:cubicBezTo>
                  <a:pt x="61" y="230"/>
                  <a:pt x="61" y="230"/>
                  <a:pt x="61" y="230"/>
                </a:cubicBezTo>
                <a:cubicBezTo>
                  <a:pt x="73" y="222"/>
                  <a:pt x="73" y="222"/>
                  <a:pt x="73" y="222"/>
                </a:cubicBezTo>
                <a:lnTo>
                  <a:pt x="69" y="217"/>
                </a:lnTo>
                <a:close/>
                <a:moveTo>
                  <a:pt x="25" y="238"/>
                </a:moveTo>
                <a:cubicBezTo>
                  <a:pt x="23" y="231"/>
                  <a:pt x="26" y="222"/>
                  <a:pt x="33" y="218"/>
                </a:cubicBezTo>
                <a:cubicBezTo>
                  <a:pt x="40" y="213"/>
                  <a:pt x="49" y="214"/>
                  <a:pt x="55" y="219"/>
                </a:cubicBezTo>
                <a:lnTo>
                  <a:pt x="25" y="238"/>
                </a:lnTo>
                <a:close/>
                <a:moveTo>
                  <a:pt x="25" y="238"/>
                </a:moveTo>
                <a:cubicBezTo>
                  <a:pt x="25" y="238"/>
                  <a:pt x="25" y="238"/>
                  <a:pt x="25" y="238"/>
                </a:cubicBezTo>
              </a:path>
            </a:pathLst>
          </a:custGeom>
          <a:solidFill>
            <a:srgbClr val="FFFFFF"/>
          </a:solidFill>
        </p:spPr>
        <p:txBody>
          <a:bodyPr vert="horz" wrap="square" lIns="91440" tIns="45720" rIns="91440" bIns="45720" anchor="ctr">
            <a:normAutofit/>
          </a:bodyPr>
          <a:lstStyle/>
          <a:p>
            <a:pPr marL="0" algn="ctr"/>
            <a:endParaRPr/>
          </a:p>
        </p:txBody>
      </p:sp>
      <p:sp>
        <p:nvSpPr>
          <p:cNvPr id="11" name="Freeform 11"/>
          <p:cNvSpPr/>
          <p:nvPr/>
        </p:nvSpPr>
        <p:spPr>
          <a:xfrm>
            <a:off x="6611658" y="4716509"/>
            <a:ext cx="208842" cy="369490"/>
          </a:xfrm>
          <a:custGeom>
            <a:avLst/>
            <a:gdLst/>
            <a:ahLst/>
            <a:cxnLst/>
            <a:rect l="l" t="t" r="r" b="b"/>
            <a:pathLst>
              <a:path w="377" h="667">
                <a:moveTo>
                  <a:pt x="0" y="667"/>
                </a:moveTo>
                <a:lnTo>
                  <a:pt x="377" y="667"/>
                </a:lnTo>
                <a:lnTo>
                  <a:pt x="377" y="575"/>
                </a:lnTo>
                <a:lnTo>
                  <a:pt x="109" y="575"/>
                </a:lnTo>
                <a:lnTo>
                  <a:pt x="109" y="366"/>
                </a:lnTo>
                <a:lnTo>
                  <a:pt x="358" y="366"/>
                </a:lnTo>
                <a:lnTo>
                  <a:pt x="358" y="273"/>
                </a:lnTo>
                <a:lnTo>
                  <a:pt x="109" y="273"/>
                </a:lnTo>
                <a:lnTo>
                  <a:pt x="109" y="93"/>
                </a:lnTo>
                <a:lnTo>
                  <a:pt x="377" y="93"/>
                </a:lnTo>
                <a:lnTo>
                  <a:pt x="377" y="0"/>
                </a:lnTo>
                <a:lnTo>
                  <a:pt x="0" y="0"/>
                </a:lnTo>
                <a:lnTo>
                  <a:pt x="0" y="667"/>
                </a:lnTo>
                <a:moveTo>
                  <a:pt x="0" y="667"/>
                </a:moveTo>
                <a:lnTo>
                  <a:pt x="0" y="667"/>
                </a:lnTo>
              </a:path>
            </a:pathLst>
          </a:custGeom>
          <a:solidFill>
            <a:srgbClr val="FFFFFF"/>
          </a:solidFill>
        </p:spPr>
        <p:txBody>
          <a:bodyPr vert="horz" wrap="square" lIns="91440" tIns="45720" rIns="91440" bIns="45720" anchor="ctr">
            <a:normAutofit/>
          </a:bodyPr>
          <a:lstStyle/>
          <a:p>
            <a:pPr marL="0" algn="ctr"/>
            <a:endParaRPr/>
          </a:p>
        </p:txBody>
      </p:sp>
      <p:sp>
        <p:nvSpPr>
          <p:cNvPr id="12" name="Freeform 12"/>
          <p:cNvSpPr/>
          <p:nvPr/>
        </p:nvSpPr>
        <p:spPr>
          <a:xfrm>
            <a:off x="6880881" y="4711524"/>
            <a:ext cx="279749" cy="380015"/>
          </a:xfrm>
          <a:custGeom>
            <a:avLst/>
            <a:gdLst/>
            <a:ahLst/>
            <a:cxnLst/>
            <a:rect l="l" t="t" r="r" b="b"/>
            <a:pathLst>
              <a:path w="213" h="289">
                <a:moveTo>
                  <a:pt x="134" y="39"/>
                </a:moveTo>
                <a:cubicBezTo>
                  <a:pt x="145" y="39"/>
                  <a:pt x="156" y="41"/>
                  <a:pt x="167" y="45"/>
                </a:cubicBezTo>
                <a:cubicBezTo>
                  <a:pt x="177" y="48"/>
                  <a:pt x="188" y="52"/>
                  <a:pt x="197" y="56"/>
                </a:cubicBezTo>
                <a:cubicBezTo>
                  <a:pt x="213" y="18"/>
                  <a:pt x="213" y="18"/>
                  <a:pt x="213" y="18"/>
                </a:cubicBezTo>
                <a:cubicBezTo>
                  <a:pt x="189" y="6"/>
                  <a:pt x="163" y="0"/>
                  <a:pt x="134" y="0"/>
                </a:cubicBezTo>
                <a:cubicBezTo>
                  <a:pt x="107" y="0"/>
                  <a:pt x="83" y="6"/>
                  <a:pt x="63" y="18"/>
                </a:cubicBezTo>
                <a:cubicBezTo>
                  <a:pt x="43" y="29"/>
                  <a:pt x="27" y="46"/>
                  <a:pt x="16" y="68"/>
                </a:cubicBezTo>
                <a:cubicBezTo>
                  <a:pt x="6" y="90"/>
                  <a:pt x="0" y="115"/>
                  <a:pt x="0" y="145"/>
                </a:cubicBezTo>
                <a:cubicBezTo>
                  <a:pt x="0" y="191"/>
                  <a:pt x="11" y="226"/>
                  <a:pt x="33" y="251"/>
                </a:cubicBezTo>
                <a:cubicBezTo>
                  <a:pt x="55" y="276"/>
                  <a:pt x="87" y="289"/>
                  <a:pt x="128" y="289"/>
                </a:cubicBezTo>
                <a:cubicBezTo>
                  <a:pt x="156" y="289"/>
                  <a:pt x="181" y="285"/>
                  <a:pt x="203" y="276"/>
                </a:cubicBezTo>
                <a:cubicBezTo>
                  <a:pt x="203" y="237"/>
                  <a:pt x="203" y="237"/>
                  <a:pt x="203" y="237"/>
                </a:cubicBezTo>
                <a:cubicBezTo>
                  <a:pt x="191" y="241"/>
                  <a:pt x="179" y="244"/>
                  <a:pt x="168" y="246"/>
                </a:cubicBezTo>
                <a:cubicBezTo>
                  <a:pt x="157" y="248"/>
                  <a:pt x="145" y="250"/>
                  <a:pt x="134" y="250"/>
                </a:cubicBezTo>
                <a:cubicBezTo>
                  <a:pt x="106" y="250"/>
                  <a:pt x="85" y="241"/>
                  <a:pt x="71" y="223"/>
                </a:cubicBezTo>
                <a:cubicBezTo>
                  <a:pt x="56" y="205"/>
                  <a:pt x="49" y="179"/>
                  <a:pt x="49" y="145"/>
                </a:cubicBezTo>
                <a:cubicBezTo>
                  <a:pt x="49" y="112"/>
                  <a:pt x="56" y="86"/>
                  <a:pt x="71" y="67"/>
                </a:cubicBezTo>
                <a:cubicBezTo>
                  <a:pt x="86" y="49"/>
                  <a:pt x="107" y="39"/>
                  <a:pt x="134" y="39"/>
                </a:cubicBezTo>
                <a:close/>
                <a:moveTo>
                  <a:pt x="134" y="39"/>
                </a:moveTo>
                <a:cubicBezTo>
                  <a:pt x="134" y="39"/>
                  <a:pt x="134" y="39"/>
                  <a:pt x="134" y="39"/>
                </a:cubicBezTo>
              </a:path>
            </a:pathLst>
          </a:custGeom>
          <a:solidFill>
            <a:srgbClr val="FFFFFF"/>
          </a:solidFill>
        </p:spPr>
        <p:txBody>
          <a:bodyPr vert="horz" wrap="square" lIns="91440" tIns="45720" rIns="91440" bIns="45720" anchor="ctr">
            <a:normAutofit/>
          </a:bodyPr>
          <a:lstStyle/>
          <a:p>
            <a:pPr marL="0" algn="ctr"/>
            <a:endParaRPr/>
          </a:p>
        </p:txBody>
      </p:sp>
      <p:sp>
        <p:nvSpPr>
          <p:cNvPr id="13" name="Freeform 13"/>
          <p:cNvSpPr/>
          <p:nvPr/>
        </p:nvSpPr>
        <p:spPr>
          <a:xfrm>
            <a:off x="7208824" y="4421804"/>
            <a:ext cx="520166" cy="669735"/>
          </a:xfrm>
          <a:custGeom>
            <a:avLst/>
            <a:gdLst/>
            <a:ahLst/>
            <a:cxnLst/>
            <a:rect l="l" t="t" r="r" b="b"/>
            <a:pathLst>
              <a:path w="396" h="509">
                <a:moveTo>
                  <a:pt x="391" y="9"/>
                </a:moveTo>
                <a:cubicBezTo>
                  <a:pt x="388" y="8"/>
                  <a:pt x="383" y="6"/>
                  <a:pt x="377" y="4"/>
                </a:cubicBezTo>
                <a:cubicBezTo>
                  <a:pt x="371" y="3"/>
                  <a:pt x="363" y="1"/>
                  <a:pt x="355" y="0"/>
                </a:cubicBezTo>
                <a:cubicBezTo>
                  <a:pt x="347" y="0"/>
                  <a:pt x="338" y="0"/>
                  <a:pt x="328" y="1"/>
                </a:cubicBezTo>
                <a:cubicBezTo>
                  <a:pt x="318" y="2"/>
                  <a:pt x="308" y="5"/>
                  <a:pt x="298" y="8"/>
                </a:cubicBezTo>
                <a:cubicBezTo>
                  <a:pt x="287" y="11"/>
                  <a:pt x="278" y="16"/>
                  <a:pt x="268" y="21"/>
                </a:cubicBezTo>
                <a:cubicBezTo>
                  <a:pt x="258" y="27"/>
                  <a:pt x="249" y="34"/>
                  <a:pt x="240" y="41"/>
                </a:cubicBezTo>
                <a:cubicBezTo>
                  <a:pt x="231" y="49"/>
                  <a:pt x="223" y="57"/>
                  <a:pt x="216" y="66"/>
                </a:cubicBezTo>
                <a:cubicBezTo>
                  <a:pt x="209" y="75"/>
                  <a:pt x="203" y="84"/>
                  <a:pt x="198" y="94"/>
                </a:cubicBezTo>
                <a:cubicBezTo>
                  <a:pt x="193" y="104"/>
                  <a:pt x="188" y="114"/>
                  <a:pt x="185" y="124"/>
                </a:cubicBezTo>
                <a:cubicBezTo>
                  <a:pt x="178" y="144"/>
                  <a:pt x="176" y="165"/>
                  <a:pt x="177" y="183"/>
                </a:cubicBezTo>
                <a:cubicBezTo>
                  <a:pt x="177" y="193"/>
                  <a:pt x="178" y="201"/>
                  <a:pt x="179" y="209"/>
                </a:cubicBezTo>
                <a:cubicBezTo>
                  <a:pt x="181" y="217"/>
                  <a:pt x="183" y="224"/>
                  <a:pt x="185" y="229"/>
                </a:cubicBezTo>
                <a:cubicBezTo>
                  <a:pt x="171" y="225"/>
                  <a:pt x="156" y="221"/>
                  <a:pt x="139" y="221"/>
                </a:cubicBezTo>
                <a:cubicBezTo>
                  <a:pt x="139" y="220"/>
                  <a:pt x="139" y="220"/>
                  <a:pt x="139" y="220"/>
                </a:cubicBezTo>
                <a:cubicBezTo>
                  <a:pt x="137" y="220"/>
                  <a:pt x="134" y="220"/>
                  <a:pt x="132" y="220"/>
                </a:cubicBezTo>
                <a:cubicBezTo>
                  <a:pt x="89" y="220"/>
                  <a:pt x="57" y="232"/>
                  <a:pt x="34" y="257"/>
                </a:cubicBezTo>
                <a:cubicBezTo>
                  <a:pt x="11" y="282"/>
                  <a:pt x="0" y="317"/>
                  <a:pt x="0" y="364"/>
                </a:cubicBezTo>
                <a:cubicBezTo>
                  <a:pt x="0" y="365"/>
                  <a:pt x="0" y="365"/>
                  <a:pt x="0" y="365"/>
                </a:cubicBezTo>
                <a:cubicBezTo>
                  <a:pt x="0" y="374"/>
                  <a:pt x="0" y="382"/>
                  <a:pt x="1" y="390"/>
                </a:cubicBezTo>
                <a:cubicBezTo>
                  <a:pt x="1" y="390"/>
                  <a:pt x="1" y="390"/>
                  <a:pt x="1" y="390"/>
                </a:cubicBezTo>
                <a:cubicBezTo>
                  <a:pt x="5" y="424"/>
                  <a:pt x="16" y="451"/>
                  <a:pt x="34" y="471"/>
                </a:cubicBezTo>
                <a:cubicBezTo>
                  <a:pt x="55" y="495"/>
                  <a:pt x="85" y="507"/>
                  <a:pt x="124" y="508"/>
                </a:cubicBezTo>
                <a:cubicBezTo>
                  <a:pt x="123" y="509"/>
                  <a:pt x="123" y="509"/>
                  <a:pt x="123" y="509"/>
                </a:cubicBezTo>
                <a:cubicBezTo>
                  <a:pt x="126" y="509"/>
                  <a:pt x="128" y="509"/>
                  <a:pt x="131" y="509"/>
                </a:cubicBezTo>
                <a:cubicBezTo>
                  <a:pt x="173" y="509"/>
                  <a:pt x="206" y="497"/>
                  <a:pt x="228" y="472"/>
                </a:cubicBezTo>
                <a:cubicBezTo>
                  <a:pt x="251" y="447"/>
                  <a:pt x="263" y="411"/>
                  <a:pt x="263" y="365"/>
                </a:cubicBezTo>
                <a:cubicBezTo>
                  <a:pt x="263" y="364"/>
                  <a:pt x="263" y="364"/>
                  <a:pt x="263" y="364"/>
                </a:cubicBezTo>
                <a:cubicBezTo>
                  <a:pt x="263" y="355"/>
                  <a:pt x="262" y="347"/>
                  <a:pt x="261" y="338"/>
                </a:cubicBezTo>
                <a:cubicBezTo>
                  <a:pt x="257" y="305"/>
                  <a:pt x="247" y="278"/>
                  <a:pt x="229" y="258"/>
                </a:cubicBezTo>
                <a:cubicBezTo>
                  <a:pt x="222" y="251"/>
                  <a:pt x="215" y="245"/>
                  <a:pt x="207" y="240"/>
                </a:cubicBezTo>
                <a:cubicBezTo>
                  <a:pt x="217" y="240"/>
                  <a:pt x="217" y="240"/>
                  <a:pt x="217" y="240"/>
                </a:cubicBezTo>
                <a:cubicBezTo>
                  <a:pt x="221" y="239"/>
                  <a:pt x="226" y="237"/>
                  <a:pt x="231" y="235"/>
                </a:cubicBezTo>
                <a:cubicBezTo>
                  <a:pt x="238" y="232"/>
                  <a:pt x="245" y="228"/>
                  <a:pt x="253" y="225"/>
                </a:cubicBezTo>
                <a:cubicBezTo>
                  <a:pt x="260" y="221"/>
                  <a:pt x="267" y="216"/>
                  <a:pt x="275" y="211"/>
                </a:cubicBezTo>
                <a:cubicBezTo>
                  <a:pt x="282" y="207"/>
                  <a:pt x="290" y="201"/>
                  <a:pt x="296" y="196"/>
                </a:cubicBezTo>
                <a:cubicBezTo>
                  <a:pt x="303" y="190"/>
                  <a:pt x="310" y="184"/>
                  <a:pt x="316" y="178"/>
                </a:cubicBezTo>
                <a:cubicBezTo>
                  <a:pt x="322" y="172"/>
                  <a:pt x="328" y="166"/>
                  <a:pt x="333" y="159"/>
                </a:cubicBezTo>
                <a:cubicBezTo>
                  <a:pt x="344" y="145"/>
                  <a:pt x="353" y="131"/>
                  <a:pt x="360" y="117"/>
                </a:cubicBezTo>
                <a:cubicBezTo>
                  <a:pt x="364" y="110"/>
                  <a:pt x="367" y="102"/>
                  <a:pt x="370" y="94"/>
                </a:cubicBezTo>
                <a:cubicBezTo>
                  <a:pt x="373" y="87"/>
                  <a:pt x="375" y="79"/>
                  <a:pt x="378" y="72"/>
                </a:cubicBezTo>
                <a:cubicBezTo>
                  <a:pt x="380" y="64"/>
                  <a:pt x="383" y="57"/>
                  <a:pt x="385" y="50"/>
                </a:cubicBezTo>
                <a:cubicBezTo>
                  <a:pt x="387" y="42"/>
                  <a:pt x="389" y="36"/>
                  <a:pt x="391" y="31"/>
                </a:cubicBezTo>
                <a:cubicBezTo>
                  <a:pt x="393" y="26"/>
                  <a:pt x="394" y="20"/>
                  <a:pt x="395" y="17"/>
                </a:cubicBezTo>
                <a:cubicBezTo>
                  <a:pt x="396" y="13"/>
                  <a:pt x="396" y="11"/>
                  <a:pt x="396" y="11"/>
                </a:cubicBezTo>
                <a:cubicBezTo>
                  <a:pt x="396" y="11"/>
                  <a:pt x="394" y="11"/>
                  <a:pt x="391" y="9"/>
                </a:cubicBezTo>
                <a:close/>
                <a:moveTo>
                  <a:pt x="211" y="396"/>
                </a:moveTo>
                <a:cubicBezTo>
                  <a:pt x="211" y="396"/>
                  <a:pt x="211" y="396"/>
                  <a:pt x="211" y="396"/>
                </a:cubicBezTo>
                <a:cubicBezTo>
                  <a:pt x="210" y="404"/>
                  <a:pt x="208" y="410"/>
                  <a:pt x="206" y="417"/>
                </a:cubicBezTo>
                <a:cubicBezTo>
                  <a:pt x="205" y="420"/>
                  <a:pt x="204" y="423"/>
                  <a:pt x="203" y="425"/>
                </a:cubicBezTo>
                <a:cubicBezTo>
                  <a:pt x="202" y="427"/>
                  <a:pt x="202" y="428"/>
                  <a:pt x="201" y="430"/>
                </a:cubicBezTo>
                <a:cubicBezTo>
                  <a:pt x="199" y="435"/>
                  <a:pt x="196" y="439"/>
                  <a:pt x="193" y="443"/>
                </a:cubicBezTo>
                <a:cubicBezTo>
                  <a:pt x="186" y="452"/>
                  <a:pt x="176" y="459"/>
                  <a:pt x="165" y="463"/>
                </a:cubicBezTo>
                <a:cubicBezTo>
                  <a:pt x="155" y="467"/>
                  <a:pt x="144" y="470"/>
                  <a:pt x="131" y="470"/>
                </a:cubicBezTo>
                <a:cubicBezTo>
                  <a:pt x="104" y="470"/>
                  <a:pt x="83" y="461"/>
                  <a:pt x="69" y="443"/>
                </a:cubicBezTo>
                <a:cubicBezTo>
                  <a:pt x="55" y="425"/>
                  <a:pt x="48" y="399"/>
                  <a:pt x="48" y="364"/>
                </a:cubicBezTo>
                <a:cubicBezTo>
                  <a:pt x="48" y="353"/>
                  <a:pt x="49" y="342"/>
                  <a:pt x="51" y="332"/>
                </a:cubicBezTo>
                <a:cubicBezTo>
                  <a:pt x="51" y="332"/>
                  <a:pt x="51" y="332"/>
                  <a:pt x="51" y="332"/>
                </a:cubicBezTo>
                <a:cubicBezTo>
                  <a:pt x="52" y="325"/>
                  <a:pt x="54" y="318"/>
                  <a:pt x="56" y="312"/>
                </a:cubicBezTo>
                <a:cubicBezTo>
                  <a:pt x="57" y="309"/>
                  <a:pt x="58" y="306"/>
                  <a:pt x="59" y="303"/>
                </a:cubicBezTo>
                <a:cubicBezTo>
                  <a:pt x="60" y="302"/>
                  <a:pt x="61" y="300"/>
                  <a:pt x="61" y="299"/>
                </a:cubicBezTo>
                <a:cubicBezTo>
                  <a:pt x="64" y="294"/>
                  <a:pt x="66" y="290"/>
                  <a:pt x="69" y="286"/>
                </a:cubicBezTo>
                <a:cubicBezTo>
                  <a:pt x="77" y="276"/>
                  <a:pt x="86" y="270"/>
                  <a:pt x="97" y="265"/>
                </a:cubicBezTo>
                <a:cubicBezTo>
                  <a:pt x="107" y="261"/>
                  <a:pt x="118" y="259"/>
                  <a:pt x="131" y="259"/>
                </a:cubicBezTo>
                <a:cubicBezTo>
                  <a:pt x="158" y="259"/>
                  <a:pt x="179" y="268"/>
                  <a:pt x="193" y="286"/>
                </a:cubicBezTo>
                <a:cubicBezTo>
                  <a:pt x="207" y="304"/>
                  <a:pt x="214" y="330"/>
                  <a:pt x="214" y="365"/>
                </a:cubicBezTo>
                <a:cubicBezTo>
                  <a:pt x="214" y="376"/>
                  <a:pt x="213" y="387"/>
                  <a:pt x="211" y="396"/>
                </a:cubicBezTo>
                <a:close/>
                <a:moveTo>
                  <a:pt x="293" y="92"/>
                </a:moveTo>
                <a:cubicBezTo>
                  <a:pt x="290" y="94"/>
                  <a:pt x="287" y="96"/>
                  <a:pt x="285" y="99"/>
                </a:cubicBezTo>
                <a:cubicBezTo>
                  <a:pt x="282" y="102"/>
                  <a:pt x="279" y="105"/>
                  <a:pt x="275" y="108"/>
                </a:cubicBezTo>
                <a:cubicBezTo>
                  <a:pt x="272" y="112"/>
                  <a:pt x="268" y="116"/>
                  <a:pt x="265" y="120"/>
                </a:cubicBezTo>
                <a:cubicBezTo>
                  <a:pt x="261" y="125"/>
                  <a:pt x="258" y="130"/>
                  <a:pt x="254" y="134"/>
                </a:cubicBezTo>
                <a:cubicBezTo>
                  <a:pt x="247" y="144"/>
                  <a:pt x="240" y="156"/>
                  <a:pt x="234" y="167"/>
                </a:cubicBezTo>
                <a:cubicBezTo>
                  <a:pt x="222" y="190"/>
                  <a:pt x="212" y="214"/>
                  <a:pt x="205" y="233"/>
                </a:cubicBezTo>
                <a:cubicBezTo>
                  <a:pt x="204" y="234"/>
                  <a:pt x="204" y="236"/>
                  <a:pt x="203" y="238"/>
                </a:cubicBezTo>
                <a:cubicBezTo>
                  <a:pt x="199" y="236"/>
                  <a:pt x="195" y="233"/>
                  <a:pt x="190" y="231"/>
                </a:cubicBezTo>
                <a:cubicBezTo>
                  <a:pt x="191" y="230"/>
                  <a:pt x="191" y="229"/>
                  <a:pt x="192" y="227"/>
                </a:cubicBezTo>
                <a:cubicBezTo>
                  <a:pt x="200" y="209"/>
                  <a:pt x="212" y="185"/>
                  <a:pt x="227" y="163"/>
                </a:cubicBezTo>
                <a:cubicBezTo>
                  <a:pt x="234" y="152"/>
                  <a:pt x="242" y="141"/>
                  <a:pt x="250" y="131"/>
                </a:cubicBezTo>
                <a:cubicBezTo>
                  <a:pt x="254" y="127"/>
                  <a:pt x="258" y="122"/>
                  <a:pt x="262" y="118"/>
                </a:cubicBezTo>
                <a:cubicBezTo>
                  <a:pt x="266" y="114"/>
                  <a:pt x="270" y="110"/>
                  <a:pt x="273" y="106"/>
                </a:cubicBezTo>
                <a:cubicBezTo>
                  <a:pt x="277" y="103"/>
                  <a:pt x="281" y="100"/>
                  <a:pt x="284" y="98"/>
                </a:cubicBezTo>
                <a:cubicBezTo>
                  <a:pt x="287" y="95"/>
                  <a:pt x="290" y="94"/>
                  <a:pt x="292" y="92"/>
                </a:cubicBezTo>
                <a:cubicBezTo>
                  <a:pt x="297" y="89"/>
                  <a:pt x="300" y="87"/>
                  <a:pt x="300" y="87"/>
                </a:cubicBezTo>
                <a:cubicBezTo>
                  <a:pt x="300" y="87"/>
                  <a:pt x="297" y="89"/>
                  <a:pt x="293" y="92"/>
                </a:cubicBezTo>
                <a:close/>
                <a:moveTo>
                  <a:pt x="293" y="92"/>
                </a:moveTo>
                <a:cubicBezTo>
                  <a:pt x="293" y="92"/>
                  <a:pt x="293" y="92"/>
                  <a:pt x="293" y="92"/>
                </a:cubicBezTo>
              </a:path>
            </a:pathLst>
          </a:custGeom>
          <a:solidFill>
            <a:srgbClr val="FFFFFF"/>
          </a:solidFill>
        </p:spPr>
        <p:txBody>
          <a:bodyPr vert="horz" wrap="square" lIns="91440" tIns="45720" rIns="91440" bIns="45720" anchor="ctr">
            <a:normAutofit/>
          </a:bodyPr>
          <a:lstStyle/>
          <a:p>
            <a:pPr marL="0" algn="ctr"/>
            <a:endParaRPr/>
          </a:p>
        </p:txBody>
      </p:sp>
      <p:sp>
        <p:nvSpPr>
          <p:cNvPr id="14" name="Freeform 14"/>
          <p:cNvSpPr/>
          <p:nvPr/>
        </p:nvSpPr>
        <p:spPr>
          <a:xfrm>
            <a:off x="6611658" y="4716508"/>
            <a:ext cx="208842" cy="369490"/>
          </a:xfrm>
          <a:custGeom>
            <a:avLst/>
            <a:gdLst/>
            <a:ahLst/>
            <a:cxnLst/>
            <a:rect l="l" t="t" r="r" b="b"/>
            <a:pathLst>
              <a:path w="377" h="667">
                <a:moveTo>
                  <a:pt x="0" y="667"/>
                </a:moveTo>
                <a:lnTo>
                  <a:pt x="377" y="667"/>
                </a:lnTo>
                <a:lnTo>
                  <a:pt x="377" y="575"/>
                </a:lnTo>
                <a:lnTo>
                  <a:pt x="109" y="575"/>
                </a:lnTo>
                <a:lnTo>
                  <a:pt x="109" y="366"/>
                </a:lnTo>
                <a:lnTo>
                  <a:pt x="358" y="366"/>
                </a:lnTo>
                <a:lnTo>
                  <a:pt x="358" y="273"/>
                </a:lnTo>
                <a:lnTo>
                  <a:pt x="109" y="273"/>
                </a:lnTo>
                <a:lnTo>
                  <a:pt x="109" y="93"/>
                </a:lnTo>
                <a:lnTo>
                  <a:pt x="377" y="93"/>
                </a:lnTo>
                <a:lnTo>
                  <a:pt x="377" y="0"/>
                </a:lnTo>
                <a:lnTo>
                  <a:pt x="0" y="0"/>
                </a:lnTo>
                <a:lnTo>
                  <a:pt x="0" y="667"/>
                </a:lnTo>
                <a:close/>
                <a:moveTo>
                  <a:pt x="0" y="667"/>
                </a:moveTo>
                <a:lnTo>
                  <a:pt x="0" y="667"/>
                </a:lnTo>
                <a:close/>
              </a:path>
            </a:pathLst>
          </a:custGeom>
          <a:solidFill>
            <a:srgbClr val="FFFFFF"/>
          </a:solidFill>
        </p:spPr>
        <p:txBody>
          <a:bodyPr vert="horz" wrap="square" lIns="91440" tIns="45720" rIns="91440" bIns="45720" anchor="ctr">
            <a:normAutofit/>
          </a:bodyPr>
          <a:lstStyle/>
          <a:p>
            <a:pPr marL="0" algn="ctr"/>
            <a:endParaRPr/>
          </a:p>
        </p:txBody>
      </p:sp>
      <p:sp>
        <p:nvSpPr>
          <p:cNvPr id="15" name="AutoShape 15"/>
          <p:cNvSpPr/>
          <p:nvPr/>
        </p:nvSpPr>
        <p:spPr>
          <a:xfrm>
            <a:off x="5469063" y="1236411"/>
            <a:ext cx="1529972" cy="1529972"/>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16" name="Freeform 16"/>
          <p:cNvSpPr/>
          <p:nvPr/>
        </p:nvSpPr>
        <p:spPr>
          <a:xfrm>
            <a:off x="6022254" y="1670699"/>
            <a:ext cx="423591" cy="661395"/>
          </a:xfrm>
          <a:custGeom>
            <a:avLst/>
            <a:gdLst/>
            <a:ahLst/>
            <a:cxnLst/>
            <a:rect l="l" t="t" r="r" b="b"/>
            <a:pathLst>
              <a:path w="286" h="449">
                <a:moveTo>
                  <a:pt x="255" y="40"/>
                </a:moveTo>
                <a:cubicBezTo>
                  <a:pt x="214" y="40"/>
                  <a:pt x="214" y="40"/>
                  <a:pt x="214" y="40"/>
                </a:cubicBezTo>
                <a:cubicBezTo>
                  <a:pt x="214" y="20"/>
                  <a:pt x="214" y="20"/>
                  <a:pt x="214" y="20"/>
                </a:cubicBezTo>
                <a:cubicBezTo>
                  <a:pt x="214" y="9"/>
                  <a:pt x="205" y="0"/>
                  <a:pt x="194" y="0"/>
                </a:cubicBezTo>
                <a:cubicBezTo>
                  <a:pt x="92" y="0"/>
                  <a:pt x="92" y="0"/>
                  <a:pt x="92" y="0"/>
                </a:cubicBezTo>
                <a:cubicBezTo>
                  <a:pt x="80" y="0"/>
                  <a:pt x="71" y="9"/>
                  <a:pt x="71" y="20"/>
                </a:cubicBezTo>
                <a:cubicBezTo>
                  <a:pt x="71" y="40"/>
                  <a:pt x="71" y="40"/>
                  <a:pt x="71" y="40"/>
                </a:cubicBezTo>
                <a:cubicBezTo>
                  <a:pt x="30" y="40"/>
                  <a:pt x="30" y="40"/>
                  <a:pt x="30" y="40"/>
                </a:cubicBezTo>
                <a:cubicBezTo>
                  <a:pt x="13" y="40"/>
                  <a:pt x="0" y="54"/>
                  <a:pt x="0" y="71"/>
                </a:cubicBezTo>
                <a:cubicBezTo>
                  <a:pt x="0" y="419"/>
                  <a:pt x="0" y="419"/>
                  <a:pt x="0" y="419"/>
                </a:cubicBezTo>
                <a:cubicBezTo>
                  <a:pt x="0" y="436"/>
                  <a:pt x="13" y="449"/>
                  <a:pt x="30" y="449"/>
                </a:cubicBezTo>
                <a:cubicBezTo>
                  <a:pt x="255" y="449"/>
                  <a:pt x="255" y="449"/>
                  <a:pt x="255" y="449"/>
                </a:cubicBezTo>
                <a:cubicBezTo>
                  <a:pt x="272" y="449"/>
                  <a:pt x="286" y="436"/>
                  <a:pt x="286" y="419"/>
                </a:cubicBezTo>
                <a:cubicBezTo>
                  <a:pt x="286" y="71"/>
                  <a:pt x="286" y="71"/>
                  <a:pt x="286" y="71"/>
                </a:cubicBezTo>
                <a:cubicBezTo>
                  <a:pt x="286" y="54"/>
                  <a:pt x="272" y="40"/>
                  <a:pt x="255" y="40"/>
                </a:cubicBezTo>
                <a:close/>
                <a:moveTo>
                  <a:pt x="265" y="419"/>
                </a:moveTo>
                <a:cubicBezTo>
                  <a:pt x="265" y="424"/>
                  <a:pt x="261" y="429"/>
                  <a:pt x="255" y="429"/>
                </a:cubicBezTo>
                <a:cubicBezTo>
                  <a:pt x="30" y="429"/>
                  <a:pt x="30" y="429"/>
                  <a:pt x="30" y="429"/>
                </a:cubicBezTo>
                <a:cubicBezTo>
                  <a:pt x="25" y="429"/>
                  <a:pt x="20" y="424"/>
                  <a:pt x="20" y="419"/>
                </a:cubicBezTo>
                <a:cubicBezTo>
                  <a:pt x="20" y="71"/>
                  <a:pt x="20" y="71"/>
                  <a:pt x="20" y="71"/>
                </a:cubicBezTo>
                <a:cubicBezTo>
                  <a:pt x="20" y="65"/>
                  <a:pt x="25" y="61"/>
                  <a:pt x="30" y="61"/>
                </a:cubicBezTo>
                <a:cubicBezTo>
                  <a:pt x="255" y="61"/>
                  <a:pt x="255" y="61"/>
                  <a:pt x="255" y="61"/>
                </a:cubicBezTo>
                <a:cubicBezTo>
                  <a:pt x="261" y="61"/>
                  <a:pt x="265" y="65"/>
                  <a:pt x="265" y="71"/>
                </a:cubicBezTo>
                <a:lnTo>
                  <a:pt x="265" y="419"/>
                </a:lnTo>
                <a:close/>
                <a:moveTo>
                  <a:pt x="265" y="419"/>
                </a:moveTo>
                <a:cubicBezTo>
                  <a:pt x="265" y="419"/>
                  <a:pt x="265" y="419"/>
                  <a:pt x="265" y="419"/>
                </a:cubicBezTo>
              </a:path>
            </a:pathLst>
          </a:custGeom>
          <a:solidFill>
            <a:srgbClr val="FFFFFF"/>
          </a:solidFill>
        </p:spPr>
        <p:txBody>
          <a:bodyPr vert="horz" wrap="square" lIns="91440" tIns="45720" rIns="91440" bIns="45720" anchor="ctr">
            <a:normAutofit/>
          </a:bodyPr>
          <a:lstStyle/>
          <a:p>
            <a:pPr marL="0" algn="ctr"/>
            <a:endParaRPr/>
          </a:p>
        </p:txBody>
      </p:sp>
      <p:sp>
        <p:nvSpPr>
          <p:cNvPr id="17" name="AutoShape 17"/>
          <p:cNvSpPr/>
          <p:nvPr/>
        </p:nvSpPr>
        <p:spPr>
          <a:xfrm>
            <a:off x="6082944" y="1790221"/>
            <a:ext cx="302211" cy="151725"/>
          </a:xfrm>
          <a:prstGeom prst="rect">
            <a:avLst/>
          </a:prstGeom>
          <a:solidFill>
            <a:srgbClr val="FFFFFF"/>
          </a:solidFill>
        </p:spPr>
        <p:txBody>
          <a:bodyPr vert="horz" wrap="square" lIns="91440" tIns="45720" rIns="91440" bIns="45720" anchor="ctr">
            <a:normAutofit/>
          </a:bodyPr>
          <a:lstStyle/>
          <a:p>
            <a:pPr marL="0" algn="ctr"/>
            <a:endParaRPr/>
          </a:p>
        </p:txBody>
      </p:sp>
      <p:sp>
        <p:nvSpPr>
          <p:cNvPr id="18" name="AutoShape 18"/>
          <p:cNvSpPr/>
          <p:nvPr/>
        </p:nvSpPr>
        <p:spPr>
          <a:xfrm>
            <a:off x="6082944" y="1956808"/>
            <a:ext cx="302211" cy="149867"/>
          </a:xfrm>
          <a:prstGeom prst="rect">
            <a:avLst/>
          </a:prstGeom>
          <a:solidFill>
            <a:srgbClr val="FFFFFF"/>
          </a:solidFill>
        </p:spPr>
        <p:txBody>
          <a:bodyPr vert="horz" wrap="square" lIns="91440" tIns="45720" rIns="91440" bIns="45720" anchor="ctr">
            <a:normAutofit/>
          </a:bodyPr>
          <a:lstStyle/>
          <a:p>
            <a:pPr marL="0" algn="ctr"/>
            <a:endParaRPr/>
          </a:p>
        </p:txBody>
      </p:sp>
      <p:sp>
        <p:nvSpPr>
          <p:cNvPr id="19" name="AutoShape 19"/>
          <p:cNvSpPr/>
          <p:nvPr/>
        </p:nvSpPr>
        <p:spPr>
          <a:xfrm>
            <a:off x="6082944" y="2121538"/>
            <a:ext cx="302211" cy="150486"/>
          </a:xfrm>
          <a:prstGeom prst="rect">
            <a:avLst/>
          </a:prstGeom>
          <a:solidFill>
            <a:srgbClr val="FFFFFF"/>
          </a:solidFill>
        </p:spPr>
        <p:txBody>
          <a:bodyPr vert="horz" wrap="square" lIns="91440" tIns="45720" rIns="91440" bIns="45720" anchor="ctr">
            <a:normAutofit/>
          </a:bodyPr>
          <a:lstStyle/>
          <a:p>
            <a:pPr marL="0" algn="ctr"/>
            <a:endParaRPr/>
          </a:p>
        </p:txBody>
      </p:sp>
      <p:sp>
        <p:nvSpPr>
          <p:cNvPr id="20" name="TextBox 20"/>
          <p:cNvSpPr txBox="1"/>
          <p:nvPr/>
        </p:nvSpPr>
        <p:spPr>
          <a:xfrm>
            <a:off x="6978138" y="2824620"/>
            <a:ext cx="4446725" cy="585610"/>
          </a:xfrm>
          <a:prstGeom prst="rect">
            <a:avLst/>
          </a:prstGeom>
          <a:noFill/>
        </p:spPr>
        <p:txBody>
          <a:bodyPr vert="horz" wrap="square" lIns="91440" tIns="45720" rIns="91440" bIns="45720" rtlCol="0" anchor="t">
            <a:spAutoFit/>
          </a:bodyPr>
          <a:lstStyle/>
          <a:p>
            <a:pPr marL="0" algn="l">
              <a:lnSpc>
                <a:spcPct val="120000"/>
              </a:lnSpc>
              <a:spcBef>
                <a:spcPct val="0"/>
              </a:spcBef>
              <a:defRPr/>
            </a:pPr>
            <a:r>
              <a:rPr lang="en-US" sz="1400" b="0" i="0" u="none" baseline="0">
                <a:solidFill>
                  <a:schemeClr val="dk1">
                    <a:lumMod val="100000"/>
                  </a:schemeClr>
                </a:solidFill>
                <a:latin typeface="Arial"/>
                <a:ea typeface="Arial"/>
              </a:rPr>
              <a:t>Bar graphs can be used to represent decimals in a comparative format, illustrating different values side by side. This visual tool helps in understanding the magnitude of decimal numbers and their applications.</a:t>
            </a:r>
            <a:endParaRPr lang="en-US" sz="1100"/>
          </a:p>
        </p:txBody>
      </p:sp>
      <p:sp>
        <p:nvSpPr>
          <p:cNvPr id="21" name="AutoShape 21"/>
          <p:cNvSpPr/>
          <p:nvPr/>
        </p:nvSpPr>
        <p:spPr>
          <a:xfrm>
            <a:off x="6978138" y="2461540"/>
            <a:ext cx="4446725" cy="338554"/>
          </a:xfrm>
          <a:prstGeom prst="rect">
            <a:avLst/>
          </a:prstGeom>
        </p:spPr>
        <p:txBody>
          <a:bodyPr vert="horz" wrap="square" lIns="91440" tIns="45720" rIns="91440" bIns="45720" anchor="ctr">
            <a:spAutoFit/>
          </a:bodyPr>
          <a:lstStyle/>
          <a:p>
            <a:pPr marL="0" algn="l"/>
            <a:r>
              <a:rPr lang="en-US" sz="1600" b="1" i="0" u="none" baseline="0">
                <a:solidFill>
                  <a:srgbClr val="000000"/>
                </a:solidFill>
                <a:latin typeface="Arial"/>
                <a:ea typeface="Arial"/>
              </a:rPr>
              <a:t>Bar Graphs</a:t>
            </a:r>
          </a:p>
        </p:txBody>
      </p:sp>
      <p:sp>
        <p:nvSpPr>
          <p:cNvPr id="22" name="TextBox 22"/>
          <p:cNvSpPr txBox="1"/>
          <p:nvPr/>
        </p:nvSpPr>
        <p:spPr>
          <a:xfrm>
            <a:off x="1222626" y="5438863"/>
            <a:ext cx="4848206" cy="327077"/>
          </a:xfrm>
          <a:prstGeom prst="rect">
            <a:avLst/>
          </a:prstGeom>
          <a:noFill/>
        </p:spPr>
        <p:txBody>
          <a:bodyPr vert="horz" wrap="square" lIns="91440" tIns="45720" rIns="91440" bIns="45720" rtlCol="0" anchor="t">
            <a:spAutoFit/>
          </a:bodyPr>
          <a:lstStyle/>
          <a:p>
            <a:pPr marL="0" algn="r">
              <a:lnSpc>
                <a:spcPct val="120000"/>
              </a:lnSpc>
              <a:spcBef>
                <a:spcPct val="0"/>
              </a:spcBef>
              <a:defRPr/>
            </a:pPr>
            <a:r>
              <a:rPr lang="en-US" sz="1400" b="0" i="0" u="none" baseline="0">
                <a:solidFill>
                  <a:schemeClr val="dk1">
                    <a:lumMod val="100000"/>
                  </a:schemeClr>
                </a:solidFill>
                <a:latin typeface="Arial"/>
                <a:ea typeface="Arial"/>
              </a:rPr>
              <a:t>Just as fractions, decimals can be plotted on number lines. This makes it easier to compare fractions and decimals and gives a visual representation of their values and relationships.</a:t>
            </a:r>
            <a:endParaRPr lang="en-US" sz="1100"/>
          </a:p>
        </p:txBody>
      </p:sp>
      <p:sp>
        <p:nvSpPr>
          <p:cNvPr id="23" name="AutoShape 23"/>
          <p:cNvSpPr/>
          <p:nvPr/>
        </p:nvSpPr>
        <p:spPr>
          <a:xfrm>
            <a:off x="1222626" y="5075783"/>
            <a:ext cx="4848206" cy="338554"/>
          </a:xfrm>
          <a:prstGeom prst="rect">
            <a:avLst/>
          </a:prstGeom>
        </p:spPr>
        <p:txBody>
          <a:bodyPr vert="horz" wrap="square" lIns="91440" tIns="45720" rIns="91440" bIns="45720" anchor="ctr">
            <a:spAutoFit/>
          </a:bodyPr>
          <a:lstStyle/>
          <a:p>
            <a:pPr marL="0" algn="r"/>
            <a:r>
              <a:rPr lang="en-US" sz="1600" b="1" i="0" u="none" baseline="0">
                <a:solidFill>
                  <a:srgbClr val="000000"/>
                </a:solidFill>
                <a:latin typeface="Arial"/>
                <a:ea typeface="Arial"/>
              </a:rPr>
              <a:t>Number Lines</a:t>
            </a:r>
          </a:p>
        </p:txBody>
      </p:sp>
      <p:sp>
        <p:nvSpPr>
          <p:cNvPr id="24" name="TextBox 24"/>
          <p:cNvSpPr txBox="1"/>
          <p:nvPr/>
        </p:nvSpPr>
        <p:spPr>
          <a:xfrm>
            <a:off x="755305" y="1921018"/>
            <a:ext cx="3929711" cy="585610"/>
          </a:xfrm>
          <a:prstGeom prst="rect">
            <a:avLst/>
          </a:prstGeom>
          <a:noFill/>
        </p:spPr>
        <p:txBody>
          <a:bodyPr vert="horz" wrap="square" lIns="91440" tIns="45720" rIns="91440" bIns="45720" rtlCol="0" anchor="t">
            <a:spAutoFit/>
          </a:bodyPr>
          <a:lstStyle/>
          <a:p>
            <a:pPr marL="0" algn="l">
              <a:lnSpc>
                <a:spcPct val="120000"/>
              </a:lnSpc>
              <a:spcBef>
                <a:spcPct val="0"/>
              </a:spcBef>
              <a:defRPr/>
            </a:pPr>
            <a:r>
              <a:rPr lang="en-US" sz="1400" b="0" i="0" u="none" baseline="0">
                <a:solidFill>
                  <a:schemeClr val="dk1">
                    <a:lumMod val="100000"/>
                  </a:schemeClr>
                </a:solidFill>
                <a:latin typeface="Arial"/>
                <a:ea typeface="Arial"/>
              </a:rPr>
              <a:t>Decimal models, like base-ten blocks, provide a tangible way of visualizing decimals, helping students understand the value of digits based on their position relative to the decimal point.</a:t>
            </a:r>
            <a:endParaRPr lang="en-US" sz="1100"/>
          </a:p>
        </p:txBody>
      </p:sp>
      <p:sp>
        <p:nvSpPr>
          <p:cNvPr id="25" name="AutoShape 25"/>
          <p:cNvSpPr/>
          <p:nvPr/>
        </p:nvSpPr>
        <p:spPr>
          <a:xfrm>
            <a:off x="755305" y="1557938"/>
            <a:ext cx="3929711" cy="338554"/>
          </a:xfrm>
          <a:prstGeom prst="rect">
            <a:avLst/>
          </a:prstGeom>
        </p:spPr>
        <p:txBody>
          <a:bodyPr vert="horz" wrap="square" lIns="91440" tIns="45720" rIns="91440" bIns="45720" anchor="ctr">
            <a:spAutoFit/>
          </a:bodyPr>
          <a:lstStyle/>
          <a:p>
            <a:pPr marL="0" algn="l"/>
            <a:r>
              <a:rPr lang="en-US" sz="1600" b="1" i="0" u="none" baseline="0">
                <a:solidFill>
                  <a:srgbClr val="000000"/>
                </a:solidFill>
                <a:latin typeface="Arial"/>
                <a:ea typeface="Arial"/>
              </a:rPr>
              <a:t>Decimal Models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Relationship Between Fractions and Decimals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03</a:t>
            </a:r>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768394"/>
      </a:dk2>
      <a:lt2>
        <a:srgbClr val="F0F0F0"/>
      </a:lt2>
      <a:accent1>
        <a:srgbClr val="32CACB"/>
      </a:accent1>
      <a:accent2>
        <a:srgbClr val="1B46A8"/>
      </a:accent2>
      <a:accent3>
        <a:srgbClr val="577AB0"/>
      </a:accent3>
      <a:accent4>
        <a:srgbClr val="002E49"/>
      </a:accent4>
      <a:accent5>
        <a:srgbClr val="7F7F7F"/>
      </a:accent5>
      <a:accent6>
        <a:srgbClr val="595959"/>
      </a:accent6>
      <a:hlink>
        <a:srgbClr val="4472C4"/>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1264</Words>
  <Application>Microsoft Office PowerPoint</Application>
  <PresentationFormat>Widescreen</PresentationFormat>
  <Paragraphs>113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微软雅黑</vt:lpstr>
      <vt:lpstr>宋体</vt:lpstr>
      <vt:lpstr>Arial</vt:lpstr>
      <vt:lpstr>Calibri</vt:lpstr>
      <vt:lpstr>Office Theme</vt:lpstr>
      <vt:lpstr>Fractions and Decimals</vt:lpstr>
      <vt:lpstr>PowerPoint Presentation</vt:lpstr>
      <vt:lpstr>Introduction to Fractions</vt:lpstr>
      <vt:lpstr>Understanding Fractions</vt:lpstr>
      <vt:lpstr>Visual Representation</vt:lpstr>
      <vt:lpstr>Introduction to Decimals</vt:lpstr>
      <vt:lpstr>Understanding Decimals</vt:lpstr>
      <vt:lpstr>Visual Representation</vt:lpstr>
      <vt:lpstr>Relationship Between Fractions and Decimals</vt:lpstr>
      <vt:lpstr>Converting Fractions to Decimals</vt:lpstr>
      <vt:lpstr>PowerPoint Presentation</vt:lpstr>
      <vt:lpstr>Operations with Fractions</vt:lpstr>
      <vt:lpstr>Addition and Subtraction</vt:lpstr>
      <vt:lpstr>PowerPoint Presentation</vt:lpstr>
      <vt:lpstr>Operations with Decimals</vt:lpstr>
      <vt:lpstr>Addition and Subtraction</vt:lpstr>
      <vt:lpstr>Multiplication and Division</vt:lpstr>
      <vt:lpstr>Real-World Applications</vt:lpstr>
      <vt:lpstr>Using Fractions in Daily Life</vt:lpstr>
      <vt:lpstr>Using Decimals in Daily Life</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Fractions and Decimals</dc:title>
  <dc:creator>Thinkpad</dc:creator>
  <cp:lastModifiedBy>fire4money@gmail.com</cp:lastModifiedBy>
  <cp:revision>3</cp:revision>
  <dcterms:created xsi:type="dcterms:W3CDTF">2006-08-16T00:00:00Z</dcterms:created>
  <dcterms:modified xsi:type="dcterms:W3CDTF">2024-11-15T07:30:21Z</dcterms:modified>
</cp:coreProperties>
</file>