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2"/>
  </p:notesMasterIdLst>
  <p:sldIdLst>
    <p:sldId id="256" r:id="rId2"/>
    <p:sldId id="257" r:id="rId3"/>
    <p:sldId id="258" r:id="rId4"/>
    <p:sldId id="259" r:id="rId5"/>
    <p:sldId id="260" r:id="rId6"/>
    <p:sldId id="261" r:id="rId7"/>
    <p:sldId id="262" r:id="rId8"/>
    <p:sldId id="263" r:id="rId9"/>
    <p:sldId id="264" r:id="rId10"/>
    <p:sldId id="265" r:id="rId11"/>
  </p:sldIdLst>
  <p:sldSz cx="14630400" cy="8229600"/>
  <p:notesSz cx="8229600" cy="14630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10"/>
  </p:normalViewPr>
  <p:slideViewPr>
    <p:cSldViewPr snapToGrid="0" snapToObjects="1">
      <p:cViewPr varScale="1">
        <p:scale>
          <a:sx n="95" d="100"/>
          <a:sy n="95" d="100"/>
        </p:scale>
        <p:origin x="408"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44096286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gamma.app/?utm_source=made-with-gamma" TargetMode="External"/><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gamma.app/?utm_source=made-with-gamma" TargetMode="External"/><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gamma.app/?utm_source=made-with-gamma" TargetMode="External"/><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gamma.app/?utm_source=made-with-gamma" TargetMode="External"/><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gamma.app/?utm_source=made-with-gamma" TargetMode="External"/><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gamma.app/?utm_source=made-with-gamma" TargetMode="External"/><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gamma.app/?utm_source=made-with-gamma" TargetMode="External"/><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gamma.app/?utm_source=made-with-gamma" TargetMode="External"/><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gamma.app/?utm_source=made-with-gamma" TargetMode="External"/><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gamma.app/?utm_source=made-with-gamma" TargetMode="External"/><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Slide 9 master">
    <p:spTree>
      <p:nvGrpSpPr>
        <p:cNvPr id="1" name=""/>
        <p:cNvGrpSpPr/>
        <p:nvPr/>
      </p:nvGrpSpPr>
      <p:grpSpPr>
        <a:xfrm>
          <a:off x="0" y="0"/>
          <a:ext cx="0" cy="0"/>
          <a:chOff x="0" y="0"/>
          <a:chExt cx="0" cy="0"/>
        </a:xfrm>
      </p:grpSpPr>
      <p:sp>
        <p:nvSpPr>
          <p:cNvPr id="2" name="Shape 0"/>
          <p:cNvSpPr/>
          <p:nvPr/>
        </p:nvSpPr>
        <p:spPr>
          <a:xfrm>
            <a:off x="0" y="0"/>
            <a:ext cx="14630400" cy="8229600"/>
          </a:xfrm>
          <a:prstGeom prst="rect">
            <a:avLst/>
          </a:prstGeom>
          <a:solidFill>
            <a:srgbClr val="E6E2DB"/>
          </a:solidFill>
          <a:ln/>
        </p:spPr>
      </p:sp>
      <p:sp>
        <p:nvSpPr>
          <p:cNvPr id="3" name="Shape 1"/>
          <p:cNvSpPr/>
          <p:nvPr/>
        </p:nvSpPr>
        <p:spPr>
          <a:xfrm>
            <a:off x="0" y="0"/>
            <a:ext cx="14630400" cy="8229600"/>
          </a:xfrm>
          <a:prstGeom prst="rect">
            <a:avLst/>
          </a:prstGeom>
          <a:solidFill>
            <a:srgbClr val="F9F8F5"/>
          </a:solidFill>
          <a:ln/>
        </p:spPr>
      </p:sp>
      <p:pic>
        <p:nvPicPr>
          <p:cNvPr id="4" name="Image 0" descr="preencoded.png">
            <a:hlinkClick r:id="rId2"/>
          </p:cNvPr>
          <p:cNvPicPr>
            <a:picLocks noChangeAspect="1"/>
          </p:cNvPicPr>
          <p:nvPr/>
        </p:nvPicPr>
        <p:blipFill>
          <a:blip r:embed="rId3"/>
          <a:stretch>
            <a:fillRect/>
          </a:stretch>
        </p:blipFill>
        <p:spPr>
          <a:xfrm>
            <a:off x="12839215" y="7749540"/>
            <a:ext cx="1722605" cy="411480"/>
          </a:xfrm>
          <a:prstGeom prst="rect">
            <a:avLst/>
          </a:prstGeom>
        </p:spPr>
      </p:pic>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Slide 10 master">
    <p:spTree>
      <p:nvGrpSpPr>
        <p:cNvPr id="1" name=""/>
        <p:cNvGrpSpPr/>
        <p:nvPr/>
      </p:nvGrpSpPr>
      <p:grpSpPr>
        <a:xfrm>
          <a:off x="0" y="0"/>
          <a:ext cx="0" cy="0"/>
          <a:chOff x="0" y="0"/>
          <a:chExt cx="0" cy="0"/>
        </a:xfrm>
      </p:grpSpPr>
      <p:sp>
        <p:nvSpPr>
          <p:cNvPr id="2" name="Shape 0"/>
          <p:cNvSpPr/>
          <p:nvPr/>
        </p:nvSpPr>
        <p:spPr>
          <a:xfrm>
            <a:off x="0" y="0"/>
            <a:ext cx="14630400" cy="8229600"/>
          </a:xfrm>
          <a:prstGeom prst="rect">
            <a:avLst/>
          </a:prstGeom>
          <a:solidFill>
            <a:srgbClr val="E6E2DB"/>
          </a:solidFill>
          <a:ln/>
        </p:spPr>
      </p:sp>
      <p:sp>
        <p:nvSpPr>
          <p:cNvPr id="3" name="Shape 1"/>
          <p:cNvSpPr/>
          <p:nvPr/>
        </p:nvSpPr>
        <p:spPr>
          <a:xfrm>
            <a:off x="0" y="0"/>
            <a:ext cx="14630400" cy="8229600"/>
          </a:xfrm>
          <a:prstGeom prst="rect">
            <a:avLst/>
          </a:prstGeom>
          <a:solidFill>
            <a:srgbClr val="F9F8F5"/>
          </a:solidFill>
          <a:ln/>
        </p:spPr>
      </p:sp>
      <p:pic>
        <p:nvPicPr>
          <p:cNvPr id="4" name="Image 0" descr="preencoded.png">
            <a:hlinkClick r:id="rId2"/>
          </p:cNvPr>
          <p:cNvPicPr>
            <a:picLocks noChangeAspect="1"/>
          </p:cNvPicPr>
          <p:nvPr/>
        </p:nvPicPr>
        <p:blipFill>
          <a:blip r:embed="rId3"/>
          <a:stretch>
            <a:fillRect/>
          </a:stretch>
        </p:blipFill>
        <p:spPr>
          <a:xfrm>
            <a:off x="12839215" y="7749540"/>
            <a:ext cx="1722605" cy="411480"/>
          </a:xfrm>
          <a:prstGeom prst="rect">
            <a:avLst/>
          </a:prstGeom>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Slide 1 master">
    <p:spTree>
      <p:nvGrpSpPr>
        <p:cNvPr id="1" name=""/>
        <p:cNvGrpSpPr/>
        <p:nvPr/>
      </p:nvGrpSpPr>
      <p:grpSpPr>
        <a:xfrm>
          <a:off x="0" y="0"/>
          <a:ext cx="0" cy="0"/>
          <a:chOff x="0" y="0"/>
          <a:chExt cx="0" cy="0"/>
        </a:xfrm>
      </p:grpSpPr>
      <p:sp>
        <p:nvSpPr>
          <p:cNvPr id="2" name="Shape 0"/>
          <p:cNvSpPr/>
          <p:nvPr/>
        </p:nvSpPr>
        <p:spPr>
          <a:xfrm>
            <a:off x="0" y="0"/>
            <a:ext cx="14630400" cy="8229600"/>
          </a:xfrm>
          <a:prstGeom prst="rect">
            <a:avLst/>
          </a:prstGeom>
          <a:solidFill>
            <a:srgbClr val="E6E2DB"/>
          </a:solidFill>
          <a:ln/>
        </p:spPr>
      </p:sp>
      <p:sp>
        <p:nvSpPr>
          <p:cNvPr id="3" name="Shape 1"/>
          <p:cNvSpPr/>
          <p:nvPr/>
        </p:nvSpPr>
        <p:spPr>
          <a:xfrm>
            <a:off x="0" y="0"/>
            <a:ext cx="14630400" cy="8229600"/>
          </a:xfrm>
          <a:prstGeom prst="rect">
            <a:avLst/>
          </a:prstGeom>
          <a:solidFill>
            <a:srgbClr val="F9F8F5"/>
          </a:solidFill>
          <a:ln/>
        </p:spPr>
      </p:sp>
      <p:pic>
        <p:nvPicPr>
          <p:cNvPr id="4" name="Image 0" descr="preencoded.png">
            <a:hlinkClick r:id="rId2"/>
          </p:cNvPr>
          <p:cNvPicPr>
            <a:picLocks noChangeAspect="1"/>
          </p:cNvPicPr>
          <p:nvPr/>
        </p:nvPicPr>
        <p:blipFill>
          <a:blip r:embed="rId3"/>
          <a:stretch>
            <a:fillRect/>
          </a:stretch>
        </p:blipFill>
        <p:spPr>
          <a:xfrm>
            <a:off x="12839215" y="7749540"/>
            <a:ext cx="1722605" cy="411480"/>
          </a:xfrm>
          <a:prstGeom prst="rect">
            <a:avLst/>
          </a:prstGeom>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Slide 2 master">
    <p:spTree>
      <p:nvGrpSpPr>
        <p:cNvPr id="1" name=""/>
        <p:cNvGrpSpPr/>
        <p:nvPr/>
      </p:nvGrpSpPr>
      <p:grpSpPr>
        <a:xfrm>
          <a:off x="0" y="0"/>
          <a:ext cx="0" cy="0"/>
          <a:chOff x="0" y="0"/>
          <a:chExt cx="0" cy="0"/>
        </a:xfrm>
      </p:grpSpPr>
      <p:sp>
        <p:nvSpPr>
          <p:cNvPr id="2" name="Shape 0"/>
          <p:cNvSpPr/>
          <p:nvPr/>
        </p:nvSpPr>
        <p:spPr>
          <a:xfrm>
            <a:off x="0" y="0"/>
            <a:ext cx="14630400" cy="8229600"/>
          </a:xfrm>
          <a:prstGeom prst="rect">
            <a:avLst/>
          </a:prstGeom>
          <a:solidFill>
            <a:srgbClr val="E6E2DB"/>
          </a:solidFill>
          <a:ln/>
        </p:spPr>
      </p:sp>
      <p:sp>
        <p:nvSpPr>
          <p:cNvPr id="3" name="Shape 1"/>
          <p:cNvSpPr/>
          <p:nvPr/>
        </p:nvSpPr>
        <p:spPr>
          <a:xfrm>
            <a:off x="0" y="0"/>
            <a:ext cx="14630400" cy="8229600"/>
          </a:xfrm>
          <a:prstGeom prst="rect">
            <a:avLst/>
          </a:prstGeom>
          <a:solidFill>
            <a:srgbClr val="F9F8F5"/>
          </a:solidFill>
          <a:ln/>
        </p:spPr>
      </p:sp>
      <p:pic>
        <p:nvPicPr>
          <p:cNvPr id="4" name="Image 0" descr="preencoded.png">
            <a:hlinkClick r:id="rId2"/>
          </p:cNvPr>
          <p:cNvPicPr>
            <a:picLocks noChangeAspect="1"/>
          </p:cNvPicPr>
          <p:nvPr/>
        </p:nvPicPr>
        <p:blipFill>
          <a:blip r:embed="rId3"/>
          <a:stretch>
            <a:fillRect/>
          </a:stretch>
        </p:blipFill>
        <p:spPr>
          <a:xfrm>
            <a:off x="12839215" y="7749540"/>
            <a:ext cx="1722605" cy="411480"/>
          </a:xfrm>
          <a:prstGeom prst="rect">
            <a:avLst/>
          </a:prstGeom>
        </p:spPr>
      </p:pic>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Slide 3 master">
    <p:spTree>
      <p:nvGrpSpPr>
        <p:cNvPr id="1" name=""/>
        <p:cNvGrpSpPr/>
        <p:nvPr/>
      </p:nvGrpSpPr>
      <p:grpSpPr>
        <a:xfrm>
          <a:off x="0" y="0"/>
          <a:ext cx="0" cy="0"/>
          <a:chOff x="0" y="0"/>
          <a:chExt cx="0" cy="0"/>
        </a:xfrm>
      </p:grpSpPr>
      <p:sp>
        <p:nvSpPr>
          <p:cNvPr id="2" name="Shape 0"/>
          <p:cNvSpPr/>
          <p:nvPr/>
        </p:nvSpPr>
        <p:spPr>
          <a:xfrm>
            <a:off x="0" y="0"/>
            <a:ext cx="14630400" cy="8229600"/>
          </a:xfrm>
          <a:prstGeom prst="rect">
            <a:avLst/>
          </a:prstGeom>
          <a:solidFill>
            <a:srgbClr val="E6E2DB"/>
          </a:solidFill>
          <a:ln/>
        </p:spPr>
      </p:sp>
      <p:sp>
        <p:nvSpPr>
          <p:cNvPr id="3" name="Shape 1"/>
          <p:cNvSpPr/>
          <p:nvPr/>
        </p:nvSpPr>
        <p:spPr>
          <a:xfrm>
            <a:off x="0" y="0"/>
            <a:ext cx="14630400" cy="8229600"/>
          </a:xfrm>
          <a:prstGeom prst="rect">
            <a:avLst/>
          </a:prstGeom>
          <a:solidFill>
            <a:srgbClr val="F9F8F5"/>
          </a:solidFill>
          <a:ln/>
        </p:spPr>
      </p:sp>
      <p:pic>
        <p:nvPicPr>
          <p:cNvPr id="4" name="Image 0" descr="preencoded.png">
            <a:hlinkClick r:id="rId2"/>
          </p:cNvPr>
          <p:cNvPicPr>
            <a:picLocks noChangeAspect="1"/>
          </p:cNvPicPr>
          <p:nvPr/>
        </p:nvPicPr>
        <p:blipFill>
          <a:blip r:embed="rId3"/>
          <a:stretch>
            <a:fillRect/>
          </a:stretch>
        </p:blipFill>
        <p:spPr>
          <a:xfrm>
            <a:off x="12839215" y="7749540"/>
            <a:ext cx="1722605" cy="411480"/>
          </a:xfrm>
          <a:prstGeom prst="rect">
            <a:avLst/>
          </a:prstGeom>
        </p:spPr>
      </p:pic>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Slide 4 master">
    <p:spTree>
      <p:nvGrpSpPr>
        <p:cNvPr id="1" name=""/>
        <p:cNvGrpSpPr/>
        <p:nvPr/>
      </p:nvGrpSpPr>
      <p:grpSpPr>
        <a:xfrm>
          <a:off x="0" y="0"/>
          <a:ext cx="0" cy="0"/>
          <a:chOff x="0" y="0"/>
          <a:chExt cx="0" cy="0"/>
        </a:xfrm>
      </p:grpSpPr>
      <p:sp>
        <p:nvSpPr>
          <p:cNvPr id="2" name="Shape 0"/>
          <p:cNvSpPr/>
          <p:nvPr/>
        </p:nvSpPr>
        <p:spPr>
          <a:xfrm>
            <a:off x="0" y="0"/>
            <a:ext cx="14630400" cy="8229600"/>
          </a:xfrm>
          <a:prstGeom prst="rect">
            <a:avLst/>
          </a:prstGeom>
          <a:solidFill>
            <a:srgbClr val="E6E2DB"/>
          </a:solidFill>
          <a:ln/>
        </p:spPr>
      </p:sp>
      <p:sp>
        <p:nvSpPr>
          <p:cNvPr id="3" name="Shape 1"/>
          <p:cNvSpPr/>
          <p:nvPr/>
        </p:nvSpPr>
        <p:spPr>
          <a:xfrm>
            <a:off x="0" y="0"/>
            <a:ext cx="14630400" cy="8229600"/>
          </a:xfrm>
          <a:prstGeom prst="rect">
            <a:avLst/>
          </a:prstGeom>
          <a:solidFill>
            <a:srgbClr val="F9F8F5"/>
          </a:solidFill>
          <a:ln/>
        </p:spPr>
      </p:sp>
      <p:pic>
        <p:nvPicPr>
          <p:cNvPr id="4" name="Image 0" descr="preencoded.png">
            <a:hlinkClick r:id="rId2"/>
          </p:cNvPr>
          <p:cNvPicPr>
            <a:picLocks noChangeAspect="1"/>
          </p:cNvPicPr>
          <p:nvPr/>
        </p:nvPicPr>
        <p:blipFill>
          <a:blip r:embed="rId3"/>
          <a:stretch>
            <a:fillRect/>
          </a:stretch>
        </p:blipFill>
        <p:spPr>
          <a:xfrm>
            <a:off x="12839215" y="7749540"/>
            <a:ext cx="1722605" cy="411480"/>
          </a:xfrm>
          <a:prstGeom prst="rect">
            <a:avLst/>
          </a:prstGeom>
        </p:spPr>
      </p:pic>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Slide 5 master">
    <p:spTree>
      <p:nvGrpSpPr>
        <p:cNvPr id="1" name=""/>
        <p:cNvGrpSpPr/>
        <p:nvPr/>
      </p:nvGrpSpPr>
      <p:grpSpPr>
        <a:xfrm>
          <a:off x="0" y="0"/>
          <a:ext cx="0" cy="0"/>
          <a:chOff x="0" y="0"/>
          <a:chExt cx="0" cy="0"/>
        </a:xfrm>
      </p:grpSpPr>
      <p:sp>
        <p:nvSpPr>
          <p:cNvPr id="2" name="Shape 0"/>
          <p:cNvSpPr/>
          <p:nvPr/>
        </p:nvSpPr>
        <p:spPr>
          <a:xfrm>
            <a:off x="0" y="0"/>
            <a:ext cx="14630400" cy="8229600"/>
          </a:xfrm>
          <a:prstGeom prst="rect">
            <a:avLst/>
          </a:prstGeom>
          <a:solidFill>
            <a:srgbClr val="E6E2DB"/>
          </a:solidFill>
          <a:ln/>
        </p:spPr>
      </p:sp>
      <p:sp>
        <p:nvSpPr>
          <p:cNvPr id="3" name="Shape 1"/>
          <p:cNvSpPr/>
          <p:nvPr/>
        </p:nvSpPr>
        <p:spPr>
          <a:xfrm>
            <a:off x="0" y="0"/>
            <a:ext cx="14630400" cy="8229600"/>
          </a:xfrm>
          <a:prstGeom prst="rect">
            <a:avLst/>
          </a:prstGeom>
          <a:solidFill>
            <a:srgbClr val="F9F8F5"/>
          </a:solidFill>
          <a:ln/>
        </p:spPr>
      </p:sp>
      <p:pic>
        <p:nvPicPr>
          <p:cNvPr id="4" name="Image 0" descr="preencoded.png">
            <a:hlinkClick r:id="rId2"/>
          </p:cNvPr>
          <p:cNvPicPr>
            <a:picLocks noChangeAspect="1"/>
          </p:cNvPicPr>
          <p:nvPr/>
        </p:nvPicPr>
        <p:blipFill>
          <a:blip r:embed="rId3"/>
          <a:stretch>
            <a:fillRect/>
          </a:stretch>
        </p:blipFill>
        <p:spPr>
          <a:xfrm>
            <a:off x="12839215" y="7749540"/>
            <a:ext cx="1722605" cy="411480"/>
          </a:xfrm>
          <a:prstGeom prst="rect">
            <a:avLst/>
          </a:prstGeom>
        </p:spPr>
      </p:pic>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Slide 6 master">
    <p:spTree>
      <p:nvGrpSpPr>
        <p:cNvPr id="1" name=""/>
        <p:cNvGrpSpPr/>
        <p:nvPr/>
      </p:nvGrpSpPr>
      <p:grpSpPr>
        <a:xfrm>
          <a:off x="0" y="0"/>
          <a:ext cx="0" cy="0"/>
          <a:chOff x="0" y="0"/>
          <a:chExt cx="0" cy="0"/>
        </a:xfrm>
      </p:grpSpPr>
      <p:sp>
        <p:nvSpPr>
          <p:cNvPr id="2" name="Shape 0"/>
          <p:cNvSpPr/>
          <p:nvPr/>
        </p:nvSpPr>
        <p:spPr>
          <a:xfrm>
            <a:off x="0" y="0"/>
            <a:ext cx="14630400" cy="8229600"/>
          </a:xfrm>
          <a:prstGeom prst="rect">
            <a:avLst/>
          </a:prstGeom>
          <a:solidFill>
            <a:srgbClr val="E6E2DB"/>
          </a:solidFill>
          <a:ln/>
        </p:spPr>
      </p:sp>
      <p:sp>
        <p:nvSpPr>
          <p:cNvPr id="3" name="Shape 1"/>
          <p:cNvSpPr/>
          <p:nvPr/>
        </p:nvSpPr>
        <p:spPr>
          <a:xfrm>
            <a:off x="0" y="0"/>
            <a:ext cx="14630400" cy="8229600"/>
          </a:xfrm>
          <a:prstGeom prst="rect">
            <a:avLst/>
          </a:prstGeom>
          <a:solidFill>
            <a:srgbClr val="F9F8F5"/>
          </a:solidFill>
          <a:ln/>
        </p:spPr>
      </p:sp>
      <p:pic>
        <p:nvPicPr>
          <p:cNvPr id="4" name="Image 0" descr="preencoded.png">
            <a:hlinkClick r:id="rId2"/>
          </p:cNvPr>
          <p:cNvPicPr>
            <a:picLocks noChangeAspect="1"/>
          </p:cNvPicPr>
          <p:nvPr/>
        </p:nvPicPr>
        <p:blipFill>
          <a:blip r:embed="rId3"/>
          <a:stretch>
            <a:fillRect/>
          </a:stretch>
        </p:blipFill>
        <p:spPr>
          <a:xfrm>
            <a:off x="12839215" y="7749540"/>
            <a:ext cx="1722605" cy="411480"/>
          </a:xfrm>
          <a:prstGeom prst="rect">
            <a:avLst/>
          </a:prstGeom>
        </p:spPr>
      </p:pic>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Slide 7 master">
    <p:spTree>
      <p:nvGrpSpPr>
        <p:cNvPr id="1" name=""/>
        <p:cNvGrpSpPr/>
        <p:nvPr/>
      </p:nvGrpSpPr>
      <p:grpSpPr>
        <a:xfrm>
          <a:off x="0" y="0"/>
          <a:ext cx="0" cy="0"/>
          <a:chOff x="0" y="0"/>
          <a:chExt cx="0" cy="0"/>
        </a:xfrm>
      </p:grpSpPr>
      <p:sp>
        <p:nvSpPr>
          <p:cNvPr id="2" name="Shape 0"/>
          <p:cNvSpPr/>
          <p:nvPr/>
        </p:nvSpPr>
        <p:spPr>
          <a:xfrm>
            <a:off x="0" y="0"/>
            <a:ext cx="14630400" cy="8229600"/>
          </a:xfrm>
          <a:prstGeom prst="rect">
            <a:avLst/>
          </a:prstGeom>
          <a:solidFill>
            <a:srgbClr val="E6E2DB"/>
          </a:solidFill>
          <a:ln/>
        </p:spPr>
      </p:sp>
      <p:sp>
        <p:nvSpPr>
          <p:cNvPr id="3" name="Shape 1"/>
          <p:cNvSpPr/>
          <p:nvPr/>
        </p:nvSpPr>
        <p:spPr>
          <a:xfrm>
            <a:off x="0" y="0"/>
            <a:ext cx="14630400" cy="8229600"/>
          </a:xfrm>
          <a:prstGeom prst="rect">
            <a:avLst/>
          </a:prstGeom>
          <a:solidFill>
            <a:srgbClr val="F9F8F5"/>
          </a:solidFill>
          <a:ln/>
        </p:spPr>
      </p:sp>
      <p:pic>
        <p:nvPicPr>
          <p:cNvPr id="4" name="Image 0" descr="preencoded.png">
            <a:hlinkClick r:id="rId2"/>
          </p:cNvPr>
          <p:cNvPicPr>
            <a:picLocks noChangeAspect="1"/>
          </p:cNvPicPr>
          <p:nvPr/>
        </p:nvPicPr>
        <p:blipFill>
          <a:blip r:embed="rId3"/>
          <a:stretch>
            <a:fillRect/>
          </a:stretch>
        </p:blipFill>
        <p:spPr>
          <a:xfrm>
            <a:off x="12839215" y="7749540"/>
            <a:ext cx="1722605" cy="411480"/>
          </a:xfrm>
          <a:prstGeom prst="rect">
            <a:avLst/>
          </a:prstGeom>
        </p:spPr>
      </p:pic>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Slide 8 master">
    <p:spTree>
      <p:nvGrpSpPr>
        <p:cNvPr id="1" name=""/>
        <p:cNvGrpSpPr/>
        <p:nvPr/>
      </p:nvGrpSpPr>
      <p:grpSpPr>
        <a:xfrm>
          <a:off x="0" y="0"/>
          <a:ext cx="0" cy="0"/>
          <a:chOff x="0" y="0"/>
          <a:chExt cx="0" cy="0"/>
        </a:xfrm>
      </p:grpSpPr>
      <p:sp>
        <p:nvSpPr>
          <p:cNvPr id="2" name="Shape 0"/>
          <p:cNvSpPr/>
          <p:nvPr/>
        </p:nvSpPr>
        <p:spPr>
          <a:xfrm>
            <a:off x="0" y="0"/>
            <a:ext cx="14630400" cy="8229600"/>
          </a:xfrm>
          <a:prstGeom prst="rect">
            <a:avLst/>
          </a:prstGeom>
          <a:solidFill>
            <a:srgbClr val="E6E2DB"/>
          </a:solidFill>
          <a:ln/>
        </p:spPr>
      </p:sp>
      <p:sp>
        <p:nvSpPr>
          <p:cNvPr id="3" name="Shape 1"/>
          <p:cNvSpPr/>
          <p:nvPr/>
        </p:nvSpPr>
        <p:spPr>
          <a:xfrm>
            <a:off x="0" y="0"/>
            <a:ext cx="14630400" cy="8229600"/>
          </a:xfrm>
          <a:prstGeom prst="rect">
            <a:avLst/>
          </a:prstGeom>
          <a:solidFill>
            <a:srgbClr val="F9F8F5"/>
          </a:solidFill>
          <a:ln/>
        </p:spPr>
      </p:sp>
      <p:pic>
        <p:nvPicPr>
          <p:cNvPr id="4" name="Image 0" descr="preencoded.png">
            <a:hlinkClick r:id="rId2"/>
          </p:cNvPr>
          <p:cNvPicPr>
            <a:picLocks noChangeAspect="1"/>
          </p:cNvPicPr>
          <p:nvPr/>
        </p:nvPicPr>
        <p:blipFill>
          <a:blip r:embed="rId3"/>
          <a:stretch>
            <a:fillRect/>
          </a:stretch>
        </p:blipFill>
        <p:spPr>
          <a:xfrm>
            <a:off x="12839215" y="7749540"/>
            <a:ext cx="1722605" cy="411480"/>
          </a:xfrm>
          <a:prstGeom prst="rect">
            <a:avLst/>
          </a:prstGeom>
        </p:spPr>
      </p:pic>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2.xml"/><Relationship Id="rId5" Type="http://schemas.openxmlformats.org/officeDocument/2006/relationships/image" Target="../media/image4.png"/><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0.xml"/><Relationship Id="rId1" Type="http://schemas.openxmlformats.org/officeDocument/2006/relationships/slideLayout" Target="../slideLayouts/slideLayout11.xml"/></Relationships>
</file>

<file path=ppt/slides/_rels/slide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xml"/><Relationship Id="rId1" Type="http://schemas.openxmlformats.org/officeDocument/2006/relationships/slideLayout" Target="../slideLayouts/slideLayout3.xml"/><Relationship Id="rId4" Type="http://schemas.openxmlformats.org/officeDocument/2006/relationships/image" Target="../media/image4.png"/></Relationships>
</file>

<file path=ppt/slides/_rels/slide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3.xml"/><Relationship Id="rId1" Type="http://schemas.openxmlformats.org/officeDocument/2006/relationships/slideLayout" Target="../slideLayouts/slideLayout4.xml"/><Relationship Id="rId4" Type="http://schemas.openxmlformats.org/officeDocument/2006/relationships/image" Target="../media/image4.png"/></Relationships>
</file>

<file path=ppt/slides/_rels/slide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4.xml"/><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8.png"/><Relationship Id="rId7" Type="http://schemas.openxmlformats.org/officeDocument/2006/relationships/image" Target="../media/image4.png"/><Relationship Id="rId2" Type="http://schemas.openxmlformats.org/officeDocument/2006/relationships/notesSlide" Target="../notesSlides/notesSlide7.xml"/><Relationship Id="rId1" Type="http://schemas.openxmlformats.org/officeDocument/2006/relationships/slideLayout" Target="../slideLayouts/slideLayout8.xml"/><Relationship Id="rId6" Type="http://schemas.openxmlformats.org/officeDocument/2006/relationships/image" Target="../media/image11.png"/><Relationship Id="rId5" Type="http://schemas.openxmlformats.org/officeDocument/2006/relationships/image" Target="../media/image10.png"/><Relationship Id="rId4" Type="http://schemas.openxmlformats.org/officeDocument/2006/relationships/image" Target="../media/image9.png"/></Relationships>
</file>

<file path=ppt/slides/_rels/slide8.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8.xml"/><Relationship Id="rId1" Type="http://schemas.openxmlformats.org/officeDocument/2006/relationships/slideLayout" Target="../slideLayouts/slideLayout9.xml"/><Relationship Id="rId5" Type="http://schemas.openxmlformats.org/officeDocument/2006/relationships/image" Target="../media/image14.png"/><Relationship Id="rId4" Type="http://schemas.openxmlformats.org/officeDocument/2006/relationships/image" Target="../media/image13.png"/></Relationships>
</file>

<file path=ppt/slides/_rels/slide9.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9.xml"/><Relationship Id="rId1" Type="http://schemas.openxmlformats.org/officeDocument/2006/relationships/slideLayout" Target="../slideLayouts/slideLayout10.xml"/><Relationship Id="rId4"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p:cSld name="Slide 1">
    <p:spTree>
      <p:nvGrpSpPr>
        <p:cNvPr id="1" name=""/>
        <p:cNvGrpSpPr/>
        <p:nvPr/>
      </p:nvGrpSpPr>
      <p:grpSpPr>
        <a:xfrm>
          <a:off x="0" y="0"/>
          <a:ext cx="0" cy="0"/>
          <a:chOff x="0" y="0"/>
          <a:chExt cx="0" cy="0"/>
        </a:xfrm>
      </p:grpSpPr>
      <p:pic>
        <p:nvPicPr>
          <p:cNvPr id="2" name="Image 0" descr="preencoded.png"/>
          <p:cNvPicPr>
            <a:picLocks noChangeAspect="1"/>
          </p:cNvPicPr>
          <p:nvPr/>
        </p:nvPicPr>
        <p:blipFill>
          <a:blip r:embed="rId3"/>
          <a:stretch>
            <a:fillRect/>
          </a:stretch>
        </p:blipFill>
        <p:spPr>
          <a:xfrm>
            <a:off x="0" y="0"/>
            <a:ext cx="5486400" cy="8229600"/>
          </a:xfrm>
          <a:prstGeom prst="rect">
            <a:avLst/>
          </a:prstGeom>
        </p:spPr>
      </p:pic>
      <p:sp>
        <p:nvSpPr>
          <p:cNvPr id="3" name="Text 0"/>
          <p:cNvSpPr/>
          <p:nvPr/>
        </p:nvSpPr>
        <p:spPr>
          <a:xfrm>
            <a:off x="6280190" y="1244084"/>
            <a:ext cx="7556421" cy="2934653"/>
          </a:xfrm>
          <a:prstGeom prst="rect">
            <a:avLst/>
          </a:prstGeom>
          <a:noFill/>
          <a:ln/>
        </p:spPr>
        <p:txBody>
          <a:bodyPr wrap="square" lIns="0" tIns="0" rIns="0" bIns="0" rtlCol="0" anchor="t"/>
          <a:lstStyle/>
          <a:p>
            <a:pPr marL="0" indent="0">
              <a:lnSpc>
                <a:spcPts val="7700"/>
              </a:lnSpc>
              <a:buNone/>
            </a:pPr>
            <a:r>
              <a:rPr lang="en-US" sz="6150" dirty="0">
                <a:solidFill>
                  <a:srgbClr val="161613"/>
                </a:solidFill>
                <a:latin typeface="DM Sans Medium" pitchFamily="34" charset="0"/>
                <a:ea typeface="DM Sans Medium" pitchFamily="34" charset="-122"/>
                <a:cs typeface="DM Sans Medium" pitchFamily="34" charset="-120"/>
              </a:rPr>
              <a:t>Probability: Understanding the Fundamentals</a:t>
            </a:r>
            <a:endParaRPr lang="en-US" sz="6150" dirty="0"/>
          </a:p>
        </p:txBody>
      </p:sp>
      <p:sp>
        <p:nvSpPr>
          <p:cNvPr id="4" name="Text 1"/>
          <p:cNvSpPr/>
          <p:nvPr/>
        </p:nvSpPr>
        <p:spPr>
          <a:xfrm>
            <a:off x="6280190" y="4518898"/>
            <a:ext cx="7556421" cy="1814513"/>
          </a:xfrm>
          <a:prstGeom prst="rect">
            <a:avLst/>
          </a:prstGeom>
          <a:noFill/>
          <a:ln/>
        </p:spPr>
        <p:txBody>
          <a:bodyPr wrap="square" lIns="0" tIns="0" rIns="0" bIns="0" rtlCol="0" anchor="t"/>
          <a:lstStyle/>
          <a:p>
            <a:pPr marL="0" indent="0">
              <a:lnSpc>
                <a:spcPts val="2850"/>
              </a:lnSpc>
              <a:buNone/>
            </a:pPr>
            <a:r>
              <a:rPr lang="en-US" sz="1750" dirty="0">
                <a:solidFill>
                  <a:srgbClr val="161613"/>
                </a:solidFill>
                <a:latin typeface="Inter" pitchFamily="34" charset="0"/>
                <a:ea typeface="Inter" pitchFamily="34" charset="-122"/>
                <a:cs typeface="Inter" pitchFamily="34" charset="-120"/>
              </a:rPr>
              <a:t>Probability is a fundamental concept in mathematics that deals with the likelihood of events occurring. It provides a framework for quantifying uncertainty and making predictions about the future. From everyday decisions to complex scientific models, probability plays a crucial role in our understanding of the world.</a:t>
            </a:r>
            <a:endParaRPr lang="en-US" sz="1750" dirty="0"/>
          </a:p>
        </p:txBody>
      </p:sp>
      <p:sp>
        <p:nvSpPr>
          <p:cNvPr id="5" name="Shape 2"/>
          <p:cNvSpPr/>
          <p:nvPr/>
        </p:nvSpPr>
        <p:spPr>
          <a:xfrm>
            <a:off x="6280190" y="6605468"/>
            <a:ext cx="362903" cy="362903"/>
          </a:xfrm>
          <a:prstGeom prst="roundRect">
            <a:avLst>
              <a:gd name="adj" fmla="val 25194296"/>
            </a:avLst>
          </a:prstGeom>
          <a:noFill/>
          <a:ln w="7620">
            <a:solidFill>
              <a:srgbClr val="FFFFFF"/>
            </a:solidFill>
            <a:prstDash val="solid"/>
          </a:ln>
        </p:spPr>
      </p:sp>
      <p:pic>
        <p:nvPicPr>
          <p:cNvPr id="6" name="Image 1" descr="preencoded.png"/>
          <p:cNvPicPr>
            <a:picLocks noChangeAspect="1"/>
          </p:cNvPicPr>
          <p:nvPr/>
        </p:nvPicPr>
        <p:blipFill>
          <a:blip r:embed="rId4"/>
          <a:stretch>
            <a:fillRect/>
          </a:stretch>
        </p:blipFill>
        <p:spPr>
          <a:xfrm>
            <a:off x="6287810" y="6613088"/>
            <a:ext cx="347663" cy="347663"/>
          </a:xfrm>
          <a:prstGeom prst="rect">
            <a:avLst/>
          </a:prstGeom>
        </p:spPr>
      </p:pic>
      <p:sp>
        <p:nvSpPr>
          <p:cNvPr id="7" name="Text 3"/>
          <p:cNvSpPr/>
          <p:nvPr/>
        </p:nvSpPr>
        <p:spPr>
          <a:xfrm>
            <a:off x="6756440" y="6588562"/>
            <a:ext cx="3471267" cy="396835"/>
          </a:xfrm>
          <a:prstGeom prst="rect">
            <a:avLst/>
          </a:prstGeom>
          <a:noFill/>
          <a:ln/>
        </p:spPr>
        <p:txBody>
          <a:bodyPr wrap="none" lIns="0" tIns="0" rIns="0" bIns="0" rtlCol="0" anchor="t"/>
          <a:lstStyle/>
          <a:p>
            <a:pPr marL="0" indent="0" algn="l">
              <a:lnSpc>
                <a:spcPts val="3100"/>
              </a:lnSpc>
              <a:buNone/>
            </a:pPr>
            <a:r>
              <a:rPr lang="en-US" sz="2200" b="1" dirty="0">
                <a:solidFill>
                  <a:srgbClr val="161613"/>
                </a:solidFill>
                <a:latin typeface="Inter Bold" pitchFamily="34" charset="0"/>
                <a:ea typeface="Inter Bold" pitchFamily="34" charset="-122"/>
                <a:cs typeface="Inter Bold" pitchFamily="34" charset="-120"/>
              </a:rPr>
              <a:t>by Onyedikachi Onwurah</a:t>
            </a:r>
            <a:endParaRPr lang="en-US" sz="2200" dirty="0"/>
          </a:p>
        </p:txBody>
      </p:sp>
      <p:pic>
        <p:nvPicPr>
          <p:cNvPr id="10" name="Picture 9">
            <a:extLst>
              <a:ext uri="{FF2B5EF4-FFF2-40B4-BE49-F238E27FC236}">
                <a16:creationId xmlns:a16="http://schemas.microsoft.com/office/drawing/2014/main" id="{0908A453-6A72-4E0A-8089-29038EE4277A}"/>
              </a:ext>
            </a:extLst>
          </p:cNvPr>
          <p:cNvPicPr>
            <a:picLocks noChangeAspect="1"/>
          </p:cNvPicPr>
          <p:nvPr/>
        </p:nvPicPr>
        <p:blipFill>
          <a:blip r:embed="rId5"/>
          <a:stretch>
            <a:fillRect/>
          </a:stretch>
        </p:blipFill>
        <p:spPr>
          <a:xfrm>
            <a:off x="11296185" y="7425211"/>
            <a:ext cx="3334215" cy="714475"/>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spTree>
      <p:nvGrpSpPr>
        <p:cNvPr id="1" name=""/>
        <p:cNvGrpSpPr/>
        <p:nvPr/>
      </p:nvGrpSpPr>
      <p:grpSpPr>
        <a:xfrm>
          <a:off x="0" y="0"/>
          <a:ext cx="0" cy="0"/>
          <a:chOff x="0" y="0"/>
          <a:chExt cx="0" cy="0"/>
        </a:xfrm>
      </p:grpSpPr>
      <p:sp>
        <p:nvSpPr>
          <p:cNvPr id="2" name="Text 0"/>
          <p:cNvSpPr/>
          <p:nvPr/>
        </p:nvSpPr>
        <p:spPr>
          <a:xfrm>
            <a:off x="793790" y="1668185"/>
            <a:ext cx="10333196" cy="708779"/>
          </a:xfrm>
          <a:prstGeom prst="rect">
            <a:avLst/>
          </a:prstGeom>
          <a:noFill/>
          <a:ln/>
        </p:spPr>
        <p:txBody>
          <a:bodyPr wrap="none" lIns="0" tIns="0" rIns="0" bIns="0" rtlCol="0" anchor="t"/>
          <a:lstStyle/>
          <a:p>
            <a:pPr marL="0" indent="0">
              <a:lnSpc>
                <a:spcPts val="5550"/>
              </a:lnSpc>
              <a:buNone/>
            </a:pPr>
            <a:r>
              <a:rPr lang="en-US" sz="4450" dirty="0">
                <a:solidFill>
                  <a:srgbClr val="161613"/>
                </a:solidFill>
                <a:latin typeface="DM Sans Medium" pitchFamily="34" charset="0"/>
                <a:ea typeface="DM Sans Medium" pitchFamily="34" charset="-122"/>
                <a:cs typeface="DM Sans Medium" pitchFamily="34" charset="-120"/>
              </a:rPr>
              <a:t>Applications and Real-World Examples</a:t>
            </a:r>
            <a:endParaRPr lang="en-US" sz="4450" dirty="0"/>
          </a:p>
        </p:txBody>
      </p:sp>
      <p:sp>
        <p:nvSpPr>
          <p:cNvPr id="3" name="Text 1"/>
          <p:cNvSpPr/>
          <p:nvPr/>
        </p:nvSpPr>
        <p:spPr>
          <a:xfrm>
            <a:off x="793790" y="2830592"/>
            <a:ext cx="13042821" cy="362903"/>
          </a:xfrm>
          <a:prstGeom prst="rect">
            <a:avLst/>
          </a:prstGeom>
          <a:noFill/>
          <a:ln/>
        </p:spPr>
        <p:txBody>
          <a:bodyPr wrap="none" lIns="0" tIns="0" rIns="0" bIns="0" rtlCol="0" anchor="t"/>
          <a:lstStyle/>
          <a:p>
            <a:pPr marL="0" indent="0">
              <a:lnSpc>
                <a:spcPts val="2850"/>
              </a:lnSpc>
              <a:buNone/>
            </a:pPr>
            <a:r>
              <a:rPr lang="en-US" sz="1750" dirty="0">
                <a:solidFill>
                  <a:srgbClr val="161613"/>
                </a:solidFill>
                <a:latin typeface="Inter" pitchFamily="34" charset="0"/>
                <a:ea typeface="Inter" pitchFamily="34" charset="-122"/>
                <a:cs typeface="Inter" pitchFamily="34" charset="-120"/>
              </a:rPr>
              <a:t>Probability has numerous applications in various fields, including:</a:t>
            </a:r>
            <a:endParaRPr lang="en-US" sz="1750" dirty="0"/>
          </a:p>
        </p:txBody>
      </p:sp>
      <p:sp>
        <p:nvSpPr>
          <p:cNvPr id="4" name="Text 2"/>
          <p:cNvSpPr/>
          <p:nvPr/>
        </p:nvSpPr>
        <p:spPr>
          <a:xfrm>
            <a:off x="793790" y="3448645"/>
            <a:ext cx="13042821" cy="362903"/>
          </a:xfrm>
          <a:prstGeom prst="rect">
            <a:avLst/>
          </a:prstGeom>
          <a:noFill/>
          <a:ln/>
        </p:spPr>
        <p:txBody>
          <a:bodyPr wrap="none" lIns="0" tIns="0" rIns="0" bIns="0" rtlCol="0" anchor="t"/>
          <a:lstStyle/>
          <a:p>
            <a:pPr marL="342900" indent="-342900" algn="l">
              <a:lnSpc>
                <a:spcPts val="2850"/>
              </a:lnSpc>
              <a:buSzPct val="100000"/>
              <a:buChar char="•"/>
            </a:pPr>
            <a:r>
              <a:rPr lang="en-US" sz="1750" dirty="0">
                <a:solidFill>
                  <a:srgbClr val="161613"/>
                </a:solidFill>
                <a:latin typeface="Inter" pitchFamily="34" charset="0"/>
                <a:ea typeface="Inter" pitchFamily="34" charset="-122"/>
                <a:cs typeface="Inter" pitchFamily="34" charset="-120"/>
              </a:rPr>
              <a:t>Statistics: Analyzing data, conducting hypothesis tests, and drawing inferences about populations.</a:t>
            </a:r>
            <a:endParaRPr lang="en-US" sz="1750" dirty="0"/>
          </a:p>
        </p:txBody>
      </p:sp>
      <p:sp>
        <p:nvSpPr>
          <p:cNvPr id="5" name="Text 3"/>
          <p:cNvSpPr/>
          <p:nvPr/>
        </p:nvSpPr>
        <p:spPr>
          <a:xfrm>
            <a:off x="793790" y="3890843"/>
            <a:ext cx="13042821" cy="362903"/>
          </a:xfrm>
          <a:prstGeom prst="rect">
            <a:avLst/>
          </a:prstGeom>
          <a:noFill/>
          <a:ln/>
        </p:spPr>
        <p:txBody>
          <a:bodyPr wrap="none" lIns="0" tIns="0" rIns="0" bIns="0" rtlCol="0" anchor="t"/>
          <a:lstStyle/>
          <a:p>
            <a:pPr marL="342900" indent="-342900" algn="l">
              <a:lnSpc>
                <a:spcPts val="2850"/>
              </a:lnSpc>
              <a:buSzPct val="100000"/>
              <a:buChar char="•"/>
            </a:pPr>
            <a:r>
              <a:rPr lang="en-US" sz="1750" dirty="0">
                <a:solidFill>
                  <a:srgbClr val="161613"/>
                </a:solidFill>
                <a:latin typeface="Inter" pitchFamily="34" charset="0"/>
                <a:ea typeface="Inter" pitchFamily="34" charset="-122"/>
                <a:cs typeface="Inter" pitchFamily="34" charset="-120"/>
              </a:rPr>
              <a:t>Finance: Pricing financial instruments, managing risk, and making investment decisions.</a:t>
            </a:r>
            <a:endParaRPr lang="en-US" sz="1750" dirty="0"/>
          </a:p>
        </p:txBody>
      </p:sp>
      <p:sp>
        <p:nvSpPr>
          <p:cNvPr id="6" name="Text 4"/>
          <p:cNvSpPr/>
          <p:nvPr/>
        </p:nvSpPr>
        <p:spPr>
          <a:xfrm>
            <a:off x="793790" y="4333042"/>
            <a:ext cx="13042821" cy="362903"/>
          </a:xfrm>
          <a:prstGeom prst="rect">
            <a:avLst/>
          </a:prstGeom>
          <a:noFill/>
          <a:ln/>
        </p:spPr>
        <p:txBody>
          <a:bodyPr wrap="none" lIns="0" tIns="0" rIns="0" bIns="0" rtlCol="0" anchor="t"/>
          <a:lstStyle/>
          <a:p>
            <a:pPr marL="342900" indent="-342900" algn="l">
              <a:lnSpc>
                <a:spcPts val="2850"/>
              </a:lnSpc>
              <a:buSzPct val="100000"/>
              <a:buChar char="•"/>
            </a:pPr>
            <a:r>
              <a:rPr lang="en-US" sz="1750" dirty="0">
                <a:solidFill>
                  <a:srgbClr val="161613"/>
                </a:solidFill>
                <a:latin typeface="Inter" pitchFamily="34" charset="0"/>
                <a:ea typeface="Inter" pitchFamily="34" charset="-122"/>
                <a:cs typeface="Inter" pitchFamily="34" charset="-120"/>
              </a:rPr>
              <a:t>Insurance: Assessing risks, setting premiums, and managing claims.</a:t>
            </a:r>
            <a:endParaRPr lang="en-US" sz="1750" dirty="0"/>
          </a:p>
        </p:txBody>
      </p:sp>
      <p:sp>
        <p:nvSpPr>
          <p:cNvPr id="7" name="Text 5"/>
          <p:cNvSpPr/>
          <p:nvPr/>
        </p:nvSpPr>
        <p:spPr>
          <a:xfrm>
            <a:off x="793790" y="4775240"/>
            <a:ext cx="13042821" cy="362903"/>
          </a:xfrm>
          <a:prstGeom prst="rect">
            <a:avLst/>
          </a:prstGeom>
          <a:noFill/>
          <a:ln/>
        </p:spPr>
        <p:txBody>
          <a:bodyPr wrap="none" lIns="0" tIns="0" rIns="0" bIns="0" rtlCol="0" anchor="t"/>
          <a:lstStyle/>
          <a:p>
            <a:pPr marL="342900" indent="-342900" algn="l">
              <a:lnSpc>
                <a:spcPts val="2850"/>
              </a:lnSpc>
              <a:buSzPct val="100000"/>
              <a:buChar char="•"/>
            </a:pPr>
            <a:r>
              <a:rPr lang="en-US" sz="1750" dirty="0">
                <a:solidFill>
                  <a:srgbClr val="161613"/>
                </a:solidFill>
                <a:latin typeface="Inter" pitchFamily="34" charset="0"/>
                <a:ea typeface="Inter" pitchFamily="34" charset="-122"/>
                <a:cs typeface="Inter" pitchFamily="34" charset="-120"/>
              </a:rPr>
              <a:t>Medicine: Designing clinical trials, diagnosing diseases, and developing new treatments.</a:t>
            </a:r>
            <a:endParaRPr lang="en-US" sz="1750" dirty="0"/>
          </a:p>
        </p:txBody>
      </p:sp>
      <p:sp>
        <p:nvSpPr>
          <p:cNvPr id="8" name="Text 6"/>
          <p:cNvSpPr/>
          <p:nvPr/>
        </p:nvSpPr>
        <p:spPr>
          <a:xfrm>
            <a:off x="793790" y="5217438"/>
            <a:ext cx="13042821" cy="362903"/>
          </a:xfrm>
          <a:prstGeom prst="rect">
            <a:avLst/>
          </a:prstGeom>
          <a:noFill/>
          <a:ln/>
        </p:spPr>
        <p:txBody>
          <a:bodyPr wrap="none" lIns="0" tIns="0" rIns="0" bIns="0" rtlCol="0" anchor="t"/>
          <a:lstStyle/>
          <a:p>
            <a:pPr marL="342900" indent="-342900" algn="l">
              <a:lnSpc>
                <a:spcPts val="2850"/>
              </a:lnSpc>
              <a:buSzPct val="100000"/>
              <a:buChar char="•"/>
            </a:pPr>
            <a:r>
              <a:rPr lang="en-US" sz="1750" dirty="0">
                <a:solidFill>
                  <a:srgbClr val="161613"/>
                </a:solidFill>
                <a:latin typeface="Inter" pitchFamily="34" charset="0"/>
                <a:ea typeface="Inter" pitchFamily="34" charset="-122"/>
                <a:cs typeface="Inter" pitchFamily="34" charset="-120"/>
              </a:rPr>
              <a:t>Machine Learning: Building predictive models, making classifications, and solving complex problems.</a:t>
            </a:r>
            <a:endParaRPr lang="en-US" sz="1750" dirty="0"/>
          </a:p>
        </p:txBody>
      </p:sp>
      <p:sp>
        <p:nvSpPr>
          <p:cNvPr id="9" name="Text 7"/>
          <p:cNvSpPr/>
          <p:nvPr/>
        </p:nvSpPr>
        <p:spPr>
          <a:xfrm>
            <a:off x="793790" y="5835491"/>
            <a:ext cx="13042821" cy="725805"/>
          </a:xfrm>
          <a:prstGeom prst="rect">
            <a:avLst/>
          </a:prstGeom>
          <a:noFill/>
          <a:ln/>
        </p:spPr>
        <p:txBody>
          <a:bodyPr wrap="square" lIns="0" tIns="0" rIns="0" bIns="0" rtlCol="0" anchor="t"/>
          <a:lstStyle/>
          <a:p>
            <a:pPr marL="0" indent="0">
              <a:lnSpc>
                <a:spcPts val="2850"/>
              </a:lnSpc>
              <a:buNone/>
            </a:pPr>
            <a:r>
              <a:rPr lang="en-US" sz="1750" dirty="0">
                <a:solidFill>
                  <a:srgbClr val="161613"/>
                </a:solidFill>
                <a:latin typeface="Inter" pitchFamily="34" charset="0"/>
                <a:ea typeface="Inter" pitchFamily="34" charset="-122"/>
                <a:cs typeface="Inter" pitchFamily="34" charset="-120"/>
              </a:rPr>
              <a:t>Probability plays a vital role in understanding and managing uncertainty in our daily lives and in numerous professional fields.</a:t>
            </a:r>
            <a:endParaRPr lang="en-US" sz="1750" dirty="0"/>
          </a:p>
        </p:txBody>
      </p:sp>
      <p:pic>
        <p:nvPicPr>
          <p:cNvPr id="11" name="Picture 10">
            <a:extLst>
              <a:ext uri="{FF2B5EF4-FFF2-40B4-BE49-F238E27FC236}">
                <a16:creationId xmlns:a16="http://schemas.microsoft.com/office/drawing/2014/main" id="{760F52A3-E8D4-4529-A719-ABBF35950573}"/>
              </a:ext>
            </a:extLst>
          </p:cNvPr>
          <p:cNvPicPr>
            <a:picLocks noChangeAspect="1"/>
          </p:cNvPicPr>
          <p:nvPr/>
        </p:nvPicPr>
        <p:blipFill>
          <a:blip r:embed="rId3"/>
          <a:stretch>
            <a:fillRect/>
          </a:stretch>
        </p:blipFill>
        <p:spPr>
          <a:xfrm>
            <a:off x="11296185" y="7515125"/>
            <a:ext cx="3334215" cy="714475"/>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spTree>
      <p:nvGrpSpPr>
        <p:cNvPr id="1" name=""/>
        <p:cNvGrpSpPr/>
        <p:nvPr/>
      </p:nvGrpSpPr>
      <p:grpSpPr>
        <a:xfrm>
          <a:off x="0" y="0"/>
          <a:ext cx="0" cy="0"/>
          <a:chOff x="0" y="0"/>
          <a:chExt cx="0" cy="0"/>
        </a:xfrm>
      </p:grpSpPr>
      <p:pic>
        <p:nvPicPr>
          <p:cNvPr id="2" name="Image 0" descr="preencoded.png"/>
          <p:cNvPicPr>
            <a:picLocks noChangeAspect="1"/>
          </p:cNvPicPr>
          <p:nvPr/>
        </p:nvPicPr>
        <p:blipFill>
          <a:blip r:embed="rId3"/>
          <a:stretch>
            <a:fillRect/>
          </a:stretch>
        </p:blipFill>
        <p:spPr>
          <a:xfrm>
            <a:off x="0" y="0"/>
            <a:ext cx="5486400" cy="8229600"/>
          </a:xfrm>
          <a:prstGeom prst="rect">
            <a:avLst/>
          </a:prstGeom>
        </p:spPr>
      </p:pic>
      <p:sp>
        <p:nvSpPr>
          <p:cNvPr id="3" name="Text 0"/>
          <p:cNvSpPr/>
          <p:nvPr/>
        </p:nvSpPr>
        <p:spPr>
          <a:xfrm>
            <a:off x="6231969" y="754975"/>
            <a:ext cx="6622137" cy="665678"/>
          </a:xfrm>
          <a:prstGeom prst="rect">
            <a:avLst/>
          </a:prstGeom>
          <a:noFill/>
          <a:ln/>
        </p:spPr>
        <p:txBody>
          <a:bodyPr wrap="none" lIns="0" tIns="0" rIns="0" bIns="0" rtlCol="0" anchor="t"/>
          <a:lstStyle/>
          <a:p>
            <a:pPr marL="0" indent="0">
              <a:lnSpc>
                <a:spcPts val="5200"/>
              </a:lnSpc>
              <a:buNone/>
            </a:pPr>
            <a:r>
              <a:rPr lang="en-US" sz="4150" dirty="0">
                <a:solidFill>
                  <a:srgbClr val="161613"/>
                </a:solidFill>
                <a:latin typeface="DM Sans Medium" pitchFamily="34" charset="0"/>
                <a:ea typeface="DM Sans Medium" pitchFamily="34" charset="-122"/>
                <a:cs typeface="DM Sans Medium" pitchFamily="34" charset="-120"/>
              </a:rPr>
              <a:t>Introduction to Probability</a:t>
            </a:r>
            <a:endParaRPr lang="en-US" sz="4150" dirty="0"/>
          </a:p>
        </p:txBody>
      </p:sp>
      <p:sp>
        <p:nvSpPr>
          <p:cNvPr id="4" name="Shape 1"/>
          <p:cNvSpPr/>
          <p:nvPr/>
        </p:nvSpPr>
        <p:spPr>
          <a:xfrm>
            <a:off x="6231969" y="1740098"/>
            <a:ext cx="3719989" cy="3271838"/>
          </a:xfrm>
          <a:prstGeom prst="roundRect">
            <a:avLst>
              <a:gd name="adj" fmla="val 977"/>
            </a:avLst>
          </a:prstGeom>
          <a:solidFill>
            <a:srgbClr val="EDEBE3"/>
          </a:solidFill>
          <a:ln/>
        </p:spPr>
      </p:sp>
      <p:sp>
        <p:nvSpPr>
          <p:cNvPr id="5" name="Text 2"/>
          <p:cNvSpPr/>
          <p:nvPr/>
        </p:nvSpPr>
        <p:spPr>
          <a:xfrm>
            <a:off x="6444972" y="1953101"/>
            <a:ext cx="2662714" cy="332780"/>
          </a:xfrm>
          <a:prstGeom prst="rect">
            <a:avLst/>
          </a:prstGeom>
          <a:noFill/>
          <a:ln/>
        </p:spPr>
        <p:txBody>
          <a:bodyPr wrap="none" lIns="0" tIns="0" rIns="0" bIns="0" rtlCol="0" anchor="t"/>
          <a:lstStyle/>
          <a:p>
            <a:pPr marL="0" indent="0">
              <a:lnSpc>
                <a:spcPts val="2600"/>
              </a:lnSpc>
              <a:buNone/>
            </a:pPr>
            <a:r>
              <a:rPr lang="en-US" sz="2050" dirty="0">
                <a:solidFill>
                  <a:srgbClr val="161613"/>
                </a:solidFill>
                <a:latin typeface="DM Sans Medium" pitchFamily="34" charset="0"/>
                <a:ea typeface="DM Sans Medium" pitchFamily="34" charset="-122"/>
                <a:cs typeface="DM Sans Medium" pitchFamily="34" charset="-120"/>
              </a:rPr>
              <a:t>Random Events</a:t>
            </a:r>
            <a:endParaRPr lang="en-US" sz="2050" dirty="0"/>
          </a:p>
        </p:txBody>
      </p:sp>
      <p:sp>
        <p:nvSpPr>
          <p:cNvPr id="6" name="Text 3"/>
          <p:cNvSpPr/>
          <p:nvPr/>
        </p:nvSpPr>
        <p:spPr>
          <a:xfrm>
            <a:off x="6444972" y="2413635"/>
            <a:ext cx="3293983" cy="2385298"/>
          </a:xfrm>
          <a:prstGeom prst="rect">
            <a:avLst/>
          </a:prstGeom>
          <a:noFill/>
          <a:ln/>
        </p:spPr>
        <p:txBody>
          <a:bodyPr wrap="square" lIns="0" tIns="0" rIns="0" bIns="0" rtlCol="0" anchor="t"/>
          <a:lstStyle/>
          <a:p>
            <a:pPr marL="0" indent="0">
              <a:lnSpc>
                <a:spcPts val="2650"/>
              </a:lnSpc>
              <a:buNone/>
            </a:pPr>
            <a:r>
              <a:rPr lang="en-US" sz="1650" dirty="0">
                <a:solidFill>
                  <a:srgbClr val="161613"/>
                </a:solidFill>
                <a:latin typeface="Inter" pitchFamily="34" charset="0"/>
                <a:ea typeface="Inter" pitchFamily="34" charset="-122"/>
                <a:cs typeface="Inter" pitchFamily="34" charset="-120"/>
              </a:rPr>
              <a:t>Probability studies random events, where outcomes are uncertain and can vary each time the event occurs. For example, flipping a coin can result in either heads or tails, but the outcome is unpredictable.</a:t>
            </a:r>
            <a:endParaRPr lang="en-US" sz="1650" dirty="0"/>
          </a:p>
        </p:txBody>
      </p:sp>
      <p:sp>
        <p:nvSpPr>
          <p:cNvPr id="7" name="Shape 4"/>
          <p:cNvSpPr/>
          <p:nvPr/>
        </p:nvSpPr>
        <p:spPr>
          <a:xfrm>
            <a:off x="10164961" y="1740098"/>
            <a:ext cx="3719989" cy="3271838"/>
          </a:xfrm>
          <a:prstGeom prst="roundRect">
            <a:avLst>
              <a:gd name="adj" fmla="val 977"/>
            </a:avLst>
          </a:prstGeom>
          <a:solidFill>
            <a:srgbClr val="EDEBE3"/>
          </a:solidFill>
          <a:ln/>
        </p:spPr>
      </p:sp>
      <p:sp>
        <p:nvSpPr>
          <p:cNvPr id="8" name="Text 5"/>
          <p:cNvSpPr/>
          <p:nvPr/>
        </p:nvSpPr>
        <p:spPr>
          <a:xfrm>
            <a:off x="10377964" y="1953101"/>
            <a:ext cx="2662714" cy="332780"/>
          </a:xfrm>
          <a:prstGeom prst="rect">
            <a:avLst/>
          </a:prstGeom>
          <a:noFill/>
          <a:ln/>
        </p:spPr>
        <p:txBody>
          <a:bodyPr wrap="none" lIns="0" tIns="0" rIns="0" bIns="0" rtlCol="0" anchor="t"/>
          <a:lstStyle/>
          <a:p>
            <a:pPr marL="0" indent="0">
              <a:lnSpc>
                <a:spcPts val="2600"/>
              </a:lnSpc>
              <a:buNone/>
            </a:pPr>
            <a:r>
              <a:rPr lang="en-US" sz="2050" dirty="0">
                <a:solidFill>
                  <a:srgbClr val="161613"/>
                </a:solidFill>
                <a:latin typeface="DM Sans Medium" pitchFamily="34" charset="0"/>
                <a:ea typeface="DM Sans Medium" pitchFamily="34" charset="-122"/>
                <a:cs typeface="DM Sans Medium" pitchFamily="34" charset="-120"/>
              </a:rPr>
              <a:t>Sample Space</a:t>
            </a:r>
            <a:endParaRPr lang="en-US" sz="2050" dirty="0"/>
          </a:p>
        </p:txBody>
      </p:sp>
      <p:sp>
        <p:nvSpPr>
          <p:cNvPr id="9" name="Text 6"/>
          <p:cNvSpPr/>
          <p:nvPr/>
        </p:nvSpPr>
        <p:spPr>
          <a:xfrm>
            <a:off x="10377964" y="2413635"/>
            <a:ext cx="3293983" cy="1703784"/>
          </a:xfrm>
          <a:prstGeom prst="rect">
            <a:avLst/>
          </a:prstGeom>
          <a:noFill/>
          <a:ln/>
        </p:spPr>
        <p:txBody>
          <a:bodyPr wrap="square" lIns="0" tIns="0" rIns="0" bIns="0" rtlCol="0" anchor="t"/>
          <a:lstStyle/>
          <a:p>
            <a:pPr marL="0" indent="0">
              <a:lnSpc>
                <a:spcPts val="2650"/>
              </a:lnSpc>
              <a:buNone/>
            </a:pPr>
            <a:r>
              <a:rPr lang="en-US" sz="1650" dirty="0">
                <a:solidFill>
                  <a:srgbClr val="161613"/>
                </a:solidFill>
                <a:latin typeface="Inter" pitchFamily="34" charset="0"/>
                <a:ea typeface="Inter" pitchFamily="34" charset="-122"/>
                <a:cs typeface="Inter" pitchFamily="34" charset="-120"/>
              </a:rPr>
              <a:t>The sample space is the set of all possible outcomes of an experiment. In the coin flip example, the sample space is {Heads, Tails}.</a:t>
            </a:r>
            <a:endParaRPr lang="en-US" sz="1650" dirty="0"/>
          </a:p>
        </p:txBody>
      </p:sp>
      <p:sp>
        <p:nvSpPr>
          <p:cNvPr id="10" name="Shape 7"/>
          <p:cNvSpPr/>
          <p:nvPr/>
        </p:nvSpPr>
        <p:spPr>
          <a:xfrm>
            <a:off x="6231969" y="5224939"/>
            <a:ext cx="7652861" cy="2249567"/>
          </a:xfrm>
          <a:prstGeom prst="roundRect">
            <a:avLst>
              <a:gd name="adj" fmla="val 1420"/>
            </a:avLst>
          </a:prstGeom>
          <a:solidFill>
            <a:srgbClr val="EDEBE3"/>
          </a:solidFill>
          <a:ln/>
        </p:spPr>
      </p:sp>
      <p:sp>
        <p:nvSpPr>
          <p:cNvPr id="11" name="Text 8"/>
          <p:cNvSpPr/>
          <p:nvPr/>
        </p:nvSpPr>
        <p:spPr>
          <a:xfrm>
            <a:off x="6444972" y="5437942"/>
            <a:ext cx="2662714" cy="332780"/>
          </a:xfrm>
          <a:prstGeom prst="rect">
            <a:avLst/>
          </a:prstGeom>
          <a:noFill/>
          <a:ln/>
        </p:spPr>
        <p:txBody>
          <a:bodyPr wrap="none" lIns="0" tIns="0" rIns="0" bIns="0" rtlCol="0" anchor="t"/>
          <a:lstStyle/>
          <a:p>
            <a:pPr marL="0" indent="0">
              <a:lnSpc>
                <a:spcPts val="2600"/>
              </a:lnSpc>
              <a:buNone/>
            </a:pPr>
            <a:r>
              <a:rPr lang="en-US" sz="2050" dirty="0">
                <a:solidFill>
                  <a:srgbClr val="161613"/>
                </a:solidFill>
                <a:latin typeface="DM Sans Medium" pitchFamily="34" charset="0"/>
                <a:ea typeface="DM Sans Medium" pitchFamily="34" charset="-122"/>
                <a:cs typeface="DM Sans Medium" pitchFamily="34" charset="-120"/>
              </a:rPr>
              <a:t>Probability of Events</a:t>
            </a:r>
            <a:endParaRPr lang="en-US" sz="2050" dirty="0"/>
          </a:p>
        </p:txBody>
      </p:sp>
      <p:sp>
        <p:nvSpPr>
          <p:cNvPr id="12" name="Text 9"/>
          <p:cNvSpPr/>
          <p:nvPr/>
        </p:nvSpPr>
        <p:spPr>
          <a:xfrm>
            <a:off x="6444972" y="5898475"/>
            <a:ext cx="7226856" cy="1363028"/>
          </a:xfrm>
          <a:prstGeom prst="rect">
            <a:avLst/>
          </a:prstGeom>
          <a:noFill/>
          <a:ln/>
        </p:spPr>
        <p:txBody>
          <a:bodyPr wrap="square" lIns="0" tIns="0" rIns="0" bIns="0" rtlCol="0" anchor="t"/>
          <a:lstStyle/>
          <a:p>
            <a:pPr marL="0" indent="0">
              <a:lnSpc>
                <a:spcPts val="2650"/>
              </a:lnSpc>
              <a:buNone/>
            </a:pPr>
            <a:r>
              <a:rPr lang="en-US" sz="1650" dirty="0">
                <a:solidFill>
                  <a:srgbClr val="161613"/>
                </a:solidFill>
                <a:latin typeface="Inter" pitchFamily="34" charset="0"/>
                <a:ea typeface="Inter" pitchFamily="34" charset="-122"/>
                <a:cs typeface="Inter" pitchFamily="34" charset="-120"/>
              </a:rPr>
              <a:t>The probability of an event is the proportion of times that event is expected to occur in a large number of repetitions. It is expressed as a number between 0 and 1, where 0 indicates impossibility and 1 indicates certainty.</a:t>
            </a:r>
            <a:endParaRPr lang="en-US" sz="1650" dirty="0"/>
          </a:p>
        </p:txBody>
      </p:sp>
      <p:pic>
        <p:nvPicPr>
          <p:cNvPr id="14" name="Picture 13">
            <a:extLst>
              <a:ext uri="{FF2B5EF4-FFF2-40B4-BE49-F238E27FC236}">
                <a16:creationId xmlns:a16="http://schemas.microsoft.com/office/drawing/2014/main" id="{34B027A2-1507-4C6E-BC39-89D9D8EA8E6E}"/>
              </a:ext>
            </a:extLst>
          </p:cNvPr>
          <p:cNvPicPr>
            <a:picLocks noChangeAspect="1"/>
          </p:cNvPicPr>
          <p:nvPr/>
        </p:nvPicPr>
        <p:blipFill>
          <a:blip r:embed="rId4"/>
          <a:stretch>
            <a:fillRect/>
          </a:stretch>
        </p:blipFill>
        <p:spPr>
          <a:xfrm>
            <a:off x="11296185" y="7515125"/>
            <a:ext cx="3334215" cy="714475"/>
          </a:xfrm>
          <a:prstGeom prst="rect">
            <a:avLst/>
          </a:prstGeo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spTree>
      <p:nvGrpSpPr>
        <p:cNvPr id="1" name=""/>
        <p:cNvGrpSpPr/>
        <p:nvPr/>
      </p:nvGrpSpPr>
      <p:grpSpPr>
        <a:xfrm>
          <a:off x="0" y="0"/>
          <a:ext cx="0" cy="0"/>
          <a:chOff x="0" y="0"/>
          <a:chExt cx="0" cy="0"/>
        </a:xfrm>
      </p:grpSpPr>
      <p:pic>
        <p:nvPicPr>
          <p:cNvPr id="2" name="Image 0" descr="preencoded.png"/>
          <p:cNvPicPr>
            <a:picLocks noChangeAspect="1"/>
          </p:cNvPicPr>
          <p:nvPr/>
        </p:nvPicPr>
        <p:blipFill>
          <a:blip r:embed="rId3"/>
          <a:stretch>
            <a:fillRect/>
          </a:stretch>
        </p:blipFill>
        <p:spPr>
          <a:xfrm>
            <a:off x="0" y="0"/>
            <a:ext cx="5486400" cy="8229600"/>
          </a:xfrm>
          <a:prstGeom prst="rect">
            <a:avLst/>
          </a:prstGeom>
        </p:spPr>
      </p:pic>
      <p:sp>
        <p:nvSpPr>
          <p:cNvPr id="3" name="Text 0"/>
          <p:cNvSpPr/>
          <p:nvPr/>
        </p:nvSpPr>
        <p:spPr>
          <a:xfrm>
            <a:off x="6280190" y="649010"/>
            <a:ext cx="6769179" cy="708779"/>
          </a:xfrm>
          <a:prstGeom prst="rect">
            <a:avLst/>
          </a:prstGeom>
          <a:noFill/>
          <a:ln/>
        </p:spPr>
        <p:txBody>
          <a:bodyPr wrap="none" lIns="0" tIns="0" rIns="0" bIns="0" rtlCol="0" anchor="t"/>
          <a:lstStyle/>
          <a:p>
            <a:pPr marL="0" indent="0">
              <a:lnSpc>
                <a:spcPts val="5550"/>
              </a:lnSpc>
              <a:buNone/>
            </a:pPr>
            <a:r>
              <a:rPr lang="en-US" sz="4450" dirty="0">
                <a:solidFill>
                  <a:srgbClr val="161613"/>
                </a:solidFill>
                <a:latin typeface="DM Sans Medium" pitchFamily="34" charset="0"/>
                <a:ea typeface="DM Sans Medium" pitchFamily="34" charset="-122"/>
                <a:cs typeface="DM Sans Medium" pitchFamily="34" charset="-120"/>
              </a:rPr>
              <a:t>Definitions and Notations</a:t>
            </a:r>
            <a:endParaRPr lang="en-US" sz="4450" dirty="0"/>
          </a:p>
        </p:txBody>
      </p:sp>
      <p:sp>
        <p:nvSpPr>
          <p:cNvPr id="4" name="Shape 1"/>
          <p:cNvSpPr/>
          <p:nvPr/>
        </p:nvSpPr>
        <p:spPr>
          <a:xfrm>
            <a:off x="6280190" y="1697950"/>
            <a:ext cx="7556421" cy="5882640"/>
          </a:xfrm>
          <a:prstGeom prst="roundRect">
            <a:avLst>
              <a:gd name="adj" fmla="val 578"/>
            </a:avLst>
          </a:prstGeom>
          <a:noFill/>
          <a:ln w="7620">
            <a:solidFill>
              <a:srgbClr val="000000">
                <a:alpha val="8000"/>
              </a:srgbClr>
            </a:solidFill>
            <a:prstDash val="solid"/>
          </a:ln>
        </p:spPr>
      </p:sp>
      <p:sp>
        <p:nvSpPr>
          <p:cNvPr id="5" name="Shape 2"/>
          <p:cNvSpPr/>
          <p:nvPr/>
        </p:nvSpPr>
        <p:spPr>
          <a:xfrm>
            <a:off x="6287810" y="1705570"/>
            <a:ext cx="7540347" cy="650319"/>
          </a:xfrm>
          <a:prstGeom prst="rect">
            <a:avLst/>
          </a:prstGeom>
          <a:solidFill>
            <a:srgbClr val="FFFFFF">
              <a:alpha val="4000"/>
            </a:srgbClr>
          </a:solidFill>
          <a:ln/>
        </p:spPr>
      </p:sp>
      <p:sp>
        <p:nvSpPr>
          <p:cNvPr id="6" name="Text 3"/>
          <p:cNvSpPr/>
          <p:nvPr/>
        </p:nvSpPr>
        <p:spPr>
          <a:xfrm>
            <a:off x="6515457" y="1849279"/>
            <a:ext cx="2055733" cy="362903"/>
          </a:xfrm>
          <a:prstGeom prst="rect">
            <a:avLst/>
          </a:prstGeom>
          <a:noFill/>
          <a:ln/>
        </p:spPr>
        <p:txBody>
          <a:bodyPr wrap="none" lIns="0" tIns="0" rIns="0" bIns="0" rtlCol="0" anchor="t"/>
          <a:lstStyle/>
          <a:p>
            <a:pPr marL="0" indent="0">
              <a:lnSpc>
                <a:spcPts val="2850"/>
              </a:lnSpc>
              <a:buNone/>
            </a:pPr>
            <a:r>
              <a:rPr lang="en-US" sz="1750" dirty="0">
                <a:solidFill>
                  <a:srgbClr val="161613"/>
                </a:solidFill>
                <a:latin typeface="Inter" pitchFamily="34" charset="0"/>
                <a:ea typeface="Inter" pitchFamily="34" charset="-122"/>
                <a:cs typeface="Inter" pitchFamily="34" charset="-120"/>
              </a:rPr>
              <a:t>Term</a:t>
            </a:r>
            <a:endParaRPr lang="en-US" sz="1750" dirty="0"/>
          </a:p>
        </p:txBody>
      </p:sp>
      <p:sp>
        <p:nvSpPr>
          <p:cNvPr id="7" name="Text 4"/>
          <p:cNvSpPr/>
          <p:nvPr/>
        </p:nvSpPr>
        <p:spPr>
          <a:xfrm>
            <a:off x="9032438" y="1849279"/>
            <a:ext cx="2051923" cy="362903"/>
          </a:xfrm>
          <a:prstGeom prst="rect">
            <a:avLst/>
          </a:prstGeom>
          <a:noFill/>
          <a:ln/>
        </p:spPr>
        <p:txBody>
          <a:bodyPr wrap="none" lIns="0" tIns="0" rIns="0" bIns="0" rtlCol="0" anchor="t"/>
          <a:lstStyle/>
          <a:p>
            <a:pPr marL="0" indent="0">
              <a:lnSpc>
                <a:spcPts val="2850"/>
              </a:lnSpc>
              <a:buNone/>
            </a:pPr>
            <a:r>
              <a:rPr lang="en-US" sz="1750" dirty="0">
                <a:solidFill>
                  <a:srgbClr val="161613"/>
                </a:solidFill>
                <a:latin typeface="Inter" pitchFamily="34" charset="0"/>
                <a:ea typeface="Inter" pitchFamily="34" charset="-122"/>
                <a:cs typeface="Inter" pitchFamily="34" charset="-120"/>
              </a:rPr>
              <a:t>Definition</a:t>
            </a:r>
            <a:endParaRPr lang="en-US" sz="1750" dirty="0"/>
          </a:p>
        </p:txBody>
      </p:sp>
      <p:sp>
        <p:nvSpPr>
          <p:cNvPr id="8" name="Text 5"/>
          <p:cNvSpPr/>
          <p:nvPr/>
        </p:nvSpPr>
        <p:spPr>
          <a:xfrm>
            <a:off x="11545610" y="1849279"/>
            <a:ext cx="2055733" cy="362903"/>
          </a:xfrm>
          <a:prstGeom prst="rect">
            <a:avLst/>
          </a:prstGeom>
          <a:noFill/>
          <a:ln/>
        </p:spPr>
        <p:txBody>
          <a:bodyPr wrap="none" lIns="0" tIns="0" rIns="0" bIns="0" rtlCol="0" anchor="t"/>
          <a:lstStyle/>
          <a:p>
            <a:pPr marL="0" indent="0">
              <a:lnSpc>
                <a:spcPts val="2850"/>
              </a:lnSpc>
              <a:buNone/>
            </a:pPr>
            <a:r>
              <a:rPr lang="en-US" sz="1750" dirty="0">
                <a:solidFill>
                  <a:srgbClr val="161613"/>
                </a:solidFill>
                <a:latin typeface="Inter" pitchFamily="34" charset="0"/>
                <a:ea typeface="Inter" pitchFamily="34" charset="-122"/>
                <a:cs typeface="Inter" pitchFamily="34" charset="-120"/>
              </a:rPr>
              <a:t>Notation</a:t>
            </a:r>
            <a:endParaRPr lang="en-US" sz="1750" dirty="0"/>
          </a:p>
        </p:txBody>
      </p:sp>
      <p:sp>
        <p:nvSpPr>
          <p:cNvPr id="9" name="Shape 6"/>
          <p:cNvSpPr/>
          <p:nvPr/>
        </p:nvSpPr>
        <p:spPr>
          <a:xfrm>
            <a:off x="6287810" y="2355890"/>
            <a:ext cx="7540347" cy="1739027"/>
          </a:xfrm>
          <a:prstGeom prst="rect">
            <a:avLst/>
          </a:prstGeom>
          <a:solidFill>
            <a:srgbClr val="000000">
              <a:alpha val="4000"/>
            </a:srgbClr>
          </a:solidFill>
          <a:ln/>
        </p:spPr>
      </p:sp>
      <p:sp>
        <p:nvSpPr>
          <p:cNvPr id="10" name="Text 7"/>
          <p:cNvSpPr/>
          <p:nvPr/>
        </p:nvSpPr>
        <p:spPr>
          <a:xfrm>
            <a:off x="6515457" y="2499598"/>
            <a:ext cx="2055733" cy="362903"/>
          </a:xfrm>
          <a:prstGeom prst="rect">
            <a:avLst/>
          </a:prstGeom>
          <a:noFill/>
          <a:ln/>
        </p:spPr>
        <p:txBody>
          <a:bodyPr wrap="none" lIns="0" tIns="0" rIns="0" bIns="0" rtlCol="0" anchor="t"/>
          <a:lstStyle/>
          <a:p>
            <a:pPr marL="0" indent="0">
              <a:lnSpc>
                <a:spcPts val="2850"/>
              </a:lnSpc>
              <a:buNone/>
            </a:pPr>
            <a:r>
              <a:rPr lang="en-US" sz="1750" dirty="0">
                <a:solidFill>
                  <a:srgbClr val="161613"/>
                </a:solidFill>
                <a:latin typeface="Inter" pitchFamily="34" charset="0"/>
                <a:ea typeface="Inter" pitchFamily="34" charset="-122"/>
                <a:cs typeface="Inter" pitchFamily="34" charset="-120"/>
              </a:rPr>
              <a:t>Event</a:t>
            </a:r>
            <a:endParaRPr lang="en-US" sz="1750" dirty="0"/>
          </a:p>
        </p:txBody>
      </p:sp>
      <p:sp>
        <p:nvSpPr>
          <p:cNvPr id="11" name="Text 8"/>
          <p:cNvSpPr/>
          <p:nvPr/>
        </p:nvSpPr>
        <p:spPr>
          <a:xfrm>
            <a:off x="9032438" y="2499598"/>
            <a:ext cx="2051923" cy="1451610"/>
          </a:xfrm>
          <a:prstGeom prst="rect">
            <a:avLst/>
          </a:prstGeom>
          <a:noFill/>
          <a:ln/>
        </p:spPr>
        <p:txBody>
          <a:bodyPr wrap="square" lIns="0" tIns="0" rIns="0" bIns="0" rtlCol="0" anchor="t"/>
          <a:lstStyle/>
          <a:p>
            <a:pPr marL="0" indent="0">
              <a:lnSpc>
                <a:spcPts val="2850"/>
              </a:lnSpc>
              <a:buNone/>
            </a:pPr>
            <a:r>
              <a:rPr lang="en-US" sz="1750" dirty="0">
                <a:solidFill>
                  <a:srgbClr val="161613"/>
                </a:solidFill>
                <a:latin typeface="Inter" pitchFamily="34" charset="0"/>
                <a:ea typeface="Inter" pitchFamily="34" charset="-122"/>
                <a:cs typeface="Inter" pitchFamily="34" charset="-120"/>
              </a:rPr>
              <a:t>A specific outcome or set of outcomes in a sample space.</a:t>
            </a:r>
            <a:endParaRPr lang="en-US" sz="1750" dirty="0"/>
          </a:p>
        </p:txBody>
      </p:sp>
      <p:sp>
        <p:nvSpPr>
          <p:cNvPr id="12" name="Text 9"/>
          <p:cNvSpPr/>
          <p:nvPr/>
        </p:nvSpPr>
        <p:spPr>
          <a:xfrm>
            <a:off x="11545610" y="2499598"/>
            <a:ext cx="2055733" cy="362903"/>
          </a:xfrm>
          <a:prstGeom prst="rect">
            <a:avLst/>
          </a:prstGeom>
          <a:noFill/>
          <a:ln/>
        </p:spPr>
        <p:txBody>
          <a:bodyPr wrap="none" lIns="0" tIns="0" rIns="0" bIns="0" rtlCol="0" anchor="t"/>
          <a:lstStyle/>
          <a:p>
            <a:pPr marL="0" indent="0">
              <a:lnSpc>
                <a:spcPts val="2850"/>
              </a:lnSpc>
              <a:buNone/>
            </a:pPr>
            <a:r>
              <a:rPr lang="en-US" sz="1750" dirty="0">
                <a:solidFill>
                  <a:srgbClr val="161613"/>
                </a:solidFill>
                <a:latin typeface="Inter" pitchFamily="34" charset="0"/>
                <a:ea typeface="Inter" pitchFamily="34" charset="-122"/>
                <a:cs typeface="Inter" pitchFamily="34" charset="-120"/>
              </a:rPr>
              <a:t>A, B, C, etc.</a:t>
            </a:r>
            <a:endParaRPr lang="en-US" sz="1750" dirty="0"/>
          </a:p>
        </p:txBody>
      </p:sp>
      <p:sp>
        <p:nvSpPr>
          <p:cNvPr id="13" name="Shape 10"/>
          <p:cNvSpPr/>
          <p:nvPr/>
        </p:nvSpPr>
        <p:spPr>
          <a:xfrm>
            <a:off x="6287810" y="4094917"/>
            <a:ext cx="7540347" cy="1376124"/>
          </a:xfrm>
          <a:prstGeom prst="rect">
            <a:avLst/>
          </a:prstGeom>
          <a:solidFill>
            <a:srgbClr val="FFFFFF">
              <a:alpha val="4000"/>
            </a:srgbClr>
          </a:solidFill>
          <a:ln/>
        </p:spPr>
      </p:sp>
      <p:sp>
        <p:nvSpPr>
          <p:cNvPr id="14" name="Text 11"/>
          <p:cNvSpPr/>
          <p:nvPr/>
        </p:nvSpPr>
        <p:spPr>
          <a:xfrm>
            <a:off x="6515457" y="4238625"/>
            <a:ext cx="2055733" cy="725805"/>
          </a:xfrm>
          <a:prstGeom prst="rect">
            <a:avLst/>
          </a:prstGeom>
          <a:noFill/>
          <a:ln/>
        </p:spPr>
        <p:txBody>
          <a:bodyPr wrap="square" lIns="0" tIns="0" rIns="0" bIns="0" rtlCol="0" anchor="t"/>
          <a:lstStyle/>
          <a:p>
            <a:pPr marL="0" indent="0">
              <a:lnSpc>
                <a:spcPts val="2850"/>
              </a:lnSpc>
              <a:buNone/>
            </a:pPr>
            <a:r>
              <a:rPr lang="en-US" sz="1750" dirty="0">
                <a:solidFill>
                  <a:srgbClr val="161613"/>
                </a:solidFill>
                <a:latin typeface="Inter" pitchFamily="34" charset="0"/>
                <a:ea typeface="Inter" pitchFamily="34" charset="-122"/>
                <a:cs typeface="Inter" pitchFamily="34" charset="-120"/>
              </a:rPr>
              <a:t>Probability of an Event</a:t>
            </a:r>
            <a:endParaRPr lang="en-US" sz="1750" dirty="0"/>
          </a:p>
        </p:txBody>
      </p:sp>
      <p:sp>
        <p:nvSpPr>
          <p:cNvPr id="15" name="Text 12"/>
          <p:cNvSpPr/>
          <p:nvPr/>
        </p:nvSpPr>
        <p:spPr>
          <a:xfrm>
            <a:off x="9032438" y="4238625"/>
            <a:ext cx="2051923" cy="1088708"/>
          </a:xfrm>
          <a:prstGeom prst="rect">
            <a:avLst/>
          </a:prstGeom>
          <a:noFill/>
          <a:ln/>
        </p:spPr>
        <p:txBody>
          <a:bodyPr wrap="square" lIns="0" tIns="0" rIns="0" bIns="0" rtlCol="0" anchor="t"/>
          <a:lstStyle/>
          <a:p>
            <a:pPr marL="0" indent="0">
              <a:lnSpc>
                <a:spcPts val="2850"/>
              </a:lnSpc>
              <a:buNone/>
            </a:pPr>
            <a:r>
              <a:rPr lang="en-US" sz="1750" dirty="0">
                <a:solidFill>
                  <a:srgbClr val="161613"/>
                </a:solidFill>
                <a:latin typeface="Inter" pitchFamily="34" charset="0"/>
                <a:ea typeface="Inter" pitchFamily="34" charset="-122"/>
                <a:cs typeface="Inter" pitchFamily="34" charset="-120"/>
              </a:rPr>
              <a:t>The likelihood of an event occurring.</a:t>
            </a:r>
            <a:endParaRPr lang="en-US" sz="1750" dirty="0"/>
          </a:p>
        </p:txBody>
      </p:sp>
      <p:sp>
        <p:nvSpPr>
          <p:cNvPr id="16" name="Text 13"/>
          <p:cNvSpPr/>
          <p:nvPr/>
        </p:nvSpPr>
        <p:spPr>
          <a:xfrm>
            <a:off x="11545610" y="4238625"/>
            <a:ext cx="2055733" cy="725805"/>
          </a:xfrm>
          <a:prstGeom prst="rect">
            <a:avLst/>
          </a:prstGeom>
          <a:noFill/>
          <a:ln/>
        </p:spPr>
        <p:txBody>
          <a:bodyPr wrap="square" lIns="0" tIns="0" rIns="0" bIns="0" rtlCol="0" anchor="t"/>
          <a:lstStyle/>
          <a:p>
            <a:pPr marL="0" indent="0">
              <a:lnSpc>
                <a:spcPts val="2850"/>
              </a:lnSpc>
              <a:buNone/>
            </a:pPr>
            <a:r>
              <a:rPr lang="en-US" sz="1750" dirty="0">
                <a:solidFill>
                  <a:srgbClr val="161613"/>
                </a:solidFill>
                <a:latin typeface="Inter" pitchFamily="34" charset="0"/>
                <a:ea typeface="Inter" pitchFamily="34" charset="-122"/>
                <a:cs typeface="Inter" pitchFamily="34" charset="-120"/>
              </a:rPr>
              <a:t>P(A), P(B), P(C), etc.</a:t>
            </a:r>
            <a:endParaRPr lang="en-US" sz="1750" dirty="0"/>
          </a:p>
        </p:txBody>
      </p:sp>
      <p:sp>
        <p:nvSpPr>
          <p:cNvPr id="17" name="Shape 14"/>
          <p:cNvSpPr/>
          <p:nvPr/>
        </p:nvSpPr>
        <p:spPr>
          <a:xfrm>
            <a:off x="6287810" y="5471041"/>
            <a:ext cx="7540347" cy="2101929"/>
          </a:xfrm>
          <a:prstGeom prst="rect">
            <a:avLst/>
          </a:prstGeom>
          <a:solidFill>
            <a:srgbClr val="000000">
              <a:alpha val="4000"/>
            </a:srgbClr>
          </a:solidFill>
          <a:ln/>
        </p:spPr>
      </p:sp>
      <p:sp>
        <p:nvSpPr>
          <p:cNvPr id="18" name="Text 15"/>
          <p:cNvSpPr/>
          <p:nvPr/>
        </p:nvSpPr>
        <p:spPr>
          <a:xfrm>
            <a:off x="6515457" y="5614749"/>
            <a:ext cx="2055733" cy="725805"/>
          </a:xfrm>
          <a:prstGeom prst="rect">
            <a:avLst/>
          </a:prstGeom>
          <a:noFill/>
          <a:ln/>
        </p:spPr>
        <p:txBody>
          <a:bodyPr wrap="square" lIns="0" tIns="0" rIns="0" bIns="0" rtlCol="0" anchor="t"/>
          <a:lstStyle/>
          <a:p>
            <a:pPr marL="0" indent="0">
              <a:lnSpc>
                <a:spcPts val="2850"/>
              </a:lnSpc>
              <a:buNone/>
            </a:pPr>
            <a:r>
              <a:rPr lang="en-US" sz="1750" dirty="0">
                <a:solidFill>
                  <a:srgbClr val="161613"/>
                </a:solidFill>
                <a:latin typeface="Inter" pitchFamily="34" charset="0"/>
                <a:ea typeface="Inter" pitchFamily="34" charset="-122"/>
                <a:cs typeface="Inter" pitchFamily="34" charset="-120"/>
              </a:rPr>
              <a:t>Complement of an Event</a:t>
            </a:r>
            <a:endParaRPr lang="en-US" sz="1750" dirty="0"/>
          </a:p>
        </p:txBody>
      </p:sp>
      <p:sp>
        <p:nvSpPr>
          <p:cNvPr id="19" name="Text 16"/>
          <p:cNvSpPr/>
          <p:nvPr/>
        </p:nvSpPr>
        <p:spPr>
          <a:xfrm>
            <a:off x="9032438" y="5614749"/>
            <a:ext cx="2051923" cy="1814513"/>
          </a:xfrm>
          <a:prstGeom prst="rect">
            <a:avLst/>
          </a:prstGeom>
          <a:noFill/>
          <a:ln/>
        </p:spPr>
        <p:txBody>
          <a:bodyPr wrap="square" lIns="0" tIns="0" rIns="0" bIns="0" rtlCol="0" anchor="t"/>
          <a:lstStyle/>
          <a:p>
            <a:pPr marL="0" indent="0">
              <a:lnSpc>
                <a:spcPts val="2850"/>
              </a:lnSpc>
              <a:buNone/>
            </a:pPr>
            <a:r>
              <a:rPr lang="en-US" sz="1750" dirty="0">
                <a:solidFill>
                  <a:srgbClr val="161613"/>
                </a:solidFill>
                <a:latin typeface="Inter" pitchFamily="34" charset="0"/>
                <a:ea typeface="Inter" pitchFamily="34" charset="-122"/>
                <a:cs typeface="Inter" pitchFamily="34" charset="-120"/>
              </a:rPr>
              <a:t>The set of all outcomes in the sample space that are not in the event.</a:t>
            </a:r>
            <a:endParaRPr lang="en-US" sz="1750" dirty="0"/>
          </a:p>
        </p:txBody>
      </p:sp>
      <p:sp>
        <p:nvSpPr>
          <p:cNvPr id="20" name="Text 17"/>
          <p:cNvSpPr/>
          <p:nvPr/>
        </p:nvSpPr>
        <p:spPr>
          <a:xfrm>
            <a:off x="11545610" y="5614749"/>
            <a:ext cx="2055733" cy="362903"/>
          </a:xfrm>
          <a:prstGeom prst="rect">
            <a:avLst/>
          </a:prstGeom>
          <a:noFill/>
          <a:ln/>
        </p:spPr>
        <p:txBody>
          <a:bodyPr wrap="none" lIns="0" tIns="0" rIns="0" bIns="0" rtlCol="0" anchor="t"/>
          <a:lstStyle/>
          <a:p>
            <a:pPr marL="0" indent="0">
              <a:lnSpc>
                <a:spcPts val="2850"/>
              </a:lnSpc>
              <a:buNone/>
            </a:pPr>
            <a:r>
              <a:rPr lang="en-US" sz="1750" dirty="0">
                <a:solidFill>
                  <a:srgbClr val="161613"/>
                </a:solidFill>
                <a:latin typeface="Inter" pitchFamily="34" charset="0"/>
                <a:ea typeface="Inter" pitchFamily="34" charset="-122"/>
                <a:cs typeface="Inter" pitchFamily="34" charset="-120"/>
              </a:rPr>
              <a:t>A', B', C', etc.</a:t>
            </a:r>
            <a:endParaRPr lang="en-US" sz="1750" dirty="0"/>
          </a:p>
        </p:txBody>
      </p:sp>
      <p:pic>
        <p:nvPicPr>
          <p:cNvPr id="22" name="Picture 21">
            <a:extLst>
              <a:ext uri="{FF2B5EF4-FFF2-40B4-BE49-F238E27FC236}">
                <a16:creationId xmlns:a16="http://schemas.microsoft.com/office/drawing/2014/main" id="{D6A79547-DE18-441C-BF10-D2F57670FCE9}"/>
              </a:ext>
            </a:extLst>
          </p:cNvPr>
          <p:cNvPicPr>
            <a:picLocks noChangeAspect="1"/>
          </p:cNvPicPr>
          <p:nvPr/>
        </p:nvPicPr>
        <p:blipFill>
          <a:blip r:embed="rId4"/>
          <a:stretch>
            <a:fillRect/>
          </a:stretch>
        </p:blipFill>
        <p:spPr>
          <a:xfrm>
            <a:off x="11296185" y="7636980"/>
            <a:ext cx="3334215" cy="567541"/>
          </a:xfrm>
          <a:prstGeom prst="rect">
            <a:avLst/>
          </a:prstGeom>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spTree>
      <p:nvGrpSpPr>
        <p:cNvPr id="1" name=""/>
        <p:cNvGrpSpPr/>
        <p:nvPr/>
      </p:nvGrpSpPr>
      <p:grpSpPr>
        <a:xfrm>
          <a:off x="0" y="0"/>
          <a:ext cx="0" cy="0"/>
          <a:chOff x="0" y="0"/>
          <a:chExt cx="0" cy="0"/>
        </a:xfrm>
      </p:grpSpPr>
      <p:pic>
        <p:nvPicPr>
          <p:cNvPr id="2" name="Image 0" descr="preencoded.png"/>
          <p:cNvPicPr>
            <a:picLocks noChangeAspect="1"/>
          </p:cNvPicPr>
          <p:nvPr/>
        </p:nvPicPr>
        <p:blipFill>
          <a:blip r:embed="rId3"/>
          <a:stretch>
            <a:fillRect/>
          </a:stretch>
        </p:blipFill>
        <p:spPr>
          <a:xfrm>
            <a:off x="9144000" y="0"/>
            <a:ext cx="5486400" cy="8229600"/>
          </a:xfrm>
          <a:prstGeom prst="rect">
            <a:avLst/>
          </a:prstGeom>
        </p:spPr>
      </p:pic>
      <p:sp>
        <p:nvSpPr>
          <p:cNvPr id="3" name="Text 0"/>
          <p:cNvSpPr/>
          <p:nvPr/>
        </p:nvSpPr>
        <p:spPr>
          <a:xfrm>
            <a:off x="719852" y="1215033"/>
            <a:ext cx="7006828" cy="642699"/>
          </a:xfrm>
          <a:prstGeom prst="rect">
            <a:avLst/>
          </a:prstGeom>
          <a:noFill/>
          <a:ln/>
        </p:spPr>
        <p:txBody>
          <a:bodyPr wrap="none" lIns="0" tIns="0" rIns="0" bIns="0" rtlCol="0" anchor="t"/>
          <a:lstStyle/>
          <a:p>
            <a:pPr marL="0" indent="0">
              <a:lnSpc>
                <a:spcPts val="5050"/>
              </a:lnSpc>
              <a:buNone/>
            </a:pPr>
            <a:r>
              <a:rPr lang="en-US" sz="4000" dirty="0">
                <a:solidFill>
                  <a:srgbClr val="161613"/>
                </a:solidFill>
                <a:latin typeface="DM Sans Medium" pitchFamily="34" charset="0"/>
                <a:ea typeface="DM Sans Medium" pitchFamily="34" charset="-122"/>
                <a:cs typeface="DM Sans Medium" pitchFamily="34" charset="-120"/>
              </a:rPr>
              <a:t>Probability Axioms and Rules</a:t>
            </a:r>
            <a:endParaRPr lang="en-US" sz="4000" dirty="0"/>
          </a:p>
        </p:txBody>
      </p:sp>
      <p:sp>
        <p:nvSpPr>
          <p:cNvPr id="4" name="Shape 1"/>
          <p:cNvSpPr/>
          <p:nvPr/>
        </p:nvSpPr>
        <p:spPr>
          <a:xfrm>
            <a:off x="719852" y="2397562"/>
            <a:ext cx="462796" cy="462796"/>
          </a:xfrm>
          <a:prstGeom prst="roundRect">
            <a:avLst>
              <a:gd name="adj" fmla="val 6667"/>
            </a:avLst>
          </a:prstGeom>
          <a:solidFill>
            <a:srgbClr val="EDEBE3"/>
          </a:solidFill>
          <a:ln/>
        </p:spPr>
      </p:sp>
      <p:sp>
        <p:nvSpPr>
          <p:cNvPr id="5" name="Text 2"/>
          <p:cNvSpPr/>
          <p:nvPr/>
        </p:nvSpPr>
        <p:spPr>
          <a:xfrm>
            <a:off x="900589" y="2474714"/>
            <a:ext cx="101203" cy="308491"/>
          </a:xfrm>
          <a:prstGeom prst="rect">
            <a:avLst/>
          </a:prstGeom>
          <a:noFill/>
          <a:ln/>
        </p:spPr>
        <p:txBody>
          <a:bodyPr wrap="none" lIns="0" tIns="0" rIns="0" bIns="0" rtlCol="0" anchor="t"/>
          <a:lstStyle/>
          <a:p>
            <a:pPr marL="0" indent="0" algn="ctr">
              <a:lnSpc>
                <a:spcPts val="2400"/>
              </a:lnSpc>
              <a:buNone/>
            </a:pPr>
            <a:r>
              <a:rPr lang="en-US" sz="2400" dirty="0">
                <a:solidFill>
                  <a:srgbClr val="161613"/>
                </a:solidFill>
                <a:latin typeface="DM Sans Medium" pitchFamily="34" charset="0"/>
                <a:ea typeface="DM Sans Medium" pitchFamily="34" charset="-122"/>
                <a:cs typeface="DM Sans Medium" pitchFamily="34" charset="-120"/>
              </a:rPr>
              <a:t>1</a:t>
            </a:r>
            <a:endParaRPr lang="en-US" sz="2400" dirty="0"/>
          </a:p>
        </p:txBody>
      </p:sp>
      <p:sp>
        <p:nvSpPr>
          <p:cNvPr id="6" name="Text 3"/>
          <p:cNvSpPr/>
          <p:nvPr/>
        </p:nvSpPr>
        <p:spPr>
          <a:xfrm>
            <a:off x="1388269" y="2397562"/>
            <a:ext cx="2571036" cy="321231"/>
          </a:xfrm>
          <a:prstGeom prst="rect">
            <a:avLst/>
          </a:prstGeom>
          <a:noFill/>
          <a:ln/>
        </p:spPr>
        <p:txBody>
          <a:bodyPr wrap="none" lIns="0" tIns="0" rIns="0" bIns="0" rtlCol="0" anchor="t"/>
          <a:lstStyle/>
          <a:p>
            <a:pPr marL="0" indent="0">
              <a:lnSpc>
                <a:spcPts val="2500"/>
              </a:lnSpc>
              <a:buNone/>
            </a:pPr>
            <a:r>
              <a:rPr lang="en-US" sz="2000" dirty="0">
                <a:solidFill>
                  <a:srgbClr val="161613"/>
                </a:solidFill>
                <a:latin typeface="DM Sans Medium" pitchFamily="34" charset="0"/>
                <a:ea typeface="DM Sans Medium" pitchFamily="34" charset="-122"/>
                <a:cs typeface="DM Sans Medium" pitchFamily="34" charset="-120"/>
              </a:rPr>
              <a:t>Axiom 1</a:t>
            </a:r>
            <a:endParaRPr lang="en-US" sz="2000" dirty="0"/>
          </a:p>
        </p:txBody>
      </p:sp>
      <p:sp>
        <p:nvSpPr>
          <p:cNvPr id="7" name="Text 4"/>
          <p:cNvSpPr/>
          <p:nvPr/>
        </p:nvSpPr>
        <p:spPr>
          <a:xfrm>
            <a:off x="1388269" y="2842141"/>
            <a:ext cx="3080980" cy="987266"/>
          </a:xfrm>
          <a:prstGeom prst="rect">
            <a:avLst/>
          </a:prstGeom>
          <a:noFill/>
          <a:ln/>
        </p:spPr>
        <p:txBody>
          <a:bodyPr wrap="square" lIns="0" tIns="0" rIns="0" bIns="0" rtlCol="0" anchor="t"/>
          <a:lstStyle/>
          <a:p>
            <a:pPr marL="0" indent="0">
              <a:lnSpc>
                <a:spcPts val="2550"/>
              </a:lnSpc>
              <a:buNone/>
            </a:pPr>
            <a:r>
              <a:rPr lang="en-US" sz="1600" dirty="0">
                <a:solidFill>
                  <a:srgbClr val="161613"/>
                </a:solidFill>
                <a:latin typeface="Inter" pitchFamily="34" charset="0"/>
                <a:ea typeface="Inter" pitchFamily="34" charset="-122"/>
                <a:cs typeface="Inter" pitchFamily="34" charset="-120"/>
              </a:rPr>
              <a:t>The probability of any event is always non-negative. P(A) ≥ 0 for any event A.</a:t>
            </a:r>
            <a:endParaRPr lang="en-US" sz="1600" dirty="0"/>
          </a:p>
        </p:txBody>
      </p:sp>
      <p:sp>
        <p:nvSpPr>
          <p:cNvPr id="8" name="Shape 5"/>
          <p:cNvSpPr/>
          <p:nvPr/>
        </p:nvSpPr>
        <p:spPr>
          <a:xfrm>
            <a:off x="4674870" y="2397562"/>
            <a:ext cx="462796" cy="462796"/>
          </a:xfrm>
          <a:prstGeom prst="roundRect">
            <a:avLst>
              <a:gd name="adj" fmla="val 6667"/>
            </a:avLst>
          </a:prstGeom>
          <a:solidFill>
            <a:srgbClr val="EDEBE3"/>
          </a:solidFill>
          <a:ln/>
        </p:spPr>
      </p:sp>
      <p:sp>
        <p:nvSpPr>
          <p:cNvPr id="9" name="Text 6"/>
          <p:cNvSpPr/>
          <p:nvPr/>
        </p:nvSpPr>
        <p:spPr>
          <a:xfrm>
            <a:off x="4817269" y="2474714"/>
            <a:ext cx="177998" cy="308491"/>
          </a:xfrm>
          <a:prstGeom prst="rect">
            <a:avLst/>
          </a:prstGeom>
          <a:noFill/>
          <a:ln/>
        </p:spPr>
        <p:txBody>
          <a:bodyPr wrap="none" lIns="0" tIns="0" rIns="0" bIns="0" rtlCol="0" anchor="t"/>
          <a:lstStyle/>
          <a:p>
            <a:pPr marL="0" indent="0" algn="ctr">
              <a:lnSpc>
                <a:spcPts val="2400"/>
              </a:lnSpc>
              <a:buNone/>
            </a:pPr>
            <a:r>
              <a:rPr lang="en-US" sz="2400" dirty="0">
                <a:solidFill>
                  <a:srgbClr val="161613"/>
                </a:solidFill>
                <a:latin typeface="DM Sans Medium" pitchFamily="34" charset="0"/>
                <a:ea typeface="DM Sans Medium" pitchFamily="34" charset="-122"/>
                <a:cs typeface="DM Sans Medium" pitchFamily="34" charset="-120"/>
              </a:rPr>
              <a:t>2</a:t>
            </a:r>
            <a:endParaRPr lang="en-US" sz="2400" dirty="0"/>
          </a:p>
        </p:txBody>
      </p:sp>
      <p:sp>
        <p:nvSpPr>
          <p:cNvPr id="10" name="Text 7"/>
          <p:cNvSpPr/>
          <p:nvPr/>
        </p:nvSpPr>
        <p:spPr>
          <a:xfrm>
            <a:off x="5343287" y="2397562"/>
            <a:ext cx="2571036" cy="321231"/>
          </a:xfrm>
          <a:prstGeom prst="rect">
            <a:avLst/>
          </a:prstGeom>
          <a:noFill/>
          <a:ln/>
        </p:spPr>
        <p:txBody>
          <a:bodyPr wrap="none" lIns="0" tIns="0" rIns="0" bIns="0" rtlCol="0" anchor="t"/>
          <a:lstStyle/>
          <a:p>
            <a:pPr marL="0" indent="0">
              <a:lnSpc>
                <a:spcPts val="2500"/>
              </a:lnSpc>
              <a:buNone/>
            </a:pPr>
            <a:r>
              <a:rPr lang="en-US" sz="2000" dirty="0">
                <a:solidFill>
                  <a:srgbClr val="161613"/>
                </a:solidFill>
                <a:latin typeface="DM Sans Medium" pitchFamily="34" charset="0"/>
                <a:ea typeface="DM Sans Medium" pitchFamily="34" charset="-122"/>
                <a:cs typeface="DM Sans Medium" pitchFamily="34" charset="-120"/>
              </a:rPr>
              <a:t>Axiom 2</a:t>
            </a:r>
            <a:endParaRPr lang="en-US" sz="2000" dirty="0"/>
          </a:p>
        </p:txBody>
      </p:sp>
      <p:sp>
        <p:nvSpPr>
          <p:cNvPr id="11" name="Text 8"/>
          <p:cNvSpPr/>
          <p:nvPr/>
        </p:nvSpPr>
        <p:spPr>
          <a:xfrm>
            <a:off x="5343287" y="2842141"/>
            <a:ext cx="3080980" cy="987266"/>
          </a:xfrm>
          <a:prstGeom prst="rect">
            <a:avLst/>
          </a:prstGeom>
          <a:noFill/>
          <a:ln/>
        </p:spPr>
        <p:txBody>
          <a:bodyPr wrap="square" lIns="0" tIns="0" rIns="0" bIns="0" rtlCol="0" anchor="t"/>
          <a:lstStyle/>
          <a:p>
            <a:pPr marL="0" indent="0">
              <a:lnSpc>
                <a:spcPts val="2550"/>
              </a:lnSpc>
              <a:buNone/>
            </a:pPr>
            <a:r>
              <a:rPr lang="en-US" sz="1600" dirty="0">
                <a:solidFill>
                  <a:srgbClr val="161613"/>
                </a:solidFill>
                <a:latin typeface="Inter" pitchFamily="34" charset="0"/>
                <a:ea typeface="Inter" pitchFamily="34" charset="-122"/>
                <a:cs typeface="Inter" pitchFamily="34" charset="-120"/>
              </a:rPr>
              <a:t>The probability of the sample space is 1. P(S) = 1, where S is the sample space.</a:t>
            </a:r>
            <a:endParaRPr lang="en-US" sz="1600" dirty="0"/>
          </a:p>
        </p:txBody>
      </p:sp>
      <p:sp>
        <p:nvSpPr>
          <p:cNvPr id="12" name="Shape 9"/>
          <p:cNvSpPr/>
          <p:nvPr/>
        </p:nvSpPr>
        <p:spPr>
          <a:xfrm>
            <a:off x="719852" y="4266367"/>
            <a:ext cx="462796" cy="462796"/>
          </a:xfrm>
          <a:prstGeom prst="roundRect">
            <a:avLst>
              <a:gd name="adj" fmla="val 6667"/>
            </a:avLst>
          </a:prstGeom>
          <a:solidFill>
            <a:srgbClr val="EDEBE3"/>
          </a:solidFill>
          <a:ln/>
        </p:spPr>
      </p:sp>
      <p:sp>
        <p:nvSpPr>
          <p:cNvPr id="13" name="Text 10"/>
          <p:cNvSpPr/>
          <p:nvPr/>
        </p:nvSpPr>
        <p:spPr>
          <a:xfrm>
            <a:off x="859631" y="4343519"/>
            <a:ext cx="183237" cy="308491"/>
          </a:xfrm>
          <a:prstGeom prst="rect">
            <a:avLst/>
          </a:prstGeom>
          <a:noFill/>
          <a:ln/>
        </p:spPr>
        <p:txBody>
          <a:bodyPr wrap="none" lIns="0" tIns="0" rIns="0" bIns="0" rtlCol="0" anchor="t"/>
          <a:lstStyle/>
          <a:p>
            <a:pPr marL="0" indent="0" algn="ctr">
              <a:lnSpc>
                <a:spcPts val="2400"/>
              </a:lnSpc>
              <a:buNone/>
            </a:pPr>
            <a:r>
              <a:rPr lang="en-US" sz="2400" dirty="0">
                <a:solidFill>
                  <a:srgbClr val="161613"/>
                </a:solidFill>
                <a:latin typeface="DM Sans Medium" pitchFamily="34" charset="0"/>
                <a:ea typeface="DM Sans Medium" pitchFamily="34" charset="-122"/>
                <a:cs typeface="DM Sans Medium" pitchFamily="34" charset="-120"/>
              </a:rPr>
              <a:t>3</a:t>
            </a:r>
            <a:endParaRPr lang="en-US" sz="2400" dirty="0"/>
          </a:p>
        </p:txBody>
      </p:sp>
      <p:sp>
        <p:nvSpPr>
          <p:cNvPr id="14" name="Text 11"/>
          <p:cNvSpPr/>
          <p:nvPr/>
        </p:nvSpPr>
        <p:spPr>
          <a:xfrm>
            <a:off x="1388269" y="4266367"/>
            <a:ext cx="2571036" cy="321231"/>
          </a:xfrm>
          <a:prstGeom prst="rect">
            <a:avLst/>
          </a:prstGeom>
          <a:noFill/>
          <a:ln/>
        </p:spPr>
        <p:txBody>
          <a:bodyPr wrap="none" lIns="0" tIns="0" rIns="0" bIns="0" rtlCol="0" anchor="t"/>
          <a:lstStyle/>
          <a:p>
            <a:pPr marL="0" indent="0">
              <a:lnSpc>
                <a:spcPts val="2500"/>
              </a:lnSpc>
              <a:buNone/>
            </a:pPr>
            <a:r>
              <a:rPr lang="en-US" sz="2000" dirty="0">
                <a:solidFill>
                  <a:srgbClr val="161613"/>
                </a:solidFill>
                <a:latin typeface="DM Sans Medium" pitchFamily="34" charset="0"/>
                <a:ea typeface="DM Sans Medium" pitchFamily="34" charset="-122"/>
                <a:cs typeface="DM Sans Medium" pitchFamily="34" charset="-120"/>
              </a:rPr>
              <a:t>Axiom 3</a:t>
            </a:r>
            <a:endParaRPr lang="en-US" sz="2000" dirty="0"/>
          </a:p>
        </p:txBody>
      </p:sp>
      <p:sp>
        <p:nvSpPr>
          <p:cNvPr id="15" name="Text 12"/>
          <p:cNvSpPr/>
          <p:nvPr/>
        </p:nvSpPr>
        <p:spPr>
          <a:xfrm>
            <a:off x="1388269" y="4710946"/>
            <a:ext cx="3080980" cy="1974533"/>
          </a:xfrm>
          <a:prstGeom prst="rect">
            <a:avLst/>
          </a:prstGeom>
          <a:noFill/>
          <a:ln/>
        </p:spPr>
        <p:txBody>
          <a:bodyPr wrap="square" lIns="0" tIns="0" rIns="0" bIns="0" rtlCol="0" anchor="t"/>
          <a:lstStyle/>
          <a:p>
            <a:pPr marL="0" indent="0">
              <a:lnSpc>
                <a:spcPts val="2550"/>
              </a:lnSpc>
              <a:buNone/>
            </a:pPr>
            <a:r>
              <a:rPr lang="en-US" sz="1600" dirty="0">
                <a:solidFill>
                  <a:srgbClr val="161613"/>
                </a:solidFill>
                <a:latin typeface="Inter" pitchFamily="34" charset="0"/>
                <a:ea typeface="Inter" pitchFamily="34" charset="-122"/>
                <a:cs typeface="Inter" pitchFamily="34" charset="-120"/>
              </a:rPr>
              <a:t>If A and B are mutually exclusive events, then the probability of A or B occurring is the sum of their individual probabilities. P(A ∪ B) = P(A) + P(B).</a:t>
            </a:r>
            <a:endParaRPr lang="en-US" sz="1600" dirty="0"/>
          </a:p>
        </p:txBody>
      </p:sp>
      <p:sp>
        <p:nvSpPr>
          <p:cNvPr id="16" name="Shape 13"/>
          <p:cNvSpPr/>
          <p:nvPr/>
        </p:nvSpPr>
        <p:spPr>
          <a:xfrm>
            <a:off x="4674870" y="4266367"/>
            <a:ext cx="462796" cy="462796"/>
          </a:xfrm>
          <a:prstGeom prst="roundRect">
            <a:avLst>
              <a:gd name="adj" fmla="val 6667"/>
            </a:avLst>
          </a:prstGeom>
          <a:solidFill>
            <a:srgbClr val="EDEBE3"/>
          </a:solidFill>
          <a:ln/>
        </p:spPr>
      </p:sp>
      <p:sp>
        <p:nvSpPr>
          <p:cNvPr id="17" name="Text 14"/>
          <p:cNvSpPr/>
          <p:nvPr/>
        </p:nvSpPr>
        <p:spPr>
          <a:xfrm>
            <a:off x="4810482" y="4343519"/>
            <a:ext cx="191572" cy="308491"/>
          </a:xfrm>
          <a:prstGeom prst="rect">
            <a:avLst/>
          </a:prstGeom>
          <a:noFill/>
          <a:ln/>
        </p:spPr>
        <p:txBody>
          <a:bodyPr wrap="none" lIns="0" tIns="0" rIns="0" bIns="0" rtlCol="0" anchor="t"/>
          <a:lstStyle/>
          <a:p>
            <a:pPr marL="0" indent="0" algn="ctr">
              <a:lnSpc>
                <a:spcPts val="2400"/>
              </a:lnSpc>
              <a:buNone/>
            </a:pPr>
            <a:r>
              <a:rPr lang="en-US" sz="2400" dirty="0">
                <a:solidFill>
                  <a:srgbClr val="161613"/>
                </a:solidFill>
                <a:latin typeface="DM Sans Medium" pitchFamily="34" charset="0"/>
                <a:ea typeface="DM Sans Medium" pitchFamily="34" charset="-122"/>
                <a:cs typeface="DM Sans Medium" pitchFamily="34" charset="-120"/>
              </a:rPr>
              <a:t>4</a:t>
            </a:r>
            <a:endParaRPr lang="en-US" sz="2400" dirty="0"/>
          </a:p>
        </p:txBody>
      </p:sp>
      <p:sp>
        <p:nvSpPr>
          <p:cNvPr id="18" name="Text 15"/>
          <p:cNvSpPr/>
          <p:nvPr/>
        </p:nvSpPr>
        <p:spPr>
          <a:xfrm>
            <a:off x="5343287" y="4266367"/>
            <a:ext cx="2571036" cy="321231"/>
          </a:xfrm>
          <a:prstGeom prst="rect">
            <a:avLst/>
          </a:prstGeom>
          <a:noFill/>
          <a:ln/>
        </p:spPr>
        <p:txBody>
          <a:bodyPr wrap="none" lIns="0" tIns="0" rIns="0" bIns="0" rtlCol="0" anchor="t"/>
          <a:lstStyle/>
          <a:p>
            <a:pPr marL="0" indent="0">
              <a:lnSpc>
                <a:spcPts val="2500"/>
              </a:lnSpc>
              <a:buNone/>
            </a:pPr>
            <a:r>
              <a:rPr lang="en-US" sz="2000" dirty="0">
                <a:solidFill>
                  <a:srgbClr val="161613"/>
                </a:solidFill>
                <a:latin typeface="DM Sans Medium" pitchFamily="34" charset="0"/>
                <a:ea typeface="DM Sans Medium" pitchFamily="34" charset="-122"/>
                <a:cs typeface="DM Sans Medium" pitchFamily="34" charset="-120"/>
              </a:rPr>
              <a:t>Additional Rules</a:t>
            </a:r>
            <a:endParaRPr lang="en-US" sz="2000" dirty="0"/>
          </a:p>
        </p:txBody>
      </p:sp>
      <p:sp>
        <p:nvSpPr>
          <p:cNvPr id="19" name="Text 16"/>
          <p:cNvSpPr/>
          <p:nvPr/>
        </p:nvSpPr>
        <p:spPr>
          <a:xfrm>
            <a:off x="5343287" y="4710946"/>
            <a:ext cx="3080980" cy="2303621"/>
          </a:xfrm>
          <a:prstGeom prst="rect">
            <a:avLst/>
          </a:prstGeom>
          <a:noFill/>
          <a:ln/>
        </p:spPr>
        <p:txBody>
          <a:bodyPr wrap="square" lIns="0" tIns="0" rIns="0" bIns="0" rtlCol="0" anchor="t"/>
          <a:lstStyle/>
          <a:p>
            <a:pPr marL="0" indent="0">
              <a:lnSpc>
                <a:spcPts val="2550"/>
              </a:lnSpc>
              <a:buNone/>
            </a:pPr>
            <a:r>
              <a:rPr lang="en-US" sz="1600" dirty="0">
                <a:solidFill>
                  <a:srgbClr val="161613"/>
                </a:solidFill>
                <a:latin typeface="Inter" pitchFamily="34" charset="0"/>
                <a:ea typeface="Inter" pitchFamily="34" charset="-122"/>
                <a:cs typeface="Inter" pitchFamily="34" charset="-120"/>
              </a:rPr>
              <a:t>Probability rules, such as the addition rule, the multiplication rule, and Bayes' Theorem, are derived from these axioms and provide a framework for calculating probabilities of complex events.</a:t>
            </a:r>
            <a:endParaRPr lang="en-US" sz="16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spTree>
      <p:nvGrpSpPr>
        <p:cNvPr id="1" name=""/>
        <p:cNvGrpSpPr/>
        <p:nvPr/>
      </p:nvGrpSpPr>
      <p:grpSpPr>
        <a:xfrm>
          <a:off x="0" y="0"/>
          <a:ext cx="0" cy="0"/>
          <a:chOff x="0" y="0"/>
          <a:chExt cx="0" cy="0"/>
        </a:xfrm>
      </p:grpSpPr>
      <p:sp>
        <p:nvSpPr>
          <p:cNvPr id="2" name="Text 0"/>
          <p:cNvSpPr/>
          <p:nvPr/>
        </p:nvSpPr>
        <p:spPr>
          <a:xfrm>
            <a:off x="793790" y="1629847"/>
            <a:ext cx="6462474" cy="708779"/>
          </a:xfrm>
          <a:prstGeom prst="rect">
            <a:avLst/>
          </a:prstGeom>
          <a:noFill/>
          <a:ln/>
        </p:spPr>
        <p:txBody>
          <a:bodyPr wrap="none" lIns="0" tIns="0" rIns="0" bIns="0" rtlCol="0" anchor="t"/>
          <a:lstStyle/>
          <a:p>
            <a:pPr marL="0" indent="0">
              <a:lnSpc>
                <a:spcPts val="5550"/>
              </a:lnSpc>
              <a:buNone/>
            </a:pPr>
            <a:r>
              <a:rPr lang="en-US" sz="4450" dirty="0">
                <a:solidFill>
                  <a:srgbClr val="161613"/>
                </a:solidFill>
                <a:latin typeface="DM Sans Medium" pitchFamily="34" charset="0"/>
                <a:ea typeface="DM Sans Medium" pitchFamily="34" charset="-122"/>
                <a:cs typeface="DM Sans Medium" pitchFamily="34" charset="-120"/>
              </a:rPr>
              <a:t>Probability Distributions</a:t>
            </a:r>
            <a:endParaRPr lang="en-US" sz="4450" dirty="0"/>
          </a:p>
        </p:txBody>
      </p:sp>
      <p:sp>
        <p:nvSpPr>
          <p:cNvPr id="3" name="Text 1"/>
          <p:cNvSpPr/>
          <p:nvPr/>
        </p:nvSpPr>
        <p:spPr>
          <a:xfrm>
            <a:off x="793790" y="2792254"/>
            <a:ext cx="13042821" cy="1088708"/>
          </a:xfrm>
          <a:prstGeom prst="rect">
            <a:avLst/>
          </a:prstGeom>
          <a:noFill/>
          <a:ln/>
        </p:spPr>
        <p:txBody>
          <a:bodyPr wrap="square" lIns="0" tIns="0" rIns="0" bIns="0" rtlCol="0" anchor="t"/>
          <a:lstStyle/>
          <a:p>
            <a:pPr marL="0" indent="0">
              <a:lnSpc>
                <a:spcPts val="2850"/>
              </a:lnSpc>
              <a:buNone/>
            </a:pPr>
            <a:r>
              <a:rPr lang="en-US" sz="1750" dirty="0">
                <a:solidFill>
                  <a:srgbClr val="161613"/>
                </a:solidFill>
                <a:latin typeface="Inter" pitchFamily="34" charset="0"/>
                <a:ea typeface="Inter" pitchFamily="34" charset="-122"/>
                <a:cs typeface="Inter" pitchFamily="34" charset="-120"/>
              </a:rPr>
              <a:t>A probability distribution describes the probabilities of all possible outcomes of a random variable. It is a mathematical function that assigns probabilities to each value in the sample space. Probability distributions are essential for understanding the variability of random phenomena and making informed decisions based on uncertain information.</a:t>
            </a:r>
            <a:endParaRPr lang="en-US" sz="1750" dirty="0"/>
          </a:p>
        </p:txBody>
      </p:sp>
      <p:sp>
        <p:nvSpPr>
          <p:cNvPr id="4" name="Text 2"/>
          <p:cNvSpPr/>
          <p:nvPr/>
        </p:nvSpPr>
        <p:spPr>
          <a:xfrm>
            <a:off x="793790" y="4362926"/>
            <a:ext cx="2902029" cy="354330"/>
          </a:xfrm>
          <a:prstGeom prst="rect">
            <a:avLst/>
          </a:prstGeom>
          <a:noFill/>
          <a:ln/>
        </p:spPr>
        <p:txBody>
          <a:bodyPr wrap="none" lIns="0" tIns="0" rIns="0" bIns="0" rtlCol="0" anchor="t"/>
          <a:lstStyle/>
          <a:p>
            <a:pPr marL="0" indent="0">
              <a:lnSpc>
                <a:spcPts val="2750"/>
              </a:lnSpc>
              <a:buNone/>
            </a:pPr>
            <a:r>
              <a:rPr lang="en-US" sz="2200" dirty="0">
                <a:solidFill>
                  <a:srgbClr val="161613"/>
                </a:solidFill>
                <a:latin typeface="DM Sans Medium" pitchFamily="34" charset="0"/>
                <a:ea typeface="DM Sans Medium" pitchFamily="34" charset="-122"/>
                <a:cs typeface="DM Sans Medium" pitchFamily="34" charset="-120"/>
              </a:rPr>
              <a:t>Discrete Distributions</a:t>
            </a:r>
            <a:endParaRPr lang="en-US" sz="2200" dirty="0"/>
          </a:p>
        </p:txBody>
      </p:sp>
      <p:sp>
        <p:nvSpPr>
          <p:cNvPr id="5" name="Text 3"/>
          <p:cNvSpPr/>
          <p:nvPr/>
        </p:nvSpPr>
        <p:spPr>
          <a:xfrm>
            <a:off x="793790" y="4944070"/>
            <a:ext cx="6244709" cy="1451610"/>
          </a:xfrm>
          <a:prstGeom prst="rect">
            <a:avLst/>
          </a:prstGeom>
          <a:noFill/>
          <a:ln/>
        </p:spPr>
        <p:txBody>
          <a:bodyPr wrap="square" lIns="0" tIns="0" rIns="0" bIns="0" rtlCol="0" anchor="t"/>
          <a:lstStyle/>
          <a:p>
            <a:pPr marL="0" indent="0">
              <a:lnSpc>
                <a:spcPts val="2850"/>
              </a:lnSpc>
              <a:buNone/>
            </a:pPr>
            <a:r>
              <a:rPr lang="en-US" sz="1750" dirty="0">
                <a:solidFill>
                  <a:srgbClr val="161613"/>
                </a:solidFill>
                <a:latin typeface="Inter" pitchFamily="34" charset="0"/>
                <a:ea typeface="Inter" pitchFamily="34" charset="-122"/>
                <a:cs typeface="Inter" pitchFamily="34" charset="-120"/>
              </a:rPr>
              <a:t>A discrete distribution describes the probability of a finite number of outcomes or outcomes that can be counted. Examples include the Bernoulli distribution and the binomial distribution.</a:t>
            </a:r>
            <a:endParaRPr lang="en-US" sz="1750" dirty="0"/>
          </a:p>
        </p:txBody>
      </p:sp>
      <p:sp>
        <p:nvSpPr>
          <p:cNvPr id="6" name="Text 4"/>
          <p:cNvSpPr/>
          <p:nvPr/>
        </p:nvSpPr>
        <p:spPr>
          <a:xfrm>
            <a:off x="7599521" y="4362926"/>
            <a:ext cx="3326249" cy="354330"/>
          </a:xfrm>
          <a:prstGeom prst="rect">
            <a:avLst/>
          </a:prstGeom>
          <a:noFill/>
          <a:ln/>
        </p:spPr>
        <p:txBody>
          <a:bodyPr wrap="none" lIns="0" tIns="0" rIns="0" bIns="0" rtlCol="0" anchor="t"/>
          <a:lstStyle/>
          <a:p>
            <a:pPr marL="0" indent="0">
              <a:lnSpc>
                <a:spcPts val="2750"/>
              </a:lnSpc>
              <a:buNone/>
            </a:pPr>
            <a:r>
              <a:rPr lang="en-US" sz="2200" dirty="0">
                <a:solidFill>
                  <a:srgbClr val="161613"/>
                </a:solidFill>
                <a:latin typeface="DM Sans Medium" pitchFamily="34" charset="0"/>
                <a:ea typeface="DM Sans Medium" pitchFamily="34" charset="-122"/>
                <a:cs typeface="DM Sans Medium" pitchFamily="34" charset="-120"/>
              </a:rPr>
              <a:t>Continuous Distributions</a:t>
            </a:r>
            <a:endParaRPr lang="en-US" sz="2200" dirty="0"/>
          </a:p>
        </p:txBody>
      </p:sp>
      <p:sp>
        <p:nvSpPr>
          <p:cNvPr id="7" name="Text 5"/>
          <p:cNvSpPr/>
          <p:nvPr/>
        </p:nvSpPr>
        <p:spPr>
          <a:xfrm>
            <a:off x="7599521" y="4944070"/>
            <a:ext cx="6244709" cy="1451610"/>
          </a:xfrm>
          <a:prstGeom prst="rect">
            <a:avLst/>
          </a:prstGeom>
          <a:noFill/>
          <a:ln/>
        </p:spPr>
        <p:txBody>
          <a:bodyPr wrap="square" lIns="0" tIns="0" rIns="0" bIns="0" rtlCol="0" anchor="t"/>
          <a:lstStyle/>
          <a:p>
            <a:pPr marL="0" indent="0">
              <a:lnSpc>
                <a:spcPts val="2850"/>
              </a:lnSpc>
              <a:buNone/>
            </a:pPr>
            <a:r>
              <a:rPr lang="en-US" sz="1750" dirty="0">
                <a:solidFill>
                  <a:srgbClr val="161613"/>
                </a:solidFill>
                <a:latin typeface="Inter" pitchFamily="34" charset="0"/>
                <a:ea typeface="Inter" pitchFamily="34" charset="-122"/>
                <a:cs typeface="Inter" pitchFamily="34" charset="-120"/>
              </a:rPr>
              <a:t>A continuous distribution describes the probability of an infinite number of outcomes that can take any value within a given range. Examples include the normal distribution and the exponential distribution.</a:t>
            </a:r>
            <a:endParaRPr lang="en-US" sz="1750" dirty="0"/>
          </a:p>
        </p:txBody>
      </p:sp>
      <p:pic>
        <p:nvPicPr>
          <p:cNvPr id="9" name="Picture 8">
            <a:extLst>
              <a:ext uri="{FF2B5EF4-FFF2-40B4-BE49-F238E27FC236}">
                <a16:creationId xmlns:a16="http://schemas.microsoft.com/office/drawing/2014/main" id="{85B21952-0E89-4CA5-9D2E-4B155EA25051}"/>
              </a:ext>
            </a:extLst>
          </p:cNvPr>
          <p:cNvPicPr>
            <a:picLocks noChangeAspect="1"/>
          </p:cNvPicPr>
          <p:nvPr/>
        </p:nvPicPr>
        <p:blipFill>
          <a:blip r:embed="rId3"/>
          <a:stretch>
            <a:fillRect/>
          </a:stretch>
        </p:blipFill>
        <p:spPr>
          <a:xfrm>
            <a:off x="11270693" y="7403522"/>
            <a:ext cx="3334215" cy="714475"/>
          </a:xfrm>
          <a:prstGeom prst="rect">
            <a:avLst/>
          </a:prstGeom>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spTree>
      <p:nvGrpSpPr>
        <p:cNvPr id="1" name=""/>
        <p:cNvGrpSpPr/>
        <p:nvPr/>
      </p:nvGrpSpPr>
      <p:grpSpPr>
        <a:xfrm>
          <a:off x="0" y="0"/>
          <a:ext cx="0" cy="0"/>
          <a:chOff x="0" y="0"/>
          <a:chExt cx="0" cy="0"/>
        </a:xfrm>
      </p:grpSpPr>
      <p:sp>
        <p:nvSpPr>
          <p:cNvPr id="2" name="Text 0"/>
          <p:cNvSpPr/>
          <p:nvPr/>
        </p:nvSpPr>
        <p:spPr>
          <a:xfrm>
            <a:off x="786527" y="618887"/>
            <a:ext cx="8759190" cy="702231"/>
          </a:xfrm>
          <a:prstGeom prst="rect">
            <a:avLst/>
          </a:prstGeom>
          <a:noFill/>
          <a:ln/>
        </p:spPr>
        <p:txBody>
          <a:bodyPr wrap="none" lIns="0" tIns="0" rIns="0" bIns="0" rtlCol="0" anchor="t"/>
          <a:lstStyle/>
          <a:p>
            <a:pPr marL="0" indent="0">
              <a:lnSpc>
                <a:spcPts val="5500"/>
              </a:lnSpc>
              <a:buNone/>
            </a:pPr>
            <a:r>
              <a:rPr lang="en-US" sz="4400" dirty="0">
                <a:solidFill>
                  <a:srgbClr val="161613"/>
                </a:solidFill>
                <a:latin typeface="DM Sans Medium" pitchFamily="34" charset="0"/>
                <a:ea typeface="DM Sans Medium" pitchFamily="34" charset="-122"/>
                <a:cs typeface="DM Sans Medium" pitchFamily="34" charset="-120"/>
              </a:rPr>
              <a:t>Discrete Probability Distributions</a:t>
            </a:r>
            <a:endParaRPr lang="en-US" sz="4400" dirty="0"/>
          </a:p>
        </p:txBody>
      </p:sp>
      <p:sp>
        <p:nvSpPr>
          <p:cNvPr id="3" name="Text 1"/>
          <p:cNvSpPr/>
          <p:nvPr/>
        </p:nvSpPr>
        <p:spPr>
          <a:xfrm>
            <a:off x="786527" y="1770578"/>
            <a:ext cx="13057346" cy="1438275"/>
          </a:xfrm>
          <a:prstGeom prst="rect">
            <a:avLst/>
          </a:prstGeom>
          <a:noFill/>
          <a:ln/>
        </p:spPr>
        <p:txBody>
          <a:bodyPr wrap="square" lIns="0" tIns="0" rIns="0" bIns="0" rtlCol="0" anchor="t"/>
          <a:lstStyle/>
          <a:p>
            <a:pPr marL="0" indent="0">
              <a:lnSpc>
                <a:spcPts val="2800"/>
              </a:lnSpc>
              <a:buNone/>
            </a:pPr>
            <a:r>
              <a:rPr lang="en-US" sz="1750" dirty="0">
                <a:solidFill>
                  <a:srgbClr val="161613"/>
                </a:solidFill>
                <a:latin typeface="Inter" pitchFamily="34" charset="0"/>
                <a:ea typeface="Inter" pitchFamily="34" charset="-122"/>
                <a:cs typeface="Inter" pitchFamily="34" charset="-120"/>
              </a:rPr>
              <a:t>Discrete probability distributions are used to model random variables that can only take on a finite number of values or a countably infinite number of values. These distributions are often used to represent events such as the number of successes in a fixed number of trials, the number of customers arriving at a store in a given hour, or the number of defects in a batch of products.</a:t>
            </a:r>
            <a:endParaRPr lang="en-US" sz="1750" dirty="0"/>
          </a:p>
        </p:txBody>
      </p:sp>
      <p:sp>
        <p:nvSpPr>
          <p:cNvPr id="4" name="Shape 2"/>
          <p:cNvSpPr/>
          <p:nvPr/>
        </p:nvSpPr>
        <p:spPr>
          <a:xfrm>
            <a:off x="7299960" y="3461623"/>
            <a:ext cx="30480" cy="4148971"/>
          </a:xfrm>
          <a:prstGeom prst="roundRect">
            <a:avLst>
              <a:gd name="adj" fmla="val 110604"/>
            </a:avLst>
          </a:prstGeom>
          <a:solidFill>
            <a:srgbClr val="D3D1C9"/>
          </a:solidFill>
          <a:ln/>
        </p:spPr>
      </p:sp>
      <p:sp>
        <p:nvSpPr>
          <p:cNvPr id="5" name="Shape 3"/>
          <p:cNvSpPr/>
          <p:nvPr/>
        </p:nvSpPr>
        <p:spPr>
          <a:xfrm>
            <a:off x="6306324" y="3951923"/>
            <a:ext cx="786527" cy="30480"/>
          </a:xfrm>
          <a:prstGeom prst="roundRect">
            <a:avLst>
              <a:gd name="adj" fmla="val 110604"/>
            </a:avLst>
          </a:prstGeom>
          <a:solidFill>
            <a:srgbClr val="D3D1C9"/>
          </a:solidFill>
          <a:ln/>
        </p:spPr>
      </p:sp>
      <p:sp>
        <p:nvSpPr>
          <p:cNvPr id="6" name="Shape 4"/>
          <p:cNvSpPr/>
          <p:nvPr/>
        </p:nvSpPr>
        <p:spPr>
          <a:xfrm>
            <a:off x="7062371" y="3714393"/>
            <a:ext cx="505658" cy="505658"/>
          </a:xfrm>
          <a:prstGeom prst="roundRect">
            <a:avLst>
              <a:gd name="adj" fmla="val 6667"/>
            </a:avLst>
          </a:prstGeom>
          <a:solidFill>
            <a:srgbClr val="EDEBE3"/>
          </a:solidFill>
          <a:ln/>
        </p:spPr>
      </p:sp>
      <p:sp>
        <p:nvSpPr>
          <p:cNvPr id="7" name="Text 5"/>
          <p:cNvSpPr/>
          <p:nvPr/>
        </p:nvSpPr>
        <p:spPr>
          <a:xfrm>
            <a:off x="7259895" y="3798689"/>
            <a:ext cx="110609" cy="337066"/>
          </a:xfrm>
          <a:prstGeom prst="rect">
            <a:avLst/>
          </a:prstGeom>
          <a:noFill/>
          <a:ln/>
        </p:spPr>
        <p:txBody>
          <a:bodyPr wrap="none" lIns="0" tIns="0" rIns="0" bIns="0" rtlCol="0" anchor="t"/>
          <a:lstStyle/>
          <a:p>
            <a:pPr marL="0" indent="0" algn="ctr">
              <a:lnSpc>
                <a:spcPts val="2650"/>
              </a:lnSpc>
              <a:buNone/>
            </a:pPr>
            <a:r>
              <a:rPr lang="en-US" sz="2650" dirty="0">
                <a:solidFill>
                  <a:srgbClr val="161613"/>
                </a:solidFill>
                <a:latin typeface="DM Sans Medium" pitchFamily="34" charset="0"/>
                <a:ea typeface="DM Sans Medium" pitchFamily="34" charset="-122"/>
                <a:cs typeface="DM Sans Medium" pitchFamily="34" charset="-120"/>
              </a:rPr>
              <a:t>1</a:t>
            </a:r>
            <a:endParaRPr lang="en-US" sz="2650" dirty="0"/>
          </a:p>
        </p:txBody>
      </p:sp>
      <p:sp>
        <p:nvSpPr>
          <p:cNvPr id="8" name="Text 6"/>
          <p:cNvSpPr/>
          <p:nvPr/>
        </p:nvSpPr>
        <p:spPr>
          <a:xfrm>
            <a:off x="3269813" y="3686294"/>
            <a:ext cx="2809280" cy="351234"/>
          </a:xfrm>
          <a:prstGeom prst="rect">
            <a:avLst/>
          </a:prstGeom>
          <a:noFill/>
          <a:ln/>
        </p:spPr>
        <p:txBody>
          <a:bodyPr wrap="none" lIns="0" tIns="0" rIns="0" bIns="0" rtlCol="0" anchor="t"/>
          <a:lstStyle/>
          <a:p>
            <a:pPr marL="0" indent="0" algn="r">
              <a:lnSpc>
                <a:spcPts val="2750"/>
              </a:lnSpc>
              <a:buNone/>
            </a:pPr>
            <a:r>
              <a:rPr lang="en-US" sz="2200" dirty="0">
                <a:solidFill>
                  <a:srgbClr val="161613"/>
                </a:solidFill>
                <a:latin typeface="DM Sans Medium" pitchFamily="34" charset="0"/>
                <a:ea typeface="DM Sans Medium" pitchFamily="34" charset="-122"/>
                <a:cs typeface="DM Sans Medium" pitchFamily="34" charset="-120"/>
              </a:rPr>
              <a:t>Bernoulli Distribution</a:t>
            </a:r>
            <a:endParaRPr lang="en-US" sz="2200" dirty="0"/>
          </a:p>
        </p:txBody>
      </p:sp>
      <p:sp>
        <p:nvSpPr>
          <p:cNvPr id="9" name="Text 7"/>
          <p:cNvSpPr/>
          <p:nvPr/>
        </p:nvSpPr>
        <p:spPr>
          <a:xfrm>
            <a:off x="786527" y="4172307"/>
            <a:ext cx="5292566" cy="719138"/>
          </a:xfrm>
          <a:prstGeom prst="rect">
            <a:avLst/>
          </a:prstGeom>
          <a:noFill/>
          <a:ln/>
        </p:spPr>
        <p:txBody>
          <a:bodyPr wrap="square" lIns="0" tIns="0" rIns="0" bIns="0" rtlCol="0" anchor="t"/>
          <a:lstStyle/>
          <a:p>
            <a:pPr marL="0" indent="0" algn="r">
              <a:lnSpc>
                <a:spcPts val="2800"/>
              </a:lnSpc>
              <a:buNone/>
            </a:pPr>
            <a:r>
              <a:rPr lang="en-US" sz="1750" dirty="0">
                <a:solidFill>
                  <a:srgbClr val="161613"/>
                </a:solidFill>
                <a:latin typeface="Inter" pitchFamily="34" charset="0"/>
                <a:ea typeface="Inter" pitchFamily="34" charset="-122"/>
                <a:cs typeface="Inter" pitchFamily="34" charset="-120"/>
              </a:rPr>
              <a:t>Represents the probability of success or failure in a single trial.</a:t>
            </a:r>
            <a:endParaRPr lang="en-US" sz="1750" dirty="0"/>
          </a:p>
        </p:txBody>
      </p:sp>
      <p:sp>
        <p:nvSpPr>
          <p:cNvPr id="10" name="Shape 8"/>
          <p:cNvSpPr/>
          <p:nvPr/>
        </p:nvSpPr>
        <p:spPr>
          <a:xfrm>
            <a:off x="7537549" y="5075515"/>
            <a:ext cx="786527" cy="30480"/>
          </a:xfrm>
          <a:prstGeom prst="roundRect">
            <a:avLst>
              <a:gd name="adj" fmla="val 110604"/>
            </a:avLst>
          </a:prstGeom>
          <a:solidFill>
            <a:srgbClr val="D3D1C9"/>
          </a:solidFill>
          <a:ln/>
        </p:spPr>
      </p:sp>
      <p:sp>
        <p:nvSpPr>
          <p:cNvPr id="11" name="Shape 9"/>
          <p:cNvSpPr/>
          <p:nvPr/>
        </p:nvSpPr>
        <p:spPr>
          <a:xfrm>
            <a:off x="7062371" y="4837986"/>
            <a:ext cx="505658" cy="505658"/>
          </a:xfrm>
          <a:prstGeom prst="roundRect">
            <a:avLst>
              <a:gd name="adj" fmla="val 6667"/>
            </a:avLst>
          </a:prstGeom>
          <a:solidFill>
            <a:srgbClr val="EDEBE3"/>
          </a:solidFill>
          <a:ln/>
        </p:spPr>
      </p:sp>
      <p:sp>
        <p:nvSpPr>
          <p:cNvPr id="12" name="Text 10"/>
          <p:cNvSpPr/>
          <p:nvPr/>
        </p:nvSpPr>
        <p:spPr>
          <a:xfrm>
            <a:off x="7217866" y="4922282"/>
            <a:ext cx="194548" cy="337066"/>
          </a:xfrm>
          <a:prstGeom prst="rect">
            <a:avLst/>
          </a:prstGeom>
          <a:noFill/>
          <a:ln/>
        </p:spPr>
        <p:txBody>
          <a:bodyPr wrap="none" lIns="0" tIns="0" rIns="0" bIns="0" rtlCol="0" anchor="t"/>
          <a:lstStyle/>
          <a:p>
            <a:pPr marL="0" indent="0" algn="ctr">
              <a:lnSpc>
                <a:spcPts val="2650"/>
              </a:lnSpc>
              <a:buNone/>
            </a:pPr>
            <a:r>
              <a:rPr lang="en-US" sz="2650" dirty="0">
                <a:solidFill>
                  <a:srgbClr val="161613"/>
                </a:solidFill>
                <a:latin typeface="DM Sans Medium" pitchFamily="34" charset="0"/>
                <a:ea typeface="DM Sans Medium" pitchFamily="34" charset="-122"/>
                <a:cs typeface="DM Sans Medium" pitchFamily="34" charset="-120"/>
              </a:rPr>
              <a:t>2</a:t>
            </a:r>
            <a:endParaRPr lang="en-US" sz="2650" dirty="0"/>
          </a:p>
        </p:txBody>
      </p:sp>
      <p:sp>
        <p:nvSpPr>
          <p:cNvPr id="13" name="Text 11"/>
          <p:cNvSpPr/>
          <p:nvPr/>
        </p:nvSpPr>
        <p:spPr>
          <a:xfrm>
            <a:off x="8551307" y="4809887"/>
            <a:ext cx="2809280" cy="351234"/>
          </a:xfrm>
          <a:prstGeom prst="rect">
            <a:avLst/>
          </a:prstGeom>
          <a:noFill/>
          <a:ln/>
        </p:spPr>
        <p:txBody>
          <a:bodyPr wrap="none" lIns="0" tIns="0" rIns="0" bIns="0" rtlCol="0" anchor="t"/>
          <a:lstStyle/>
          <a:p>
            <a:pPr marL="0" indent="0" algn="l">
              <a:lnSpc>
                <a:spcPts val="2750"/>
              </a:lnSpc>
              <a:buNone/>
            </a:pPr>
            <a:r>
              <a:rPr lang="en-US" sz="2200" dirty="0">
                <a:solidFill>
                  <a:srgbClr val="161613"/>
                </a:solidFill>
                <a:latin typeface="DM Sans Medium" pitchFamily="34" charset="0"/>
                <a:ea typeface="DM Sans Medium" pitchFamily="34" charset="-122"/>
                <a:cs typeface="DM Sans Medium" pitchFamily="34" charset="-120"/>
              </a:rPr>
              <a:t>Binomial Distribution</a:t>
            </a:r>
            <a:endParaRPr lang="en-US" sz="2200" dirty="0"/>
          </a:p>
        </p:txBody>
      </p:sp>
      <p:sp>
        <p:nvSpPr>
          <p:cNvPr id="14" name="Text 12"/>
          <p:cNvSpPr/>
          <p:nvPr/>
        </p:nvSpPr>
        <p:spPr>
          <a:xfrm>
            <a:off x="8551307" y="5295900"/>
            <a:ext cx="5292566" cy="719138"/>
          </a:xfrm>
          <a:prstGeom prst="rect">
            <a:avLst/>
          </a:prstGeom>
          <a:noFill/>
          <a:ln/>
        </p:spPr>
        <p:txBody>
          <a:bodyPr wrap="square" lIns="0" tIns="0" rIns="0" bIns="0" rtlCol="0" anchor="t"/>
          <a:lstStyle/>
          <a:p>
            <a:pPr marL="0" indent="0" algn="l">
              <a:lnSpc>
                <a:spcPts val="2800"/>
              </a:lnSpc>
              <a:buNone/>
            </a:pPr>
            <a:r>
              <a:rPr lang="en-US" sz="1750" dirty="0">
                <a:solidFill>
                  <a:srgbClr val="161613"/>
                </a:solidFill>
                <a:latin typeface="Inter" pitchFamily="34" charset="0"/>
                <a:ea typeface="Inter" pitchFamily="34" charset="-122"/>
                <a:cs typeface="Inter" pitchFamily="34" charset="-120"/>
              </a:rPr>
              <a:t>Represents the probability of a specific number of successes in a fixed number of trials.</a:t>
            </a:r>
            <a:endParaRPr lang="en-US" sz="1750" dirty="0"/>
          </a:p>
        </p:txBody>
      </p:sp>
      <p:sp>
        <p:nvSpPr>
          <p:cNvPr id="15" name="Shape 13"/>
          <p:cNvSpPr/>
          <p:nvPr/>
        </p:nvSpPr>
        <p:spPr>
          <a:xfrm>
            <a:off x="6306324" y="6086832"/>
            <a:ext cx="786527" cy="30480"/>
          </a:xfrm>
          <a:prstGeom prst="roundRect">
            <a:avLst>
              <a:gd name="adj" fmla="val 110604"/>
            </a:avLst>
          </a:prstGeom>
          <a:solidFill>
            <a:srgbClr val="D3D1C9"/>
          </a:solidFill>
          <a:ln/>
        </p:spPr>
      </p:sp>
      <p:sp>
        <p:nvSpPr>
          <p:cNvPr id="16" name="Shape 14"/>
          <p:cNvSpPr/>
          <p:nvPr/>
        </p:nvSpPr>
        <p:spPr>
          <a:xfrm>
            <a:off x="7062371" y="5849303"/>
            <a:ext cx="505658" cy="505658"/>
          </a:xfrm>
          <a:prstGeom prst="roundRect">
            <a:avLst>
              <a:gd name="adj" fmla="val 6667"/>
            </a:avLst>
          </a:prstGeom>
          <a:solidFill>
            <a:srgbClr val="EDEBE3"/>
          </a:solidFill>
          <a:ln/>
        </p:spPr>
      </p:sp>
      <p:sp>
        <p:nvSpPr>
          <p:cNvPr id="17" name="Text 15"/>
          <p:cNvSpPr/>
          <p:nvPr/>
        </p:nvSpPr>
        <p:spPr>
          <a:xfrm>
            <a:off x="7215009" y="5933599"/>
            <a:ext cx="200263" cy="337066"/>
          </a:xfrm>
          <a:prstGeom prst="rect">
            <a:avLst/>
          </a:prstGeom>
          <a:noFill/>
          <a:ln/>
        </p:spPr>
        <p:txBody>
          <a:bodyPr wrap="none" lIns="0" tIns="0" rIns="0" bIns="0" rtlCol="0" anchor="t"/>
          <a:lstStyle/>
          <a:p>
            <a:pPr marL="0" indent="0" algn="ctr">
              <a:lnSpc>
                <a:spcPts val="2650"/>
              </a:lnSpc>
              <a:buNone/>
            </a:pPr>
            <a:r>
              <a:rPr lang="en-US" sz="2650" dirty="0">
                <a:solidFill>
                  <a:srgbClr val="161613"/>
                </a:solidFill>
                <a:latin typeface="DM Sans Medium" pitchFamily="34" charset="0"/>
                <a:ea typeface="DM Sans Medium" pitchFamily="34" charset="-122"/>
                <a:cs typeface="DM Sans Medium" pitchFamily="34" charset="-120"/>
              </a:rPr>
              <a:t>3</a:t>
            </a:r>
            <a:endParaRPr lang="en-US" sz="2650" dirty="0"/>
          </a:p>
        </p:txBody>
      </p:sp>
      <p:sp>
        <p:nvSpPr>
          <p:cNvPr id="18" name="Text 16"/>
          <p:cNvSpPr/>
          <p:nvPr/>
        </p:nvSpPr>
        <p:spPr>
          <a:xfrm>
            <a:off x="3269813" y="5821204"/>
            <a:ext cx="2809280" cy="351234"/>
          </a:xfrm>
          <a:prstGeom prst="rect">
            <a:avLst/>
          </a:prstGeom>
          <a:noFill/>
          <a:ln/>
        </p:spPr>
        <p:txBody>
          <a:bodyPr wrap="none" lIns="0" tIns="0" rIns="0" bIns="0" rtlCol="0" anchor="t"/>
          <a:lstStyle/>
          <a:p>
            <a:pPr marL="0" indent="0" algn="r">
              <a:lnSpc>
                <a:spcPts val="2750"/>
              </a:lnSpc>
              <a:buNone/>
            </a:pPr>
            <a:r>
              <a:rPr lang="en-US" sz="2200" dirty="0">
                <a:solidFill>
                  <a:srgbClr val="161613"/>
                </a:solidFill>
                <a:latin typeface="DM Sans Medium" pitchFamily="34" charset="0"/>
                <a:ea typeface="DM Sans Medium" pitchFamily="34" charset="-122"/>
                <a:cs typeface="DM Sans Medium" pitchFamily="34" charset="-120"/>
              </a:rPr>
              <a:t>Poisson Distribution</a:t>
            </a:r>
            <a:endParaRPr lang="en-US" sz="2200" dirty="0"/>
          </a:p>
        </p:txBody>
      </p:sp>
      <p:sp>
        <p:nvSpPr>
          <p:cNvPr id="19" name="Text 17"/>
          <p:cNvSpPr/>
          <p:nvPr/>
        </p:nvSpPr>
        <p:spPr>
          <a:xfrm>
            <a:off x="786527" y="6307217"/>
            <a:ext cx="5292566" cy="1078706"/>
          </a:xfrm>
          <a:prstGeom prst="rect">
            <a:avLst/>
          </a:prstGeom>
          <a:noFill/>
          <a:ln/>
        </p:spPr>
        <p:txBody>
          <a:bodyPr wrap="square" lIns="0" tIns="0" rIns="0" bIns="0" rtlCol="0" anchor="t"/>
          <a:lstStyle/>
          <a:p>
            <a:pPr marL="0" indent="0" algn="r">
              <a:lnSpc>
                <a:spcPts val="2800"/>
              </a:lnSpc>
              <a:buNone/>
            </a:pPr>
            <a:r>
              <a:rPr lang="en-US" sz="1750" dirty="0">
                <a:solidFill>
                  <a:srgbClr val="161613"/>
                </a:solidFill>
                <a:latin typeface="Inter" pitchFamily="34" charset="0"/>
                <a:ea typeface="Inter" pitchFamily="34" charset="-122"/>
                <a:cs typeface="Inter" pitchFamily="34" charset="-120"/>
              </a:rPr>
              <a:t>Represents the probability of a specific number of events occurring in a fixed interval of time or space.</a:t>
            </a:r>
            <a:endParaRPr lang="en-US" sz="1750" dirty="0"/>
          </a:p>
        </p:txBody>
      </p:sp>
      <p:pic>
        <p:nvPicPr>
          <p:cNvPr id="21" name="Picture 20">
            <a:extLst>
              <a:ext uri="{FF2B5EF4-FFF2-40B4-BE49-F238E27FC236}">
                <a16:creationId xmlns:a16="http://schemas.microsoft.com/office/drawing/2014/main" id="{57C070BE-CF1A-4D5F-BF57-A0DFF84DCB3F}"/>
              </a:ext>
            </a:extLst>
          </p:cNvPr>
          <p:cNvPicPr>
            <a:picLocks noChangeAspect="1"/>
          </p:cNvPicPr>
          <p:nvPr/>
        </p:nvPicPr>
        <p:blipFill>
          <a:blip r:embed="rId3"/>
          <a:stretch>
            <a:fillRect/>
          </a:stretch>
        </p:blipFill>
        <p:spPr>
          <a:xfrm>
            <a:off x="11296185" y="7504820"/>
            <a:ext cx="3334215" cy="714475"/>
          </a:xfrm>
          <a:prstGeom prst="rect">
            <a:avLst/>
          </a:prstGeom>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spTree>
      <p:nvGrpSpPr>
        <p:cNvPr id="1" name=""/>
        <p:cNvGrpSpPr/>
        <p:nvPr/>
      </p:nvGrpSpPr>
      <p:grpSpPr>
        <a:xfrm>
          <a:off x="0" y="0"/>
          <a:ext cx="0" cy="0"/>
          <a:chOff x="0" y="0"/>
          <a:chExt cx="0" cy="0"/>
        </a:xfrm>
      </p:grpSpPr>
      <p:pic>
        <p:nvPicPr>
          <p:cNvPr id="2" name="Image 0" descr="preencoded.png"/>
          <p:cNvPicPr>
            <a:picLocks noChangeAspect="1"/>
          </p:cNvPicPr>
          <p:nvPr/>
        </p:nvPicPr>
        <p:blipFill>
          <a:blip r:embed="rId3"/>
          <a:stretch>
            <a:fillRect/>
          </a:stretch>
        </p:blipFill>
        <p:spPr>
          <a:xfrm>
            <a:off x="0" y="0"/>
            <a:ext cx="5486400" cy="8229600"/>
          </a:xfrm>
          <a:prstGeom prst="rect">
            <a:avLst/>
          </a:prstGeom>
        </p:spPr>
      </p:pic>
      <p:sp>
        <p:nvSpPr>
          <p:cNvPr id="3" name="Text 0"/>
          <p:cNvSpPr/>
          <p:nvPr/>
        </p:nvSpPr>
        <p:spPr>
          <a:xfrm>
            <a:off x="6129457" y="794028"/>
            <a:ext cx="7848243" cy="574119"/>
          </a:xfrm>
          <a:prstGeom prst="rect">
            <a:avLst/>
          </a:prstGeom>
          <a:noFill/>
          <a:ln/>
        </p:spPr>
        <p:txBody>
          <a:bodyPr wrap="none" lIns="0" tIns="0" rIns="0" bIns="0" rtlCol="0" anchor="t"/>
          <a:lstStyle/>
          <a:p>
            <a:pPr marL="0" indent="0">
              <a:lnSpc>
                <a:spcPts val="4500"/>
              </a:lnSpc>
              <a:buNone/>
            </a:pPr>
            <a:r>
              <a:rPr lang="en-US" sz="3600" dirty="0">
                <a:solidFill>
                  <a:srgbClr val="161613"/>
                </a:solidFill>
                <a:latin typeface="DM Sans Medium" pitchFamily="34" charset="0"/>
                <a:ea typeface="DM Sans Medium" pitchFamily="34" charset="-122"/>
                <a:cs typeface="DM Sans Medium" pitchFamily="34" charset="-120"/>
              </a:rPr>
              <a:t>Continuous Probability Distributions</a:t>
            </a:r>
            <a:endParaRPr lang="en-US" sz="3600" dirty="0"/>
          </a:p>
        </p:txBody>
      </p:sp>
      <p:sp>
        <p:nvSpPr>
          <p:cNvPr id="4" name="Text 1"/>
          <p:cNvSpPr/>
          <p:nvPr/>
        </p:nvSpPr>
        <p:spPr>
          <a:xfrm>
            <a:off x="6129457" y="1643658"/>
            <a:ext cx="7857887" cy="1175385"/>
          </a:xfrm>
          <a:prstGeom prst="rect">
            <a:avLst/>
          </a:prstGeom>
          <a:noFill/>
          <a:ln/>
        </p:spPr>
        <p:txBody>
          <a:bodyPr wrap="square" lIns="0" tIns="0" rIns="0" bIns="0" rtlCol="0" anchor="t"/>
          <a:lstStyle/>
          <a:p>
            <a:pPr marL="0" indent="0">
              <a:lnSpc>
                <a:spcPts val="2300"/>
              </a:lnSpc>
              <a:buNone/>
            </a:pPr>
            <a:r>
              <a:rPr lang="en-US" sz="1400" dirty="0">
                <a:solidFill>
                  <a:srgbClr val="161613"/>
                </a:solidFill>
                <a:latin typeface="Inter" pitchFamily="34" charset="0"/>
                <a:ea typeface="Inter" pitchFamily="34" charset="-122"/>
                <a:cs typeface="Inter" pitchFamily="34" charset="-120"/>
              </a:rPr>
              <a:t>Continuous probability distributions are used to model random variables that can take on any value within a given range. These distributions are often used to represent events such as the height or weight of individuals, the temperature of a room, or the time it takes for a device to fail.</a:t>
            </a:r>
            <a:endParaRPr lang="en-US" sz="1400" dirty="0"/>
          </a:p>
        </p:txBody>
      </p:sp>
      <p:pic>
        <p:nvPicPr>
          <p:cNvPr id="5" name="Image 1" descr="preencoded.png"/>
          <p:cNvPicPr>
            <a:picLocks noChangeAspect="1"/>
          </p:cNvPicPr>
          <p:nvPr/>
        </p:nvPicPr>
        <p:blipFill>
          <a:blip r:embed="rId4"/>
          <a:stretch>
            <a:fillRect/>
          </a:stretch>
        </p:blipFill>
        <p:spPr>
          <a:xfrm>
            <a:off x="6129457" y="3025735"/>
            <a:ext cx="918686" cy="1469946"/>
          </a:xfrm>
          <a:prstGeom prst="rect">
            <a:avLst/>
          </a:prstGeom>
        </p:spPr>
      </p:pic>
      <p:sp>
        <p:nvSpPr>
          <p:cNvPr id="6" name="Text 2"/>
          <p:cNvSpPr/>
          <p:nvPr/>
        </p:nvSpPr>
        <p:spPr>
          <a:xfrm>
            <a:off x="7323653" y="3209449"/>
            <a:ext cx="2296716" cy="287060"/>
          </a:xfrm>
          <a:prstGeom prst="rect">
            <a:avLst/>
          </a:prstGeom>
          <a:noFill/>
          <a:ln/>
        </p:spPr>
        <p:txBody>
          <a:bodyPr wrap="none" lIns="0" tIns="0" rIns="0" bIns="0" rtlCol="0" anchor="t"/>
          <a:lstStyle/>
          <a:p>
            <a:pPr marL="0" indent="0" algn="l">
              <a:lnSpc>
                <a:spcPts val="2250"/>
              </a:lnSpc>
              <a:buNone/>
            </a:pPr>
            <a:r>
              <a:rPr lang="en-US" sz="1800" dirty="0">
                <a:solidFill>
                  <a:srgbClr val="161613"/>
                </a:solidFill>
                <a:latin typeface="DM Sans Medium" pitchFamily="34" charset="0"/>
                <a:ea typeface="DM Sans Medium" pitchFamily="34" charset="-122"/>
                <a:cs typeface="DM Sans Medium" pitchFamily="34" charset="-120"/>
              </a:rPr>
              <a:t>Normal Distribution</a:t>
            </a:r>
            <a:endParaRPr lang="en-US" sz="1800" dirty="0"/>
          </a:p>
        </p:txBody>
      </p:sp>
      <p:sp>
        <p:nvSpPr>
          <p:cNvPr id="7" name="Text 3"/>
          <p:cNvSpPr/>
          <p:nvPr/>
        </p:nvSpPr>
        <p:spPr>
          <a:xfrm>
            <a:off x="7323653" y="3606641"/>
            <a:ext cx="6663690" cy="587693"/>
          </a:xfrm>
          <a:prstGeom prst="rect">
            <a:avLst/>
          </a:prstGeom>
          <a:noFill/>
          <a:ln/>
        </p:spPr>
        <p:txBody>
          <a:bodyPr wrap="square" lIns="0" tIns="0" rIns="0" bIns="0" rtlCol="0" anchor="t"/>
          <a:lstStyle/>
          <a:p>
            <a:pPr marL="0" indent="0" algn="l">
              <a:lnSpc>
                <a:spcPts val="2300"/>
              </a:lnSpc>
              <a:buNone/>
            </a:pPr>
            <a:r>
              <a:rPr lang="en-US" sz="1400" dirty="0">
                <a:solidFill>
                  <a:srgbClr val="161613"/>
                </a:solidFill>
                <a:latin typeface="Inter" pitchFamily="34" charset="0"/>
                <a:ea typeface="Inter" pitchFamily="34" charset="-122"/>
                <a:cs typeface="Inter" pitchFamily="34" charset="-120"/>
              </a:rPr>
              <a:t>A bell-shaped curve that is commonly used to model many natural phenomena.</a:t>
            </a:r>
            <a:endParaRPr lang="en-US" sz="1400" dirty="0"/>
          </a:p>
        </p:txBody>
      </p:sp>
      <p:pic>
        <p:nvPicPr>
          <p:cNvPr id="8" name="Image 2" descr="preencoded.png"/>
          <p:cNvPicPr>
            <a:picLocks noChangeAspect="1"/>
          </p:cNvPicPr>
          <p:nvPr/>
        </p:nvPicPr>
        <p:blipFill>
          <a:blip r:embed="rId5"/>
          <a:stretch>
            <a:fillRect/>
          </a:stretch>
        </p:blipFill>
        <p:spPr>
          <a:xfrm>
            <a:off x="6129457" y="4495681"/>
            <a:ext cx="918686" cy="1469946"/>
          </a:xfrm>
          <a:prstGeom prst="rect">
            <a:avLst/>
          </a:prstGeom>
        </p:spPr>
      </p:pic>
      <p:sp>
        <p:nvSpPr>
          <p:cNvPr id="9" name="Text 4"/>
          <p:cNvSpPr/>
          <p:nvPr/>
        </p:nvSpPr>
        <p:spPr>
          <a:xfrm>
            <a:off x="7323653" y="4679394"/>
            <a:ext cx="2598182" cy="287060"/>
          </a:xfrm>
          <a:prstGeom prst="rect">
            <a:avLst/>
          </a:prstGeom>
          <a:noFill/>
          <a:ln/>
        </p:spPr>
        <p:txBody>
          <a:bodyPr wrap="none" lIns="0" tIns="0" rIns="0" bIns="0" rtlCol="0" anchor="t"/>
          <a:lstStyle/>
          <a:p>
            <a:pPr marL="0" indent="0" algn="l">
              <a:lnSpc>
                <a:spcPts val="2250"/>
              </a:lnSpc>
              <a:buNone/>
            </a:pPr>
            <a:r>
              <a:rPr lang="en-US" sz="1800" dirty="0">
                <a:solidFill>
                  <a:srgbClr val="161613"/>
                </a:solidFill>
                <a:latin typeface="DM Sans Medium" pitchFamily="34" charset="0"/>
                <a:ea typeface="DM Sans Medium" pitchFamily="34" charset="-122"/>
                <a:cs typeface="DM Sans Medium" pitchFamily="34" charset="-120"/>
              </a:rPr>
              <a:t>Exponential Distribution</a:t>
            </a:r>
            <a:endParaRPr lang="en-US" sz="1800" dirty="0"/>
          </a:p>
        </p:txBody>
      </p:sp>
      <p:sp>
        <p:nvSpPr>
          <p:cNvPr id="10" name="Text 5"/>
          <p:cNvSpPr/>
          <p:nvPr/>
        </p:nvSpPr>
        <p:spPr>
          <a:xfrm>
            <a:off x="7323653" y="5076587"/>
            <a:ext cx="6663690" cy="293846"/>
          </a:xfrm>
          <a:prstGeom prst="rect">
            <a:avLst/>
          </a:prstGeom>
          <a:noFill/>
          <a:ln/>
        </p:spPr>
        <p:txBody>
          <a:bodyPr wrap="none" lIns="0" tIns="0" rIns="0" bIns="0" rtlCol="0" anchor="t"/>
          <a:lstStyle/>
          <a:p>
            <a:pPr marL="0" indent="0" algn="l">
              <a:lnSpc>
                <a:spcPts val="2300"/>
              </a:lnSpc>
              <a:buNone/>
            </a:pPr>
            <a:r>
              <a:rPr lang="en-US" sz="1400" dirty="0">
                <a:solidFill>
                  <a:srgbClr val="161613"/>
                </a:solidFill>
                <a:latin typeface="Inter" pitchFamily="34" charset="0"/>
                <a:ea typeface="Inter" pitchFamily="34" charset="-122"/>
                <a:cs typeface="Inter" pitchFamily="34" charset="-120"/>
              </a:rPr>
              <a:t>A distribution that describes the time between events in a Poisson process.</a:t>
            </a:r>
            <a:endParaRPr lang="en-US" sz="1400" dirty="0"/>
          </a:p>
        </p:txBody>
      </p:sp>
      <p:pic>
        <p:nvPicPr>
          <p:cNvPr id="11" name="Image 3" descr="preencoded.png"/>
          <p:cNvPicPr>
            <a:picLocks noChangeAspect="1"/>
          </p:cNvPicPr>
          <p:nvPr/>
        </p:nvPicPr>
        <p:blipFill>
          <a:blip r:embed="rId6"/>
          <a:stretch>
            <a:fillRect/>
          </a:stretch>
        </p:blipFill>
        <p:spPr>
          <a:xfrm>
            <a:off x="6129457" y="5965627"/>
            <a:ext cx="918686" cy="1469946"/>
          </a:xfrm>
          <a:prstGeom prst="rect">
            <a:avLst/>
          </a:prstGeom>
        </p:spPr>
      </p:pic>
      <p:sp>
        <p:nvSpPr>
          <p:cNvPr id="12" name="Text 6"/>
          <p:cNvSpPr/>
          <p:nvPr/>
        </p:nvSpPr>
        <p:spPr>
          <a:xfrm>
            <a:off x="7323653" y="6149340"/>
            <a:ext cx="2296716" cy="287060"/>
          </a:xfrm>
          <a:prstGeom prst="rect">
            <a:avLst/>
          </a:prstGeom>
          <a:noFill/>
          <a:ln/>
        </p:spPr>
        <p:txBody>
          <a:bodyPr wrap="none" lIns="0" tIns="0" rIns="0" bIns="0" rtlCol="0" anchor="t"/>
          <a:lstStyle/>
          <a:p>
            <a:pPr marL="0" indent="0" algn="l">
              <a:lnSpc>
                <a:spcPts val="2250"/>
              </a:lnSpc>
              <a:buNone/>
            </a:pPr>
            <a:r>
              <a:rPr lang="en-US" sz="1800" dirty="0">
                <a:solidFill>
                  <a:srgbClr val="161613"/>
                </a:solidFill>
                <a:latin typeface="DM Sans Medium" pitchFamily="34" charset="0"/>
                <a:ea typeface="DM Sans Medium" pitchFamily="34" charset="-122"/>
                <a:cs typeface="DM Sans Medium" pitchFamily="34" charset="-120"/>
              </a:rPr>
              <a:t>Uniform Distribution</a:t>
            </a:r>
            <a:endParaRPr lang="en-US" sz="1800" dirty="0"/>
          </a:p>
        </p:txBody>
      </p:sp>
      <p:sp>
        <p:nvSpPr>
          <p:cNvPr id="13" name="Text 7"/>
          <p:cNvSpPr/>
          <p:nvPr/>
        </p:nvSpPr>
        <p:spPr>
          <a:xfrm>
            <a:off x="7323653" y="6546533"/>
            <a:ext cx="6663690" cy="587693"/>
          </a:xfrm>
          <a:prstGeom prst="rect">
            <a:avLst/>
          </a:prstGeom>
          <a:noFill/>
          <a:ln/>
        </p:spPr>
        <p:txBody>
          <a:bodyPr wrap="square" lIns="0" tIns="0" rIns="0" bIns="0" rtlCol="0" anchor="t"/>
          <a:lstStyle/>
          <a:p>
            <a:pPr marL="0" indent="0" algn="l">
              <a:lnSpc>
                <a:spcPts val="2300"/>
              </a:lnSpc>
              <a:buNone/>
            </a:pPr>
            <a:r>
              <a:rPr lang="en-US" sz="1400" dirty="0">
                <a:solidFill>
                  <a:srgbClr val="161613"/>
                </a:solidFill>
                <a:latin typeface="Inter" pitchFamily="34" charset="0"/>
                <a:ea typeface="Inter" pitchFamily="34" charset="-122"/>
                <a:cs typeface="Inter" pitchFamily="34" charset="-120"/>
              </a:rPr>
              <a:t>A distribution where all values within a given range have an equal probability.</a:t>
            </a:r>
            <a:endParaRPr lang="en-US" sz="1400" dirty="0"/>
          </a:p>
        </p:txBody>
      </p:sp>
      <p:pic>
        <p:nvPicPr>
          <p:cNvPr id="15" name="Picture 14">
            <a:extLst>
              <a:ext uri="{FF2B5EF4-FFF2-40B4-BE49-F238E27FC236}">
                <a16:creationId xmlns:a16="http://schemas.microsoft.com/office/drawing/2014/main" id="{8C649011-BAEC-455E-9B36-45A5A608ED35}"/>
              </a:ext>
            </a:extLst>
          </p:cNvPr>
          <p:cNvPicPr>
            <a:picLocks noChangeAspect="1"/>
          </p:cNvPicPr>
          <p:nvPr/>
        </p:nvPicPr>
        <p:blipFill>
          <a:blip r:embed="rId7"/>
          <a:stretch>
            <a:fillRect/>
          </a:stretch>
        </p:blipFill>
        <p:spPr>
          <a:xfrm>
            <a:off x="11296185" y="7419647"/>
            <a:ext cx="3334215" cy="714475"/>
          </a:xfrm>
          <a:prstGeom prst="rect">
            <a:avLst/>
          </a:prstGeom>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spTree>
      <p:nvGrpSpPr>
        <p:cNvPr id="1" name=""/>
        <p:cNvGrpSpPr/>
        <p:nvPr/>
      </p:nvGrpSpPr>
      <p:grpSpPr>
        <a:xfrm>
          <a:off x="0" y="0"/>
          <a:ext cx="0" cy="0"/>
          <a:chOff x="0" y="0"/>
          <a:chExt cx="0" cy="0"/>
        </a:xfrm>
      </p:grpSpPr>
      <p:pic>
        <p:nvPicPr>
          <p:cNvPr id="2" name="Image 0" descr="preencoded.png"/>
          <p:cNvPicPr>
            <a:picLocks noChangeAspect="1"/>
          </p:cNvPicPr>
          <p:nvPr/>
        </p:nvPicPr>
        <p:blipFill>
          <a:blip r:embed="rId3"/>
          <a:stretch>
            <a:fillRect/>
          </a:stretch>
        </p:blipFill>
        <p:spPr>
          <a:xfrm>
            <a:off x="0" y="0"/>
            <a:ext cx="5486400" cy="8229600"/>
          </a:xfrm>
          <a:prstGeom prst="rect">
            <a:avLst/>
          </a:prstGeom>
        </p:spPr>
      </p:pic>
      <p:sp>
        <p:nvSpPr>
          <p:cNvPr id="3" name="Text 0"/>
          <p:cNvSpPr/>
          <p:nvPr/>
        </p:nvSpPr>
        <p:spPr>
          <a:xfrm>
            <a:off x="6280190" y="651748"/>
            <a:ext cx="7556421" cy="1417558"/>
          </a:xfrm>
          <a:prstGeom prst="rect">
            <a:avLst/>
          </a:prstGeom>
          <a:noFill/>
          <a:ln/>
        </p:spPr>
        <p:txBody>
          <a:bodyPr wrap="square" lIns="0" tIns="0" rIns="0" bIns="0" rtlCol="0" anchor="t"/>
          <a:lstStyle/>
          <a:p>
            <a:pPr marL="0" indent="0">
              <a:lnSpc>
                <a:spcPts val="5550"/>
              </a:lnSpc>
              <a:buNone/>
            </a:pPr>
            <a:r>
              <a:rPr lang="en-US" sz="4450" dirty="0">
                <a:solidFill>
                  <a:srgbClr val="161613"/>
                </a:solidFill>
                <a:latin typeface="DM Sans Medium" pitchFamily="34" charset="0"/>
                <a:ea typeface="DM Sans Medium" pitchFamily="34" charset="-122"/>
                <a:cs typeface="DM Sans Medium" pitchFamily="34" charset="-120"/>
              </a:rPr>
              <a:t>Conditional Probability and Independence</a:t>
            </a:r>
            <a:endParaRPr lang="en-US" sz="4450" dirty="0"/>
          </a:p>
        </p:txBody>
      </p:sp>
      <p:sp>
        <p:nvSpPr>
          <p:cNvPr id="4" name="Text 1"/>
          <p:cNvSpPr/>
          <p:nvPr/>
        </p:nvSpPr>
        <p:spPr>
          <a:xfrm>
            <a:off x="6280190" y="2409468"/>
            <a:ext cx="7556421" cy="1451610"/>
          </a:xfrm>
          <a:prstGeom prst="rect">
            <a:avLst/>
          </a:prstGeom>
          <a:noFill/>
          <a:ln/>
        </p:spPr>
        <p:txBody>
          <a:bodyPr wrap="square" lIns="0" tIns="0" rIns="0" bIns="0" rtlCol="0" anchor="t"/>
          <a:lstStyle/>
          <a:p>
            <a:pPr marL="0" indent="0">
              <a:lnSpc>
                <a:spcPts val="2850"/>
              </a:lnSpc>
              <a:buNone/>
            </a:pPr>
            <a:r>
              <a:rPr lang="en-US" sz="1750" dirty="0">
                <a:solidFill>
                  <a:srgbClr val="161613"/>
                </a:solidFill>
                <a:latin typeface="Inter" pitchFamily="34" charset="0"/>
                <a:ea typeface="Inter" pitchFamily="34" charset="-122"/>
                <a:cs typeface="Inter" pitchFamily="34" charset="-120"/>
              </a:rPr>
              <a:t>Conditional probability refers to the probability of an event occurring given that another event has already occurred. It is denoted by P(A|B), which represents the probability of event A happening given that event B has already happened.</a:t>
            </a:r>
            <a:endParaRPr lang="en-US" sz="1750" dirty="0"/>
          </a:p>
        </p:txBody>
      </p:sp>
      <p:pic>
        <p:nvPicPr>
          <p:cNvPr id="5" name="Image 1" descr="preencoded.png"/>
          <p:cNvPicPr>
            <a:picLocks noChangeAspect="1"/>
          </p:cNvPicPr>
          <p:nvPr/>
        </p:nvPicPr>
        <p:blipFill>
          <a:blip r:embed="rId4"/>
          <a:stretch>
            <a:fillRect/>
          </a:stretch>
        </p:blipFill>
        <p:spPr>
          <a:xfrm>
            <a:off x="6280190" y="4116229"/>
            <a:ext cx="566976" cy="566976"/>
          </a:xfrm>
          <a:prstGeom prst="rect">
            <a:avLst/>
          </a:prstGeom>
        </p:spPr>
      </p:pic>
      <p:sp>
        <p:nvSpPr>
          <p:cNvPr id="6" name="Text 2"/>
          <p:cNvSpPr/>
          <p:nvPr/>
        </p:nvSpPr>
        <p:spPr>
          <a:xfrm>
            <a:off x="6280190" y="4910018"/>
            <a:ext cx="2835235" cy="354330"/>
          </a:xfrm>
          <a:prstGeom prst="rect">
            <a:avLst/>
          </a:prstGeom>
          <a:noFill/>
          <a:ln/>
        </p:spPr>
        <p:txBody>
          <a:bodyPr wrap="none" lIns="0" tIns="0" rIns="0" bIns="0" rtlCol="0" anchor="t"/>
          <a:lstStyle/>
          <a:p>
            <a:pPr marL="0" indent="0" algn="l">
              <a:lnSpc>
                <a:spcPts val="2750"/>
              </a:lnSpc>
              <a:buNone/>
            </a:pPr>
            <a:r>
              <a:rPr lang="en-US" sz="2200" dirty="0">
                <a:solidFill>
                  <a:srgbClr val="161613"/>
                </a:solidFill>
                <a:latin typeface="DM Sans Medium" pitchFamily="34" charset="0"/>
                <a:ea typeface="DM Sans Medium" pitchFamily="34" charset="-122"/>
                <a:cs typeface="DM Sans Medium" pitchFamily="34" charset="-120"/>
              </a:rPr>
              <a:t>Independence</a:t>
            </a:r>
            <a:endParaRPr lang="en-US" sz="2200" dirty="0"/>
          </a:p>
        </p:txBody>
      </p:sp>
      <p:sp>
        <p:nvSpPr>
          <p:cNvPr id="7" name="Text 3"/>
          <p:cNvSpPr/>
          <p:nvPr/>
        </p:nvSpPr>
        <p:spPr>
          <a:xfrm>
            <a:off x="6280190" y="5400437"/>
            <a:ext cx="3608070" cy="2177415"/>
          </a:xfrm>
          <a:prstGeom prst="rect">
            <a:avLst/>
          </a:prstGeom>
          <a:noFill/>
          <a:ln/>
        </p:spPr>
        <p:txBody>
          <a:bodyPr wrap="square" lIns="0" tIns="0" rIns="0" bIns="0" rtlCol="0" anchor="t"/>
          <a:lstStyle/>
          <a:p>
            <a:pPr marL="0" indent="0" algn="l">
              <a:lnSpc>
                <a:spcPts val="2850"/>
              </a:lnSpc>
              <a:buNone/>
            </a:pPr>
            <a:r>
              <a:rPr lang="en-US" sz="1750" dirty="0">
                <a:solidFill>
                  <a:srgbClr val="161613"/>
                </a:solidFill>
                <a:latin typeface="Inter" pitchFamily="34" charset="0"/>
                <a:ea typeface="Inter" pitchFamily="34" charset="-122"/>
                <a:cs typeface="Inter" pitchFamily="34" charset="-120"/>
              </a:rPr>
              <a:t>Two events are considered independent if the occurrence of one event does not affect the probability of the other event occurring. In this case, P(A|B) = P(A).</a:t>
            </a:r>
            <a:endParaRPr lang="en-US" sz="1750" dirty="0"/>
          </a:p>
        </p:txBody>
      </p:sp>
      <p:pic>
        <p:nvPicPr>
          <p:cNvPr id="8" name="Image 2" descr="preencoded.png"/>
          <p:cNvPicPr>
            <a:picLocks noChangeAspect="1"/>
          </p:cNvPicPr>
          <p:nvPr/>
        </p:nvPicPr>
        <p:blipFill>
          <a:blip r:embed="rId5"/>
          <a:stretch>
            <a:fillRect/>
          </a:stretch>
        </p:blipFill>
        <p:spPr>
          <a:xfrm>
            <a:off x="10228421" y="4116229"/>
            <a:ext cx="566976" cy="566976"/>
          </a:xfrm>
          <a:prstGeom prst="rect">
            <a:avLst/>
          </a:prstGeom>
        </p:spPr>
      </p:pic>
      <p:sp>
        <p:nvSpPr>
          <p:cNvPr id="9" name="Text 4"/>
          <p:cNvSpPr/>
          <p:nvPr/>
        </p:nvSpPr>
        <p:spPr>
          <a:xfrm>
            <a:off x="10228421" y="4910018"/>
            <a:ext cx="2835235" cy="354330"/>
          </a:xfrm>
          <a:prstGeom prst="rect">
            <a:avLst/>
          </a:prstGeom>
          <a:noFill/>
          <a:ln/>
        </p:spPr>
        <p:txBody>
          <a:bodyPr wrap="none" lIns="0" tIns="0" rIns="0" bIns="0" rtlCol="0" anchor="t"/>
          <a:lstStyle/>
          <a:p>
            <a:pPr marL="0" indent="0" algn="l">
              <a:lnSpc>
                <a:spcPts val="2750"/>
              </a:lnSpc>
              <a:buNone/>
            </a:pPr>
            <a:r>
              <a:rPr lang="en-US" sz="2200" dirty="0">
                <a:solidFill>
                  <a:srgbClr val="161613"/>
                </a:solidFill>
                <a:latin typeface="DM Sans Medium" pitchFamily="34" charset="0"/>
                <a:ea typeface="DM Sans Medium" pitchFamily="34" charset="-122"/>
                <a:cs typeface="DM Sans Medium" pitchFamily="34" charset="-120"/>
              </a:rPr>
              <a:t>Dependence</a:t>
            </a:r>
            <a:endParaRPr lang="en-US" sz="2200" dirty="0"/>
          </a:p>
        </p:txBody>
      </p:sp>
      <p:sp>
        <p:nvSpPr>
          <p:cNvPr id="10" name="Text 5"/>
          <p:cNvSpPr/>
          <p:nvPr/>
        </p:nvSpPr>
        <p:spPr>
          <a:xfrm>
            <a:off x="10228421" y="5400437"/>
            <a:ext cx="3608189" cy="2177415"/>
          </a:xfrm>
          <a:prstGeom prst="rect">
            <a:avLst/>
          </a:prstGeom>
          <a:noFill/>
          <a:ln/>
        </p:spPr>
        <p:txBody>
          <a:bodyPr wrap="square" lIns="0" tIns="0" rIns="0" bIns="0" rtlCol="0" anchor="t"/>
          <a:lstStyle/>
          <a:p>
            <a:pPr marL="0" indent="0" algn="l">
              <a:lnSpc>
                <a:spcPts val="2850"/>
              </a:lnSpc>
              <a:buNone/>
            </a:pPr>
            <a:r>
              <a:rPr lang="en-US" sz="1750" dirty="0">
                <a:solidFill>
                  <a:srgbClr val="161613"/>
                </a:solidFill>
                <a:latin typeface="Inter" pitchFamily="34" charset="0"/>
                <a:ea typeface="Inter" pitchFamily="34" charset="-122"/>
                <a:cs typeface="Inter" pitchFamily="34" charset="-120"/>
              </a:rPr>
              <a:t>Two events are considered dependent if the occurrence of one event does affect the probability of the other event occurring. In this case, P(A|B) ≠ P(A).</a:t>
            </a:r>
            <a:endParaRPr lang="en-US" sz="175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spTree>
      <p:nvGrpSpPr>
        <p:cNvPr id="1" name=""/>
        <p:cNvGrpSpPr/>
        <p:nvPr/>
      </p:nvGrpSpPr>
      <p:grpSpPr>
        <a:xfrm>
          <a:off x="0" y="0"/>
          <a:ext cx="0" cy="0"/>
          <a:chOff x="0" y="0"/>
          <a:chExt cx="0" cy="0"/>
        </a:xfrm>
      </p:grpSpPr>
      <p:pic>
        <p:nvPicPr>
          <p:cNvPr id="2" name="Image 0" descr="preencoded.png"/>
          <p:cNvPicPr>
            <a:picLocks noChangeAspect="1"/>
          </p:cNvPicPr>
          <p:nvPr/>
        </p:nvPicPr>
        <p:blipFill>
          <a:blip r:embed="rId3"/>
          <a:stretch>
            <a:fillRect/>
          </a:stretch>
        </p:blipFill>
        <p:spPr>
          <a:xfrm>
            <a:off x="0" y="0"/>
            <a:ext cx="14630400" cy="2738914"/>
          </a:xfrm>
          <a:prstGeom prst="rect">
            <a:avLst/>
          </a:prstGeom>
        </p:spPr>
      </p:pic>
      <p:sp>
        <p:nvSpPr>
          <p:cNvPr id="3" name="Text 0"/>
          <p:cNvSpPr/>
          <p:nvPr/>
        </p:nvSpPr>
        <p:spPr>
          <a:xfrm>
            <a:off x="766882" y="3341370"/>
            <a:ext cx="5477947" cy="684728"/>
          </a:xfrm>
          <a:prstGeom prst="rect">
            <a:avLst/>
          </a:prstGeom>
          <a:noFill/>
          <a:ln/>
        </p:spPr>
        <p:txBody>
          <a:bodyPr wrap="none" lIns="0" tIns="0" rIns="0" bIns="0" rtlCol="0" anchor="t"/>
          <a:lstStyle/>
          <a:p>
            <a:pPr marL="0" indent="0">
              <a:lnSpc>
                <a:spcPts val="5350"/>
              </a:lnSpc>
              <a:buNone/>
            </a:pPr>
            <a:r>
              <a:rPr lang="en-US" sz="4300" dirty="0">
                <a:solidFill>
                  <a:srgbClr val="161613"/>
                </a:solidFill>
                <a:latin typeface="DM Sans Medium" pitchFamily="34" charset="0"/>
                <a:ea typeface="DM Sans Medium" pitchFamily="34" charset="-122"/>
                <a:cs typeface="DM Sans Medium" pitchFamily="34" charset="-120"/>
              </a:rPr>
              <a:t>Bayes' Theorem</a:t>
            </a:r>
            <a:endParaRPr lang="en-US" sz="4300" dirty="0"/>
          </a:p>
        </p:txBody>
      </p:sp>
      <p:sp>
        <p:nvSpPr>
          <p:cNvPr id="4" name="Text 1"/>
          <p:cNvSpPr/>
          <p:nvPr/>
        </p:nvSpPr>
        <p:spPr>
          <a:xfrm>
            <a:off x="766882" y="4354711"/>
            <a:ext cx="13096637" cy="1051560"/>
          </a:xfrm>
          <a:prstGeom prst="rect">
            <a:avLst/>
          </a:prstGeom>
          <a:noFill/>
          <a:ln/>
        </p:spPr>
        <p:txBody>
          <a:bodyPr wrap="square" lIns="0" tIns="0" rIns="0" bIns="0" rtlCol="0" anchor="t"/>
          <a:lstStyle/>
          <a:p>
            <a:pPr marL="0" indent="0">
              <a:lnSpc>
                <a:spcPts val="2750"/>
              </a:lnSpc>
              <a:buNone/>
            </a:pPr>
            <a:r>
              <a:rPr lang="en-US" sz="1700" dirty="0">
                <a:solidFill>
                  <a:srgbClr val="161613"/>
                </a:solidFill>
                <a:latin typeface="Inter" pitchFamily="34" charset="0"/>
                <a:ea typeface="Inter" pitchFamily="34" charset="-122"/>
                <a:cs typeface="Inter" pitchFamily="34" charset="-120"/>
              </a:rPr>
              <a:t>Bayes' Theorem is a fundamental rule of probability that provides a way to update our beliefs about an event based on new evidence. It relates the prior probability of an event, the likelihood of observing new evidence given the event, and the posterior probability of the event after observing the evidence. The formula is:</a:t>
            </a:r>
            <a:endParaRPr lang="en-US" sz="1700" dirty="0"/>
          </a:p>
        </p:txBody>
      </p:sp>
      <p:sp>
        <p:nvSpPr>
          <p:cNvPr id="5" name="Shape 2"/>
          <p:cNvSpPr/>
          <p:nvPr/>
        </p:nvSpPr>
        <p:spPr>
          <a:xfrm>
            <a:off x="766882" y="5652730"/>
            <a:ext cx="13096637" cy="1029653"/>
          </a:xfrm>
          <a:prstGeom prst="roundRect">
            <a:avLst>
              <a:gd name="adj" fmla="val 3192"/>
            </a:avLst>
          </a:prstGeom>
          <a:solidFill>
            <a:srgbClr val="E3E3E8"/>
          </a:solidFill>
          <a:ln/>
        </p:spPr>
      </p:sp>
      <p:sp>
        <p:nvSpPr>
          <p:cNvPr id="6" name="Shape 3"/>
          <p:cNvSpPr/>
          <p:nvPr/>
        </p:nvSpPr>
        <p:spPr>
          <a:xfrm>
            <a:off x="755928" y="5652730"/>
            <a:ext cx="13118544" cy="1029653"/>
          </a:xfrm>
          <a:prstGeom prst="roundRect">
            <a:avLst>
              <a:gd name="adj" fmla="val 3192"/>
            </a:avLst>
          </a:prstGeom>
          <a:solidFill>
            <a:srgbClr val="E3E3E8"/>
          </a:solidFill>
          <a:ln/>
        </p:spPr>
      </p:sp>
      <p:sp>
        <p:nvSpPr>
          <p:cNvPr id="7" name="Text 4"/>
          <p:cNvSpPr/>
          <p:nvPr/>
        </p:nvSpPr>
        <p:spPr>
          <a:xfrm>
            <a:off x="975003" y="5817037"/>
            <a:ext cx="12680394" cy="701040"/>
          </a:xfrm>
          <a:prstGeom prst="rect">
            <a:avLst/>
          </a:prstGeom>
          <a:noFill/>
          <a:ln/>
        </p:spPr>
        <p:txBody>
          <a:bodyPr wrap="square" lIns="0" tIns="0" rIns="0" bIns="0" rtlCol="0" anchor="t"/>
          <a:lstStyle/>
          <a:p>
            <a:pPr marL="0" indent="0">
              <a:lnSpc>
                <a:spcPts val="2750"/>
              </a:lnSpc>
              <a:buNone/>
            </a:pPr>
            <a:r>
              <a:rPr lang="en-US" sz="1700" dirty="0">
                <a:solidFill>
                  <a:srgbClr val="161613"/>
                </a:solidFill>
                <a:highlight>
                  <a:srgbClr val="E3E3E8"/>
                </a:highlight>
                <a:latin typeface="Consolas" pitchFamily="34" charset="0"/>
                <a:ea typeface="Consolas" pitchFamily="34" charset="-122"/>
                <a:cs typeface="Consolas" pitchFamily="34" charset="-120"/>
              </a:rPr>
              <a:t>P(A|B) = (P(B|A) * P(A)) / P(B)
</a:t>
            </a:r>
            <a:endParaRPr lang="en-US" sz="1700" dirty="0"/>
          </a:p>
        </p:txBody>
      </p:sp>
      <p:sp>
        <p:nvSpPr>
          <p:cNvPr id="8" name="Text 5"/>
          <p:cNvSpPr/>
          <p:nvPr/>
        </p:nvSpPr>
        <p:spPr>
          <a:xfrm>
            <a:off x="766882" y="6928842"/>
            <a:ext cx="13096637" cy="701040"/>
          </a:xfrm>
          <a:prstGeom prst="rect">
            <a:avLst/>
          </a:prstGeom>
          <a:noFill/>
          <a:ln/>
        </p:spPr>
        <p:txBody>
          <a:bodyPr wrap="square" lIns="0" tIns="0" rIns="0" bIns="0" rtlCol="0" anchor="t"/>
          <a:lstStyle/>
          <a:p>
            <a:pPr marL="0" indent="0">
              <a:lnSpc>
                <a:spcPts val="2750"/>
              </a:lnSpc>
              <a:buNone/>
            </a:pPr>
            <a:r>
              <a:rPr lang="en-US" sz="1700" dirty="0">
                <a:solidFill>
                  <a:srgbClr val="161613"/>
                </a:solidFill>
                <a:latin typeface="Inter" pitchFamily="34" charset="0"/>
                <a:ea typeface="Inter" pitchFamily="34" charset="-122"/>
                <a:cs typeface="Inter" pitchFamily="34" charset="-120"/>
              </a:rPr>
              <a:t>Bayes' Theorem is widely used in various fields, including medicine, finance, and machine learning, for making inferences and decisions under uncertainty.</a:t>
            </a:r>
            <a:endParaRPr lang="en-US" sz="1700" dirty="0"/>
          </a:p>
        </p:txBody>
      </p:sp>
      <p:pic>
        <p:nvPicPr>
          <p:cNvPr id="10" name="Picture 9">
            <a:extLst>
              <a:ext uri="{FF2B5EF4-FFF2-40B4-BE49-F238E27FC236}">
                <a16:creationId xmlns:a16="http://schemas.microsoft.com/office/drawing/2014/main" id="{724D4314-CC04-47DD-84FE-B03A8036604A}"/>
              </a:ext>
            </a:extLst>
          </p:cNvPr>
          <p:cNvPicPr>
            <a:picLocks noChangeAspect="1"/>
          </p:cNvPicPr>
          <p:nvPr/>
        </p:nvPicPr>
        <p:blipFill>
          <a:blip r:embed="rId4"/>
          <a:stretch>
            <a:fillRect/>
          </a:stretch>
        </p:blipFill>
        <p:spPr>
          <a:xfrm>
            <a:off x="11194782" y="7515125"/>
            <a:ext cx="3334215" cy="714475"/>
          </a:xfrm>
          <a:prstGeom prst="rect">
            <a:avLst/>
          </a:prstGeom>
        </p:spPr>
      </p:pic>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TotalTime>
  <Words>1096</Words>
  <Application>Microsoft Office PowerPoint</Application>
  <PresentationFormat>Custom</PresentationFormat>
  <Paragraphs>89</Paragraphs>
  <Slides>10</Slides>
  <Notes>10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10</vt:i4>
      </vt:variant>
    </vt:vector>
  </HeadingPairs>
  <TitlesOfParts>
    <vt:vector size="13" baseType="lpstr">
      <vt:lpstr>DM Sans Medium</vt:lpstr>
      <vt:lpstr>Inter</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PptxGenJS Presentation</dc:title>
  <dc:subject>PptxGenJS Presentation</dc:subject>
  <dc:creator>PptxGenJS</dc:creator>
  <cp:lastModifiedBy>fire4money@gmail.com</cp:lastModifiedBy>
  <cp:revision>2</cp:revision>
  <dcterms:created xsi:type="dcterms:W3CDTF">2024-11-15T07:52:27Z</dcterms:created>
  <dcterms:modified xsi:type="dcterms:W3CDTF">2024-11-15T08:34:14Z</dcterms:modified>
</cp:coreProperties>
</file>