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oppins Light"/>
      <p:regular r:id="rId17"/>
    </p:embeddedFont>
    <p:embeddedFont>
      <p:font typeface="Poppins Light"/>
      <p:regular r:id="rId18"/>
    </p:embeddedFont>
    <p:embeddedFont>
      <p:font typeface="Poppins Light"/>
      <p:regular r:id="rId19"/>
    </p:embeddedFont>
    <p:embeddedFont>
      <p:font typeface="Poppins Light"/>
      <p:regular r:id="rId20"/>
    </p:embeddedFont>
    <p:embeddedFont>
      <p:font typeface="Roboto Light"/>
      <p:regular r:id="rId21"/>
    </p:embeddedFont>
    <p:embeddedFont>
      <p:font typeface="Roboto Light"/>
      <p:regular r:id="rId22"/>
    </p:embeddedFont>
    <p:embeddedFont>
      <p:font typeface="Roboto Light"/>
      <p:regular r:id="rId23"/>
    </p:embeddedFont>
    <p:embeddedFont>
      <p:font typeface="Roboto Light"/>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184083"/>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Expected Value: A Powerful Tool for Decision-Making</a:t>
            </a:r>
            <a:endParaRPr lang="en-US" sz="4450" dirty="0"/>
          </a:p>
        </p:txBody>
      </p:sp>
      <p:sp>
        <p:nvSpPr>
          <p:cNvPr id="4" name="Text 1"/>
          <p:cNvSpPr/>
          <p:nvPr/>
        </p:nvSpPr>
        <p:spPr>
          <a:xfrm>
            <a:off x="793790" y="3941802"/>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Expected value is a fundamental concept in probability and statistics. It represents the average outcome of a random variable, weighted by its probability distribution. In essence, it provides a way to quantify the potential value of an uncertain event or decision.</a:t>
            </a:r>
            <a:endParaRPr lang="en-US" sz="1750" dirty="0"/>
          </a:p>
        </p:txBody>
      </p:sp>
      <p:sp>
        <p:nvSpPr>
          <p:cNvPr id="5" name="Shape 2"/>
          <p:cNvSpPr/>
          <p:nvPr/>
        </p:nvSpPr>
        <p:spPr>
          <a:xfrm>
            <a:off x="793790" y="5665470"/>
            <a:ext cx="362903" cy="362903"/>
          </a:xfrm>
          <a:prstGeom prst="roundRect">
            <a:avLst>
              <a:gd name="adj" fmla="val 25194296"/>
            </a:avLst>
          </a:prstGeom>
          <a:solidFill>
            <a:srgbClr val="B32162"/>
          </a:solidFill>
          <a:ln w="7620">
            <a:solidFill>
              <a:srgbClr val="FFFFFF"/>
            </a:solidFill>
            <a:prstDash val="solid"/>
          </a:ln>
        </p:spPr>
      </p:sp>
      <p:sp>
        <p:nvSpPr>
          <p:cNvPr id="6" name="Text 3"/>
          <p:cNvSpPr/>
          <p:nvPr/>
        </p:nvSpPr>
        <p:spPr>
          <a:xfrm>
            <a:off x="927735" y="5798106"/>
            <a:ext cx="94893" cy="97512"/>
          </a:xfrm>
          <a:prstGeom prst="rect">
            <a:avLst/>
          </a:prstGeom>
          <a:noFill/>
          <a:ln/>
        </p:spPr>
        <p:txBody>
          <a:bodyPr wrap="none" lIns="0" tIns="0" rIns="0" bIns="0" rtlCol="0" anchor="t"/>
          <a:lstStyle/>
          <a:p>
            <a:pPr algn="ctr" indent="0" marL="0">
              <a:lnSpc>
                <a:spcPts val="750"/>
              </a:lnSpc>
              <a:buNone/>
            </a:pPr>
            <a:r>
              <a:rPr lang="en-US" sz="750" dirty="0">
                <a:solidFill>
                  <a:srgbClr val="FFFFFF"/>
                </a:solidFill>
                <a:latin typeface="Roboto Medium" pitchFamily="34" charset="0"/>
                <a:ea typeface="Roboto Medium" pitchFamily="34" charset="-122"/>
                <a:cs typeface="Roboto Medium" pitchFamily="34" charset="-120"/>
              </a:rPr>
              <a:t>oi</a:t>
            </a:r>
            <a:endParaRPr lang="en-US" sz="750" dirty="0"/>
          </a:p>
        </p:txBody>
      </p:sp>
      <p:sp>
        <p:nvSpPr>
          <p:cNvPr id="7" name="Text 4"/>
          <p:cNvSpPr/>
          <p:nvPr/>
        </p:nvSpPr>
        <p:spPr>
          <a:xfrm>
            <a:off x="1270040" y="5648563"/>
            <a:ext cx="1204198" cy="396835"/>
          </a:xfrm>
          <a:prstGeom prst="rect">
            <a:avLst/>
          </a:prstGeom>
          <a:noFill/>
          <a:ln/>
        </p:spPr>
        <p:txBody>
          <a:bodyPr wrap="none" lIns="0" tIns="0" rIns="0" bIns="0" rtlCol="0" anchor="t"/>
          <a:lstStyle/>
          <a:p>
            <a:pPr algn="l" indent="0" marL="0">
              <a:lnSpc>
                <a:spcPts val="3100"/>
              </a:lnSpc>
              <a:buNone/>
            </a:pPr>
            <a:r>
              <a:rPr lang="en-US" sz="2200" b="1" dirty="0">
                <a:solidFill>
                  <a:srgbClr val="E5E0DF"/>
                </a:solidFill>
                <a:latin typeface="Roboto Bold" pitchFamily="34" charset="0"/>
                <a:ea typeface="Roboto Bold" pitchFamily="34" charset="-122"/>
                <a:cs typeface="Roboto Bold" pitchFamily="34" charset="-120"/>
              </a:rPr>
              <a:t>by onyi ik</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915472"/>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Key Takeaways</a:t>
            </a:r>
            <a:endParaRPr lang="en-US" sz="4450" dirty="0"/>
          </a:p>
        </p:txBody>
      </p:sp>
      <p:sp>
        <p:nvSpPr>
          <p:cNvPr id="3" name="Shape 1"/>
          <p:cNvSpPr/>
          <p:nvPr/>
        </p:nvSpPr>
        <p:spPr>
          <a:xfrm>
            <a:off x="793790" y="2077879"/>
            <a:ext cx="2173724" cy="1306949"/>
          </a:xfrm>
          <a:prstGeom prst="roundRect">
            <a:avLst>
              <a:gd name="adj" fmla="val 7289"/>
            </a:avLst>
          </a:prstGeom>
          <a:solidFill>
            <a:srgbClr val="3D3D42"/>
          </a:solidFill>
          <a:ln w="7620">
            <a:solidFill>
              <a:srgbClr val="56565B"/>
            </a:solidFill>
            <a:prstDash val="solid"/>
          </a:ln>
        </p:spPr>
      </p:sp>
      <p:sp>
        <p:nvSpPr>
          <p:cNvPr id="4" name="Text 2"/>
          <p:cNvSpPr/>
          <p:nvPr/>
        </p:nvSpPr>
        <p:spPr>
          <a:xfrm>
            <a:off x="1028224" y="2504599"/>
            <a:ext cx="82748"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Poppins Light" pitchFamily="34" charset="0"/>
                <a:ea typeface="Poppins Light" pitchFamily="34" charset="-122"/>
                <a:cs typeface="Poppins Light" pitchFamily="34" charset="-120"/>
              </a:rPr>
              <a:t>1</a:t>
            </a:r>
            <a:endParaRPr lang="en-US" sz="2200" dirty="0"/>
          </a:p>
        </p:txBody>
      </p:sp>
      <p:sp>
        <p:nvSpPr>
          <p:cNvPr id="5" name="Text 3"/>
          <p:cNvSpPr/>
          <p:nvPr/>
        </p:nvSpPr>
        <p:spPr>
          <a:xfrm>
            <a:off x="3194328" y="2304693"/>
            <a:ext cx="2987873"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Decision-Making Tool</a:t>
            </a:r>
            <a:endParaRPr lang="en-US" sz="2200" dirty="0"/>
          </a:p>
        </p:txBody>
      </p:sp>
      <p:sp>
        <p:nvSpPr>
          <p:cNvPr id="6" name="Text 4"/>
          <p:cNvSpPr/>
          <p:nvPr/>
        </p:nvSpPr>
        <p:spPr>
          <a:xfrm>
            <a:off x="3194328" y="2795111"/>
            <a:ext cx="9979700" cy="362903"/>
          </a:xfrm>
          <a:prstGeom prst="rect">
            <a:avLst/>
          </a:prstGeom>
          <a:noFill/>
          <a:ln/>
        </p:spPr>
        <p:txBody>
          <a:bodyPr wrap="non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Expected value provides a valuable framework for decision-making in situations involving uncertainty.</a:t>
            </a:r>
            <a:endParaRPr lang="en-US" sz="1750" dirty="0"/>
          </a:p>
        </p:txBody>
      </p:sp>
      <p:sp>
        <p:nvSpPr>
          <p:cNvPr id="7" name="Shape 5"/>
          <p:cNvSpPr/>
          <p:nvPr/>
        </p:nvSpPr>
        <p:spPr>
          <a:xfrm>
            <a:off x="3080861" y="3369588"/>
            <a:ext cx="10642402" cy="15240"/>
          </a:xfrm>
          <a:prstGeom prst="roundRect">
            <a:avLst>
              <a:gd name="adj" fmla="val 625116"/>
            </a:avLst>
          </a:prstGeom>
          <a:solidFill>
            <a:srgbClr val="56565B"/>
          </a:solidFill>
          <a:ln/>
        </p:spPr>
      </p:sp>
      <p:sp>
        <p:nvSpPr>
          <p:cNvPr id="8" name="Shape 6"/>
          <p:cNvSpPr/>
          <p:nvPr/>
        </p:nvSpPr>
        <p:spPr>
          <a:xfrm>
            <a:off x="793790" y="3498175"/>
            <a:ext cx="4347567" cy="1669852"/>
          </a:xfrm>
          <a:prstGeom prst="roundRect">
            <a:avLst>
              <a:gd name="adj" fmla="val 5705"/>
            </a:avLst>
          </a:prstGeom>
          <a:solidFill>
            <a:srgbClr val="3D3D42"/>
          </a:solidFill>
          <a:ln w="7620">
            <a:solidFill>
              <a:srgbClr val="56565B"/>
            </a:solidFill>
            <a:prstDash val="solid"/>
          </a:ln>
        </p:spPr>
      </p:sp>
      <p:sp>
        <p:nvSpPr>
          <p:cNvPr id="9" name="Text 7"/>
          <p:cNvSpPr/>
          <p:nvPr/>
        </p:nvSpPr>
        <p:spPr>
          <a:xfrm>
            <a:off x="1028224" y="4106347"/>
            <a:ext cx="162163"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Poppins Light" pitchFamily="34" charset="0"/>
                <a:ea typeface="Poppins Light" pitchFamily="34" charset="-122"/>
                <a:cs typeface="Poppins Light" pitchFamily="34" charset="-120"/>
              </a:rPr>
              <a:t>2</a:t>
            </a:r>
            <a:endParaRPr lang="en-US" sz="2200" dirty="0"/>
          </a:p>
        </p:txBody>
      </p:sp>
      <p:sp>
        <p:nvSpPr>
          <p:cNvPr id="10" name="Text 8"/>
          <p:cNvSpPr/>
          <p:nvPr/>
        </p:nvSpPr>
        <p:spPr>
          <a:xfrm>
            <a:off x="5368171" y="3724989"/>
            <a:ext cx="4262199"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Quantifies Potential Outcomes</a:t>
            </a:r>
            <a:endParaRPr lang="en-US" sz="2200" dirty="0"/>
          </a:p>
        </p:txBody>
      </p:sp>
      <p:sp>
        <p:nvSpPr>
          <p:cNvPr id="11" name="Text 9"/>
          <p:cNvSpPr/>
          <p:nvPr/>
        </p:nvSpPr>
        <p:spPr>
          <a:xfrm>
            <a:off x="5368171" y="4215408"/>
            <a:ext cx="8241625"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It helps quantify the potential value of different choices, taking into account their probabilities.</a:t>
            </a:r>
            <a:endParaRPr lang="en-US" sz="1750" dirty="0"/>
          </a:p>
        </p:txBody>
      </p:sp>
      <p:sp>
        <p:nvSpPr>
          <p:cNvPr id="12" name="Shape 10"/>
          <p:cNvSpPr/>
          <p:nvPr/>
        </p:nvSpPr>
        <p:spPr>
          <a:xfrm>
            <a:off x="5254704" y="5152787"/>
            <a:ext cx="8468558" cy="15240"/>
          </a:xfrm>
          <a:prstGeom prst="roundRect">
            <a:avLst>
              <a:gd name="adj" fmla="val 625116"/>
            </a:avLst>
          </a:prstGeom>
          <a:solidFill>
            <a:srgbClr val="56565B"/>
          </a:solidFill>
          <a:ln/>
        </p:spPr>
      </p:sp>
      <p:sp>
        <p:nvSpPr>
          <p:cNvPr id="13" name="Shape 11"/>
          <p:cNvSpPr/>
          <p:nvPr/>
        </p:nvSpPr>
        <p:spPr>
          <a:xfrm>
            <a:off x="793790" y="5281374"/>
            <a:ext cx="6521410" cy="2032754"/>
          </a:xfrm>
          <a:prstGeom prst="roundRect">
            <a:avLst>
              <a:gd name="adj" fmla="val 4687"/>
            </a:avLst>
          </a:prstGeom>
          <a:solidFill>
            <a:srgbClr val="3D3D42"/>
          </a:solidFill>
          <a:ln w="7620">
            <a:solidFill>
              <a:srgbClr val="56565B"/>
            </a:solidFill>
            <a:prstDash val="solid"/>
          </a:ln>
        </p:spPr>
      </p:sp>
      <p:sp>
        <p:nvSpPr>
          <p:cNvPr id="14" name="Text 12"/>
          <p:cNvSpPr/>
          <p:nvPr/>
        </p:nvSpPr>
        <p:spPr>
          <a:xfrm>
            <a:off x="1028224" y="6070997"/>
            <a:ext cx="165854" cy="453509"/>
          </a:xfrm>
          <a:prstGeom prst="rect">
            <a:avLst/>
          </a:prstGeom>
          <a:noFill/>
          <a:ln/>
        </p:spPr>
        <p:txBody>
          <a:bodyPr wrap="none" lIns="0" tIns="0" rIns="0" bIns="0" rtlCol="0" anchor="t"/>
          <a:lstStyle/>
          <a:p>
            <a:pPr algn="ctr" indent="0" marL="0">
              <a:lnSpc>
                <a:spcPts val="3550"/>
              </a:lnSpc>
              <a:buNone/>
            </a:pPr>
            <a:r>
              <a:rPr lang="en-US" sz="2200" dirty="0">
                <a:solidFill>
                  <a:srgbClr val="E5E0DF"/>
                </a:solidFill>
                <a:latin typeface="Poppins Light" pitchFamily="34" charset="0"/>
                <a:ea typeface="Poppins Light" pitchFamily="34" charset="-122"/>
                <a:cs typeface="Poppins Light" pitchFamily="34" charset="-120"/>
              </a:rPr>
              <a:t>3</a:t>
            </a:r>
            <a:endParaRPr lang="en-US" sz="2200" dirty="0"/>
          </a:p>
        </p:txBody>
      </p:sp>
      <p:sp>
        <p:nvSpPr>
          <p:cNvPr id="15" name="Text 13"/>
          <p:cNvSpPr/>
          <p:nvPr/>
        </p:nvSpPr>
        <p:spPr>
          <a:xfrm>
            <a:off x="7542014" y="550818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Risk and Reward</a:t>
            </a:r>
            <a:endParaRPr lang="en-US" sz="2200" dirty="0"/>
          </a:p>
        </p:txBody>
      </p:sp>
      <p:sp>
        <p:nvSpPr>
          <p:cNvPr id="16" name="Text 14"/>
          <p:cNvSpPr/>
          <p:nvPr/>
        </p:nvSpPr>
        <p:spPr>
          <a:xfrm>
            <a:off x="7542014" y="5998607"/>
            <a:ext cx="6067782" cy="1088708"/>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Understanding risk tolerance and expected value is essential for making informed decisions that balance potential rewards with acceptable risk levels.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77058"/>
            <a:ext cx="6824186"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What is Expected Value?</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2F2F3"/>
                </a:solidFill>
                <a:latin typeface="Poppins Light" pitchFamily="34" charset="0"/>
                <a:ea typeface="Poppins Light" pitchFamily="34" charset="-122"/>
                <a:cs typeface="Poppins Light" pitchFamily="34" charset="-120"/>
              </a:rPr>
              <a:t>Definition</a:t>
            </a:r>
            <a:endParaRPr lang="en-US" sz="2200" dirty="0"/>
          </a:p>
        </p:txBody>
      </p:sp>
      <p:sp>
        <p:nvSpPr>
          <p:cNvPr id="4" name="Text 2"/>
          <p:cNvSpPr/>
          <p:nvPr/>
        </p:nvSpPr>
        <p:spPr>
          <a:xfrm>
            <a:off x="793790" y="4033957"/>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Expected value, denoted as E(X), is the average of the possible values of a random variable, weighted by their probabilities. It represents the long-term average outcome if the event is repeated many times.</a:t>
            </a:r>
            <a:endParaRPr lang="en-US" sz="1750" dirty="0"/>
          </a:p>
        </p:txBody>
      </p:sp>
      <p:sp>
        <p:nvSpPr>
          <p:cNvPr id="5" name="Text 3"/>
          <p:cNvSpPr/>
          <p:nvPr/>
        </p:nvSpPr>
        <p:spPr>
          <a:xfrm>
            <a:off x="7599521"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2F2F3"/>
                </a:solidFill>
                <a:latin typeface="Poppins Light" pitchFamily="34" charset="0"/>
                <a:ea typeface="Poppins Light" pitchFamily="34" charset="-122"/>
                <a:cs typeface="Poppins Light" pitchFamily="34" charset="-120"/>
              </a:rPr>
              <a:t>Key Concept</a:t>
            </a:r>
            <a:endParaRPr lang="en-US" sz="2200" dirty="0"/>
          </a:p>
        </p:txBody>
      </p:sp>
      <p:sp>
        <p:nvSpPr>
          <p:cNvPr id="6" name="Text 4"/>
          <p:cNvSpPr/>
          <p:nvPr/>
        </p:nvSpPr>
        <p:spPr>
          <a:xfrm>
            <a:off x="7599521" y="4033957"/>
            <a:ext cx="6244709" cy="1814513"/>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Expected value helps make informed decisions in situations involving uncertainty by providing a numerical measure of the potential outcomes. This is particularly useful in decision-making, where we need to assess the likely consequences of different choices.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411486"/>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Calculating Expected Value</a:t>
            </a:r>
            <a:endParaRPr lang="en-US" sz="4450" dirty="0"/>
          </a:p>
        </p:txBody>
      </p:sp>
      <p:sp>
        <p:nvSpPr>
          <p:cNvPr id="4" name="Shape 1"/>
          <p:cNvSpPr/>
          <p:nvPr/>
        </p:nvSpPr>
        <p:spPr>
          <a:xfrm>
            <a:off x="793790" y="3424357"/>
            <a:ext cx="510302" cy="510302"/>
          </a:xfrm>
          <a:prstGeom prst="roundRect">
            <a:avLst>
              <a:gd name="adj" fmla="val 18669"/>
            </a:avLst>
          </a:prstGeom>
          <a:solidFill>
            <a:srgbClr val="3D3D42"/>
          </a:solidFill>
          <a:ln w="7620">
            <a:solidFill>
              <a:srgbClr val="56565B"/>
            </a:solidFill>
            <a:prstDash val="solid"/>
          </a:ln>
        </p:spPr>
      </p:sp>
      <p:sp>
        <p:nvSpPr>
          <p:cNvPr id="5" name="Text 2"/>
          <p:cNvSpPr/>
          <p:nvPr/>
        </p:nvSpPr>
        <p:spPr>
          <a:xfrm>
            <a:off x="999173" y="3509367"/>
            <a:ext cx="99417"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Poppins Light" pitchFamily="34" charset="0"/>
                <a:ea typeface="Poppins Light" pitchFamily="34" charset="-122"/>
                <a:cs typeface="Poppins Light" pitchFamily="34" charset="-120"/>
              </a:rPr>
              <a:t>1</a:t>
            </a:r>
            <a:endParaRPr lang="en-US" sz="2650" dirty="0"/>
          </a:p>
        </p:txBody>
      </p:sp>
      <p:sp>
        <p:nvSpPr>
          <p:cNvPr id="6" name="Text 3"/>
          <p:cNvSpPr/>
          <p:nvPr/>
        </p:nvSpPr>
        <p:spPr>
          <a:xfrm>
            <a:off x="1530906" y="3424357"/>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Formula</a:t>
            </a:r>
            <a:endParaRPr lang="en-US" sz="2200" dirty="0"/>
          </a:p>
        </p:txBody>
      </p:sp>
      <p:sp>
        <p:nvSpPr>
          <p:cNvPr id="7" name="Text 4"/>
          <p:cNvSpPr/>
          <p:nvPr/>
        </p:nvSpPr>
        <p:spPr>
          <a:xfrm>
            <a:off x="1530906" y="3914775"/>
            <a:ext cx="2927747"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Expected Value (E(X)) = Σ[xi * P(xi)], where:</a:t>
            </a:r>
            <a:endParaRPr lang="en-US" sz="1750" dirty="0"/>
          </a:p>
        </p:txBody>
      </p:sp>
      <p:sp>
        <p:nvSpPr>
          <p:cNvPr id="8" name="Text 5"/>
          <p:cNvSpPr/>
          <p:nvPr/>
        </p:nvSpPr>
        <p:spPr>
          <a:xfrm>
            <a:off x="1530906" y="4776668"/>
            <a:ext cx="2927747"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 xi represents the value of each possible outcome.</a:t>
            </a:r>
            <a:endParaRPr lang="en-US" sz="1750" dirty="0"/>
          </a:p>
        </p:txBody>
      </p:sp>
      <p:sp>
        <p:nvSpPr>
          <p:cNvPr id="9" name="Text 6"/>
          <p:cNvSpPr/>
          <p:nvPr/>
        </p:nvSpPr>
        <p:spPr>
          <a:xfrm>
            <a:off x="1530906" y="5638562"/>
            <a:ext cx="2927747" cy="725805"/>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 P(xi) represents the probability of each outcome.</a:t>
            </a:r>
            <a:endParaRPr lang="en-US" sz="1750" dirty="0"/>
          </a:p>
        </p:txBody>
      </p:sp>
      <p:sp>
        <p:nvSpPr>
          <p:cNvPr id="10" name="Shape 7"/>
          <p:cNvSpPr/>
          <p:nvPr/>
        </p:nvSpPr>
        <p:spPr>
          <a:xfrm>
            <a:off x="4685467" y="3424357"/>
            <a:ext cx="510302" cy="510302"/>
          </a:xfrm>
          <a:prstGeom prst="roundRect">
            <a:avLst>
              <a:gd name="adj" fmla="val 18669"/>
            </a:avLst>
          </a:prstGeom>
          <a:solidFill>
            <a:srgbClr val="3D3D42"/>
          </a:solidFill>
          <a:ln w="7620">
            <a:solidFill>
              <a:srgbClr val="56565B"/>
            </a:solidFill>
            <a:prstDash val="solid"/>
          </a:ln>
        </p:spPr>
      </p:sp>
      <p:sp>
        <p:nvSpPr>
          <p:cNvPr id="11" name="Text 8"/>
          <p:cNvSpPr/>
          <p:nvPr/>
        </p:nvSpPr>
        <p:spPr>
          <a:xfrm>
            <a:off x="4843224" y="3509367"/>
            <a:ext cx="194667" cy="340281"/>
          </a:xfrm>
          <a:prstGeom prst="rect">
            <a:avLst/>
          </a:prstGeom>
          <a:noFill/>
          <a:ln/>
        </p:spPr>
        <p:txBody>
          <a:bodyPr wrap="none" lIns="0" tIns="0" rIns="0" bIns="0" rtlCol="0" anchor="t"/>
          <a:lstStyle/>
          <a:p>
            <a:pPr algn="ctr" indent="0" marL="0">
              <a:lnSpc>
                <a:spcPts val="2650"/>
              </a:lnSpc>
              <a:buNone/>
            </a:pPr>
            <a:r>
              <a:rPr lang="en-US" sz="2650" dirty="0">
                <a:solidFill>
                  <a:srgbClr val="E5E0DF"/>
                </a:solidFill>
                <a:latin typeface="Poppins Light" pitchFamily="34" charset="0"/>
                <a:ea typeface="Poppins Light" pitchFamily="34" charset="-122"/>
                <a:cs typeface="Poppins Light" pitchFamily="34" charset="-120"/>
              </a:rPr>
              <a:t>2</a:t>
            </a:r>
            <a:endParaRPr lang="en-US" sz="2650" dirty="0"/>
          </a:p>
        </p:txBody>
      </p:sp>
      <p:sp>
        <p:nvSpPr>
          <p:cNvPr id="12" name="Text 9"/>
          <p:cNvSpPr/>
          <p:nvPr/>
        </p:nvSpPr>
        <p:spPr>
          <a:xfrm>
            <a:off x="5422583" y="3424357"/>
            <a:ext cx="2835235" cy="354330"/>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Example</a:t>
            </a:r>
            <a:endParaRPr lang="en-US" sz="2200" dirty="0"/>
          </a:p>
        </p:txBody>
      </p:sp>
      <p:sp>
        <p:nvSpPr>
          <p:cNvPr id="13" name="Text 10"/>
          <p:cNvSpPr/>
          <p:nvPr/>
        </p:nvSpPr>
        <p:spPr>
          <a:xfrm>
            <a:off x="5422583" y="3914775"/>
            <a:ext cx="2927747" cy="2903220"/>
          </a:xfrm>
          <a:prstGeom prst="rect">
            <a:avLst/>
          </a:prstGeom>
          <a:noFill/>
          <a:ln/>
        </p:spPr>
        <p:txBody>
          <a:bodyPr wrap="square" lIns="0" tIns="0" rIns="0" bIns="0" rtlCol="0" anchor="t"/>
          <a:lstStyle/>
          <a:p>
            <a:pPr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Consider a coin flip with a fair coin. The possible outcomes are heads (H) and tails (T) with equal probabilities (0.5). E(X) = (H * 0.5) + (T * 0.5) = 0.5 + 0.5 = 1. This indicates that over many coin flips, the average outcome is 1.</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85098" y="797481"/>
            <a:ext cx="7573804" cy="1401842"/>
          </a:xfrm>
          <a:prstGeom prst="rect">
            <a:avLst/>
          </a:prstGeom>
          <a:noFill/>
          <a:ln/>
        </p:spPr>
        <p:txBody>
          <a:bodyPr wrap="square" lIns="0" tIns="0" rIns="0" bIns="0" rtlCol="0" anchor="t"/>
          <a:lstStyle/>
          <a:p>
            <a:pPr indent="0" marL="0">
              <a:lnSpc>
                <a:spcPts val="5500"/>
              </a:lnSpc>
              <a:buNone/>
            </a:pPr>
            <a:r>
              <a:rPr lang="en-US" sz="4400" dirty="0">
                <a:solidFill>
                  <a:srgbClr val="F2F2F3"/>
                </a:solidFill>
                <a:latin typeface="Poppins Light" pitchFamily="34" charset="0"/>
                <a:ea typeface="Poppins Light" pitchFamily="34" charset="-122"/>
                <a:cs typeface="Poppins Light" pitchFamily="34" charset="-120"/>
              </a:rPr>
              <a:t>Expected Value for Discrete Distributions</a:t>
            </a:r>
            <a:endParaRPr lang="en-US" sz="4400" dirty="0"/>
          </a:p>
        </p:txBody>
      </p:sp>
      <p:sp>
        <p:nvSpPr>
          <p:cNvPr id="4" name="Shape 1"/>
          <p:cNvSpPr/>
          <p:nvPr/>
        </p:nvSpPr>
        <p:spPr>
          <a:xfrm>
            <a:off x="785098" y="2535793"/>
            <a:ext cx="3674745" cy="4896207"/>
          </a:xfrm>
          <a:prstGeom prst="roundRect">
            <a:avLst>
              <a:gd name="adj" fmla="val 2564"/>
            </a:avLst>
          </a:prstGeom>
          <a:solidFill>
            <a:srgbClr val="3D3D42"/>
          </a:solidFill>
          <a:ln w="7620">
            <a:solidFill>
              <a:srgbClr val="56565B"/>
            </a:solidFill>
            <a:prstDash val="solid"/>
          </a:ln>
        </p:spPr>
      </p:sp>
      <p:sp>
        <p:nvSpPr>
          <p:cNvPr id="5" name="Text 2"/>
          <p:cNvSpPr/>
          <p:nvPr/>
        </p:nvSpPr>
        <p:spPr>
          <a:xfrm>
            <a:off x="1017032" y="2767727"/>
            <a:ext cx="2804160" cy="350401"/>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Discrete Variable</a:t>
            </a:r>
            <a:endParaRPr lang="en-US" sz="2200" dirty="0"/>
          </a:p>
        </p:txBody>
      </p:sp>
      <p:sp>
        <p:nvSpPr>
          <p:cNvPr id="6" name="Text 3"/>
          <p:cNvSpPr/>
          <p:nvPr/>
        </p:nvSpPr>
        <p:spPr>
          <a:xfrm>
            <a:off x="1017032" y="3252668"/>
            <a:ext cx="3210878" cy="2511981"/>
          </a:xfrm>
          <a:prstGeom prst="rect">
            <a:avLst/>
          </a:prstGeom>
          <a:noFill/>
          <a:ln/>
        </p:spPr>
        <p:txBody>
          <a:bodyPr wrap="square" lIns="0" tIns="0" rIns="0" bIns="0" rtlCol="0" anchor="t"/>
          <a:lstStyle/>
          <a:p>
            <a:pPr indent="0" marL="0">
              <a:lnSpc>
                <a:spcPts val="2800"/>
              </a:lnSpc>
              <a:buNone/>
            </a:pPr>
            <a:r>
              <a:rPr lang="en-US" sz="1750" dirty="0">
                <a:solidFill>
                  <a:srgbClr val="E5E0DF"/>
                </a:solidFill>
                <a:latin typeface="Roboto Light" pitchFamily="34" charset="0"/>
                <a:ea typeface="Roboto Light" pitchFamily="34" charset="-122"/>
                <a:cs typeface="Roboto Light" pitchFamily="34" charset="-120"/>
              </a:rPr>
              <a:t>A discrete variable can only take on a finite number of values or a countable number of values. For instance, the number of heads in 3 coin flips (0, 1, 2, 3) or the number of defective items in a sample.</a:t>
            </a:r>
            <a:endParaRPr lang="en-US" sz="1750" dirty="0"/>
          </a:p>
        </p:txBody>
      </p:sp>
      <p:sp>
        <p:nvSpPr>
          <p:cNvPr id="7" name="Shape 4"/>
          <p:cNvSpPr/>
          <p:nvPr/>
        </p:nvSpPr>
        <p:spPr>
          <a:xfrm>
            <a:off x="4684157" y="2535793"/>
            <a:ext cx="3674745" cy="4896207"/>
          </a:xfrm>
          <a:prstGeom prst="roundRect">
            <a:avLst>
              <a:gd name="adj" fmla="val 2564"/>
            </a:avLst>
          </a:prstGeom>
          <a:solidFill>
            <a:srgbClr val="3D3D42"/>
          </a:solidFill>
          <a:ln w="7620">
            <a:solidFill>
              <a:srgbClr val="56565B"/>
            </a:solidFill>
            <a:prstDash val="solid"/>
          </a:ln>
        </p:spPr>
      </p:sp>
      <p:sp>
        <p:nvSpPr>
          <p:cNvPr id="8" name="Text 5"/>
          <p:cNvSpPr/>
          <p:nvPr/>
        </p:nvSpPr>
        <p:spPr>
          <a:xfrm>
            <a:off x="4916091" y="2767727"/>
            <a:ext cx="2804160" cy="350401"/>
          </a:xfrm>
          <a:prstGeom prst="rect">
            <a:avLst/>
          </a:prstGeom>
          <a:noFill/>
          <a:ln/>
        </p:spPr>
        <p:txBody>
          <a:bodyPr wrap="none" lIns="0" tIns="0" rIns="0" bIns="0" rtlCol="0" anchor="t"/>
          <a:lstStyle/>
          <a:p>
            <a:pPr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Calculating E(X)</a:t>
            </a:r>
            <a:endParaRPr lang="en-US" sz="2200" dirty="0"/>
          </a:p>
        </p:txBody>
      </p:sp>
      <p:sp>
        <p:nvSpPr>
          <p:cNvPr id="9" name="Text 6"/>
          <p:cNvSpPr/>
          <p:nvPr/>
        </p:nvSpPr>
        <p:spPr>
          <a:xfrm>
            <a:off x="4916091" y="3252668"/>
            <a:ext cx="3210878" cy="3947398"/>
          </a:xfrm>
          <a:prstGeom prst="rect">
            <a:avLst/>
          </a:prstGeom>
          <a:noFill/>
          <a:ln/>
        </p:spPr>
        <p:txBody>
          <a:bodyPr wrap="square" lIns="0" tIns="0" rIns="0" bIns="0" rtlCol="0" anchor="t"/>
          <a:lstStyle/>
          <a:p>
            <a:pPr indent="0" marL="0">
              <a:lnSpc>
                <a:spcPts val="2800"/>
              </a:lnSpc>
              <a:buNone/>
            </a:pPr>
            <a:r>
              <a:rPr lang="en-US" sz="1750" dirty="0">
                <a:solidFill>
                  <a:srgbClr val="E5E0DF"/>
                </a:solidFill>
                <a:latin typeface="Roboto Light" pitchFamily="34" charset="0"/>
                <a:ea typeface="Roboto Light" pitchFamily="34" charset="-122"/>
                <a:cs typeface="Roboto Light" pitchFamily="34" charset="-120"/>
              </a:rPr>
              <a:t>The formula for calculating E(X) remains the same. We sum the product of each possible outcome and its probability. For example, if we have a probability distribution for the number of defective items in a sample, we calculate E(X) by summing the products of each outcome (number of defective items) and its corresponding probability.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821430"/>
            <a:ext cx="12201882" cy="708779"/>
          </a:xfrm>
          <a:prstGeom prst="rect">
            <a:avLst/>
          </a:prstGeom>
          <a:noFill/>
          <a:ln/>
        </p:spPr>
        <p:txBody>
          <a:bodyPr wrap="none" lIns="0" tIns="0" rIns="0" bIns="0" rtlCol="0" anchor="t"/>
          <a:lstStyle/>
          <a:p>
            <a:pPr indent="0" marL="0">
              <a:lnSpc>
                <a:spcPts val="5550"/>
              </a:lnSpc>
              <a:buNone/>
            </a:pPr>
            <a:r>
              <a:rPr lang="en-US" sz="4450" dirty="0">
                <a:solidFill>
                  <a:srgbClr val="F2F2F3"/>
                </a:solidFill>
                <a:latin typeface="Poppins Light" pitchFamily="34" charset="0"/>
                <a:ea typeface="Poppins Light" pitchFamily="34" charset="-122"/>
                <a:cs typeface="Poppins Light" pitchFamily="34" charset="-120"/>
              </a:rPr>
              <a:t>Expected Value for Continuous Distributions</a:t>
            </a:r>
            <a:endParaRPr lang="en-US" sz="4450" dirty="0"/>
          </a:p>
        </p:txBody>
      </p:sp>
      <p:pic>
        <p:nvPicPr>
          <p:cNvPr id="4" name="Image 1" descr="preencoded.png">    </p:cNvPr>
          <p:cNvPicPr>
            <a:picLocks noChangeAspect="1"/>
          </p:cNvPicPr>
          <p:nvPr/>
        </p:nvPicPr>
        <p:blipFill>
          <a:blip r:embed="rId2"/>
          <a:stretch>
            <a:fillRect/>
          </a:stretch>
        </p:blipFill>
        <p:spPr>
          <a:xfrm>
            <a:off x="793790" y="4870371"/>
            <a:ext cx="566976" cy="566976"/>
          </a:xfrm>
          <a:prstGeom prst="rect">
            <a:avLst/>
          </a:prstGeom>
        </p:spPr>
      </p:pic>
      <p:sp>
        <p:nvSpPr>
          <p:cNvPr id="5" name="Text 1"/>
          <p:cNvSpPr/>
          <p:nvPr/>
        </p:nvSpPr>
        <p:spPr>
          <a:xfrm>
            <a:off x="793790" y="5664160"/>
            <a:ext cx="2857024"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Continuous Variable</a:t>
            </a:r>
            <a:endParaRPr lang="en-US" sz="2200" dirty="0"/>
          </a:p>
        </p:txBody>
      </p:sp>
      <p:sp>
        <p:nvSpPr>
          <p:cNvPr id="6" name="Text 2"/>
          <p:cNvSpPr/>
          <p:nvPr/>
        </p:nvSpPr>
        <p:spPr>
          <a:xfrm>
            <a:off x="793790" y="6154579"/>
            <a:ext cx="6351270"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A continuous variable can take on any value within a given range. Examples include height, weight, or temperature.</a:t>
            </a:r>
            <a:endParaRPr lang="en-US" sz="1750" dirty="0"/>
          </a:p>
        </p:txBody>
      </p:sp>
      <p:pic>
        <p:nvPicPr>
          <p:cNvPr id="7" name="Image 2" descr="preencoded.png">    </p:cNvPr>
          <p:cNvPicPr>
            <a:picLocks noChangeAspect="1"/>
          </p:cNvPicPr>
          <p:nvPr/>
        </p:nvPicPr>
        <p:blipFill>
          <a:blip r:embed="rId3"/>
          <a:stretch>
            <a:fillRect/>
          </a:stretch>
        </p:blipFill>
        <p:spPr>
          <a:xfrm>
            <a:off x="7485221" y="4870371"/>
            <a:ext cx="566976" cy="566976"/>
          </a:xfrm>
          <a:prstGeom prst="rect">
            <a:avLst/>
          </a:prstGeom>
        </p:spPr>
      </p:pic>
      <p:sp>
        <p:nvSpPr>
          <p:cNvPr id="8" name="Text 3"/>
          <p:cNvSpPr/>
          <p:nvPr/>
        </p:nvSpPr>
        <p:spPr>
          <a:xfrm>
            <a:off x="7485221" y="566416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Poppins Light" pitchFamily="34" charset="0"/>
                <a:ea typeface="Poppins Light" pitchFamily="34" charset="-122"/>
                <a:cs typeface="Poppins Light" pitchFamily="34" charset="-120"/>
              </a:rPr>
              <a:t>Calculating E(X)</a:t>
            </a:r>
            <a:endParaRPr lang="en-US" sz="2200" dirty="0"/>
          </a:p>
        </p:txBody>
      </p:sp>
      <p:sp>
        <p:nvSpPr>
          <p:cNvPr id="9" name="Text 4"/>
          <p:cNvSpPr/>
          <p:nvPr/>
        </p:nvSpPr>
        <p:spPr>
          <a:xfrm>
            <a:off x="7485221" y="6154579"/>
            <a:ext cx="6351389" cy="1088708"/>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Light" pitchFamily="34" charset="0"/>
                <a:ea typeface="Roboto Light" pitchFamily="34" charset="-122"/>
                <a:cs typeface="Roboto Light" pitchFamily="34" charset="-120"/>
              </a:rPr>
              <a:t>For continuous distributions, E(X) is calculated using integration. We integrate the product of the variable (x) and the probability density function (f(x)) over the entire range of possible values.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03540" y="907137"/>
            <a:ext cx="7072908" cy="628174"/>
          </a:xfrm>
          <a:prstGeom prst="rect">
            <a:avLst/>
          </a:prstGeom>
          <a:noFill/>
          <a:ln/>
        </p:spPr>
        <p:txBody>
          <a:bodyPr wrap="none" lIns="0" tIns="0" rIns="0" bIns="0" rtlCol="0" anchor="t"/>
          <a:lstStyle/>
          <a:p>
            <a:pPr indent="0" marL="0">
              <a:lnSpc>
                <a:spcPts val="4900"/>
              </a:lnSpc>
              <a:buNone/>
            </a:pPr>
            <a:r>
              <a:rPr lang="en-US" sz="3950" dirty="0">
                <a:solidFill>
                  <a:srgbClr val="F2F2F3"/>
                </a:solidFill>
                <a:latin typeface="Poppins Light" pitchFamily="34" charset="0"/>
                <a:ea typeface="Poppins Light" pitchFamily="34" charset="-122"/>
                <a:cs typeface="Poppins Light" pitchFamily="34" charset="-120"/>
              </a:rPr>
              <a:t>Properties of Expected Value</a:t>
            </a:r>
            <a:endParaRPr lang="en-US" sz="3950" dirty="0"/>
          </a:p>
        </p:txBody>
      </p:sp>
      <p:sp>
        <p:nvSpPr>
          <p:cNvPr id="4" name="Shape 1"/>
          <p:cNvSpPr/>
          <p:nvPr/>
        </p:nvSpPr>
        <p:spPr>
          <a:xfrm>
            <a:off x="993577" y="1836777"/>
            <a:ext cx="22860" cy="5485567"/>
          </a:xfrm>
          <a:prstGeom prst="roundRect">
            <a:avLst>
              <a:gd name="adj" fmla="val 369372"/>
            </a:avLst>
          </a:prstGeom>
          <a:solidFill>
            <a:srgbClr val="56565B"/>
          </a:solidFill>
          <a:ln/>
        </p:spPr>
      </p:sp>
      <p:sp>
        <p:nvSpPr>
          <p:cNvPr id="5" name="Shape 2"/>
          <p:cNvSpPr/>
          <p:nvPr/>
        </p:nvSpPr>
        <p:spPr>
          <a:xfrm>
            <a:off x="1208306" y="2277547"/>
            <a:ext cx="703540" cy="22860"/>
          </a:xfrm>
          <a:prstGeom prst="roundRect">
            <a:avLst>
              <a:gd name="adj" fmla="val 369372"/>
            </a:avLst>
          </a:prstGeom>
          <a:solidFill>
            <a:srgbClr val="56565B"/>
          </a:solidFill>
          <a:ln/>
        </p:spPr>
      </p:sp>
      <p:sp>
        <p:nvSpPr>
          <p:cNvPr id="6" name="Shape 3"/>
          <p:cNvSpPr/>
          <p:nvPr/>
        </p:nvSpPr>
        <p:spPr>
          <a:xfrm>
            <a:off x="778847" y="2062877"/>
            <a:ext cx="452318" cy="452318"/>
          </a:xfrm>
          <a:prstGeom prst="roundRect">
            <a:avLst>
              <a:gd name="adj" fmla="val 18668"/>
            </a:avLst>
          </a:prstGeom>
          <a:solidFill>
            <a:srgbClr val="3D3D42"/>
          </a:solidFill>
          <a:ln w="7620">
            <a:solidFill>
              <a:srgbClr val="56565B"/>
            </a:solidFill>
            <a:prstDash val="solid"/>
          </a:ln>
        </p:spPr>
      </p:sp>
      <p:sp>
        <p:nvSpPr>
          <p:cNvPr id="7" name="Text 4"/>
          <p:cNvSpPr/>
          <p:nvPr/>
        </p:nvSpPr>
        <p:spPr>
          <a:xfrm>
            <a:off x="960894" y="2138243"/>
            <a:ext cx="88106" cy="301585"/>
          </a:xfrm>
          <a:prstGeom prst="rect">
            <a:avLst/>
          </a:prstGeom>
          <a:noFill/>
          <a:ln/>
        </p:spPr>
        <p:txBody>
          <a:bodyPr wrap="none" lIns="0" tIns="0" rIns="0" bIns="0" rtlCol="0" anchor="t"/>
          <a:lstStyle/>
          <a:p>
            <a:pPr algn="ctr" indent="0" marL="0">
              <a:lnSpc>
                <a:spcPts val="2350"/>
              </a:lnSpc>
              <a:buNone/>
            </a:pPr>
            <a:r>
              <a:rPr lang="en-US" sz="2350" dirty="0">
                <a:solidFill>
                  <a:srgbClr val="E5E0DF"/>
                </a:solidFill>
                <a:latin typeface="Poppins Light" pitchFamily="34" charset="0"/>
                <a:ea typeface="Poppins Light" pitchFamily="34" charset="-122"/>
                <a:cs typeface="Poppins Light" pitchFamily="34" charset="-120"/>
              </a:rPr>
              <a:t>1</a:t>
            </a:r>
            <a:endParaRPr lang="en-US" sz="2350" dirty="0"/>
          </a:p>
        </p:txBody>
      </p:sp>
      <p:sp>
        <p:nvSpPr>
          <p:cNvPr id="8" name="Text 5"/>
          <p:cNvSpPr/>
          <p:nvPr/>
        </p:nvSpPr>
        <p:spPr>
          <a:xfrm>
            <a:off x="2110740" y="2037755"/>
            <a:ext cx="2512933" cy="314087"/>
          </a:xfrm>
          <a:prstGeom prst="rect">
            <a:avLst/>
          </a:prstGeom>
          <a:noFill/>
          <a:ln/>
        </p:spPr>
        <p:txBody>
          <a:bodyPr wrap="none" lIns="0" tIns="0" rIns="0" bIns="0" rtlCol="0" anchor="t"/>
          <a:lstStyle/>
          <a:p>
            <a:pPr algn="l" indent="0" marL="0">
              <a:lnSpc>
                <a:spcPts val="2450"/>
              </a:lnSpc>
              <a:buNone/>
            </a:pPr>
            <a:r>
              <a:rPr lang="en-US" sz="1950" dirty="0">
                <a:solidFill>
                  <a:srgbClr val="E5E0DF"/>
                </a:solidFill>
                <a:latin typeface="Poppins Light" pitchFamily="34" charset="0"/>
                <a:ea typeface="Poppins Light" pitchFamily="34" charset="-122"/>
                <a:cs typeface="Poppins Light" pitchFamily="34" charset="-120"/>
              </a:rPr>
              <a:t>Linearity</a:t>
            </a:r>
            <a:endParaRPr lang="en-US" sz="1950" dirty="0"/>
          </a:p>
        </p:txBody>
      </p:sp>
      <p:sp>
        <p:nvSpPr>
          <p:cNvPr id="9" name="Text 6"/>
          <p:cNvSpPr/>
          <p:nvPr/>
        </p:nvSpPr>
        <p:spPr>
          <a:xfrm>
            <a:off x="2110740" y="2472452"/>
            <a:ext cx="6329720" cy="643414"/>
          </a:xfrm>
          <a:prstGeom prst="rect">
            <a:avLst/>
          </a:prstGeom>
          <a:noFill/>
          <a:ln/>
        </p:spPr>
        <p:txBody>
          <a:bodyPr wrap="square" lIns="0" tIns="0" rIns="0" bIns="0" rtlCol="0" anchor="t"/>
          <a:lstStyle/>
          <a:p>
            <a:pPr algn="l" indent="0" marL="0">
              <a:lnSpc>
                <a:spcPts val="2500"/>
              </a:lnSpc>
              <a:buNone/>
            </a:pPr>
            <a:r>
              <a:rPr lang="en-US" sz="1550" dirty="0">
                <a:solidFill>
                  <a:srgbClr val="E5E0DF"/>
                </a:solidFill>
                <a:latin typeface="Roboto Light" pitchFamily="34" charset="0"/>
                <a:ea typeface="Roboto Light" pitchFamily="34" charset="-122"/>
                <a:cs typeface="Roboto Light" pitchFamily="34" charset="-120"/>
              </a:rPr>
              <a:t>E(aX + b) = aE(X) + b, where a and b are constants. This property is essential for working with linear combinations of random variables.</a:t>
            </a:r>
            <a:endParaRPr lang="en-US" sz="1550" dirty="0"/>
          </a:p>
        </p:txBody>
      </p:sp>
      <p:sp>
        <p:nvSpPr>
          <p:cNvPr id="10" name="Shape 7"/>
          <p:cNvSpPr/>
          <p:nvPr/>
        </p:nvSpPr>
        <p:spPr>
          <a:xfrm>
            <a:off x="1208306" y="3958590"/>
            <a:ext cx="703540" cy="22860"/>
          </a:xfrm>
          <a:prstGeom prst="roundRect">
            <a:avLst>
              <a:gd name="adj" fmla="val 369372"/>
            </a:avLst>
          </a:prstGeom>
          <a:solidFill>
            <a:srgbClr val="56565B"/>
          </a:solidFill>
          <a:ln/>
        </p:spPr>
      </p:sp>
      <p:sp>
        <p:nvSpPr>
          <p:cNvPr id="11" name="Shape 8"/>
          <p:cNvSpPr/>
          <p:nvPr/>
        </p:nvSpPr>
        <p:spPr>
          <a:xfrm>
            <a:off x="778847" y="3743920"/>
            <a:ext cx="452318" cy="452318"/>
          </a:xfrm>
          <a:prstGeom prst="roundRect">
            <a:avLst>
              <a:gd name="adj" fmla="val 18668"/>
            </a:avLst>
          </a:prstGeom>
          <a:solidFill>
            <a:srgbClr val="3D3D42"/>
          </a:solidFill>
          <a:ln w="7620">
            <a:solidFill>
              <a:srgbClr val="56565B"/>
            </a:solidFill>
            <a:prstDash val="solid"/>
          </a:ln>
        </p:spPr>
      </p:sp>
      <p:sp>
        <p:nvSpPr>
          <p:cNvPr id="12" name="Text 9"/>
          <p:cNvSpPr/>
          <p:nvPr/>
        </p:nvSpPr>
        <p:spPr>
          <a:xfrm>
            <a:off x="918746" y="3819287"/>
            <a:ext cx="172522" cy="301585"/>
          </a:xfrm>
          <a:prstGeom prst="rect">
            <a:avLst/>
          </a:prstGeom>
          <a:noFill/>
          <a:ln/>
        </p:spPr>
        <p:txBody>
          <a:bodyPr wrap="none" lIns="0" tIns="0" rIns="0" bIns="0" rtlCol="0" anchor="t"/>
          <a:lstStyle/>
          <a:p>
            <a:pPr algn="ctr" indent="0" marL="0">
              <a:lnSpc>
                <a:spcPts val="2350"/>
              </a:lnSpc>
              <a:buNone/>
            </a:pPr>
            <a:r>
              <a:rPr lang="en-US" sz="2350" dirty="0">
                <a:solidFill>
                  <a:srgbClr val="E5E0DF"/>
                </a:solidFill>
                <a:latin typeface="Poppins Light" pitchFamily="34" charset="0"/>
                <a:ea typeface="Poppins Light" pitchFamily="34" charset="-122"/>
                <a:cs typeface="Poppins Light" pitchFamily="34" charset="-120"/>
              </a:rPr>
              <a:t>2</a:t>
            </a:r>
            <a:endParaRPr lang="en-US" sz="2350" dirty="0"/>
          </a:p>
        </p:txBody>
      </p:sp>
      <p:sp>
        <p:nvSpPr>
          <p:cNvPr id="13" name="Text 10"/>
          <p:cNvSpPr/>
          <p:nvPr/>
        </p:nvSpPr>
        <p:spPr>
          <a:xfrm>
            <a:off x="2110740" y="3718798"/>
            <a:ext cx="2512933" cy="314087"/>
          </a:xfrm>
          <a:prstGeom prst="rect">
            <a:avLst/>
          </a:prstGeom>
          <a:noFill/>
          <a:ln/>
        </p:spPr>
        <p:txBody>
          <a:bodyPr wrap="none" lIns="0" tIns="0" rIns="0" bIns="0" rtlCol="0" anchor="t"/>
          <a:lstStyle/>
          <a:p>
            <a:pPr algn="l" indent="0" marL="0">
              <a:lnSpc>
                <a:spcPts val="2450"/>
              </a:lnSpc>
              <a:buNone/>
            </a:pPr>
            <a:r>
              <a:rPr lang="en-US" sz="1950" dirty="0">
                <a:solidFill>
                  <a:srgbClr val="E5E0DF"/>
                </a:solidFill>
                <a:latin typeface="Poppins Light" pitchFamily="34" charset="0"/>
                <a:ea typeface="Poppins Light" pitchFamily="34" charset="-122"/>
                <a:cs typeface="Poppins Light" pitchFamily="34" charset="-120"/>
              </a:rPr>
              <a:t>Additivity</a:t>
            </a:r>
            <a:endParaRPr lang="en-US" sz="1950" dirty="0"/>
          </a:p>
        </p:txBody>
      </p:sp>
      <p:sp>
        <p:nvSpPr>
          <p:cNvPr id="14" name="Text 11"/>
          <p:cNvSpPr/>
          <p:nvPr/>
        </p:nvSpPr>
        <p:spPr>
          <a:xfrm>
            <a:off x="2110740" y="4153495"/>
            <a:ext cx="6329720" cy="965121"/>
          </a:xfrm>
          <a:prstGeom prst="rect">
            <a:avLst/>
          </a:prstGeom>
          <a:noFill/>
          <a:ln/>
        </p:spPr>
        <p:txBody>
          <a:bodyPr wrap="square" lIns="0" tIns="0" rIns="0" bIns="0" rtlCol="0" anchor="t"/>
          <a:lstStyle/>
          <a:p>
            <a:pPr algn="l" indent="0" marL="0">
              <a:lnSpc>
                <a:spcPts val="2500"/>
              </a:lnSpc>
              <a:buNone/>
            </a:pPr>
            <a:r>
              <a:rPr lang="en-US" sz="1550" dirty="0">
                <a:solidFill>
                  <a:srgbClr val="E5E0DF"/>
                </a:solidFill>
                <a:latin typeface="Roboto Light" pitchFamily="34" charset="0"/>
                <a:ea typeface="Roboto Light" pitchFamily="34" charset="-122"/>
                <a:cs typeface="Roboto Light" pitchFamily="34" charset="-120"/>
              </a:rPr>
              <a:t>E(X + Y) = E(X) + E(Y), where X and Y are random variables. This implies that the expected value of the sum of two random variables equals the sum of their individual expected values.</a:t>
            </a:r>
            <a:endParaRPr lang="en-US" sz="1550" dirty="0"/>
          </a:p>
        </p:txBody>
      </p:sp>
      <p:sp>
        <p:nvSpPr>
          <p:cNvPr id="15" name="Shape 12"/>
          <p:cNvSpPr/>
          <p:nvPr/>
        </p:nvSpPr>
        <p:spPr>
          <a:xfrm>
            <a:off x="1208306" y="5961340"/>
            <a:ext cx="703540" cy="22860"/>
          </a:xfrm>
          <a:prstGeom prst="roundRect">
            <a:avLst>
              <a:gd name="adj" fmla="val 369372"/>
            </a:avLst>
          </a:prstGeom>
          <a:solidFill>
            <a:srgbClr val="56565B"/>
          </a:solidFill>
          <a:ln/>
        </p:spPr>
      </p:sp>
      <p:sp>
        <p:nvSpPr>
          <p:cNvPr id="16" name="Shape 13"/>
          <p:cNvSpPr/>
          <p:nvPr/>
        </p:nvSpPr>
        <p:spPr>
          <a:xfrm>
            <a:off x="778847" y="5746671"/>
            <a:ext cx="452318" cy="452318"/>
          </a:xfrm>
          <a:prstGeom prst="roundRect">
            <a:avLst>
              <a:gd name="adj" fmla="val 18668"/>
            </a:avLst>
          </a:prstGeom>
          <a:solidFill>
            <a:srgbClr val="3D3D42"/>
          </a:solidFill>
          <a:ln w="7620">
            <a:solidFill>
              <a:srgbClr val="56565B"/>
            </a:solidFill>
            <a:prstDash val="solid"/>
          </a:ln>
        </p:spPr>
      </p:sp>
      <p:sp>
        <p:nvSpPr>
          <p:cNvPr id="17" name="Text 14"/>
          <p:cNvSpPr/>
          <p:nvPr/>
        </p:nvSpPr>
        <p:spPr>
          <a:xfrm>
            <a:off x="916722" y="5822037"/>
            <a:ext cx="176451" cy="301585"/>
          </a:xfrm>
          <a:prstGeom prst="rect">
            <a:avLst/>
          </a:prstGeom>
          <a:noFill/>
          <a:ln/>
        </p:spPr>
        <p:txBody>
          <a:bodyPr wrap="none" lIns="0" tIns="0" rIns="0" bIns="0" rtlCol="0" anchor="t"/>
          <a:lstStyle/>
          <a:p>
            <a:pPr algn="ctr" indent="0" marL="0">
              <a:lnSpc>
                <a:spcPts val="2350"/>
              </a:lnSpc>
              <a:buNone/>
            </a:pPr>
            <a:r>
              <a:rPr lang="en-US" sz="2350" dirty="0">
                <a:solidFill>
                  <a:srgbClr val="E5E0DF"/>
                </a:solidFill>
                <a:latin typeface="Poppins Light" pitchFamily="34" charset="0"/>
                <a:ea typeface="Poppins Light" pitchFamily="34" charset="-122"/>
                <a:cs typeface="Poppins Light" pitchFamily="34" charset="-120"/>
              </a:rPr>
              <a:t>3</a:t>
            </a:r>
            <a:endParaRPr lang="en-US" sz="2350" dirty="0"/>
          </a:p>
        </p:txBody>
      </p:sp>
      <p:sp>
        <p:nvSpPr>
          <p:cNvPr id="18" name="Text 15"/>
          <p:cNvSpPr/>
          <p:nvPr/>
        </p:nvSpPr>
        <p:spPr>
          <a:xfrm>
            <a:off x="2110740" y="5721548"/>
            <a:ext cx="2512933" cy="314087"/>
          </a:xfrm>
          <a:prstGeom prst="rect">
            <a:avLst/>
          </a:prstGeom>
          <a:noFill/>
          <a:ln/>
        </p:spPr>
        <p:txBody>
          <a:bodyPr wrap="none" lIns="0" tIns="0" rIns="0" bIns="0" rtlCol="0" anchor="t"/>
          <a:lstStyle/>
          <a:p>
            <a:pPr algn="l" indent="0" marL="0">
              <a:lnSpc>
                <a:spcPts val="2450"/>
              </a:lnSpc>
              <a:buNone/>
            </a:pPr>
            <a:r>
              <a:rPr lang="en-US" sz="1950" dirty="0">
                <a:solidFill>
                  <a:srgbClr val="E5E0DF"/>
                </a:solidFill>
                <a:latin typeface="Poppins Light" pitchFamily="34" charset="0"/>
                <a:ea typeface="Poppins Light" pitchFamily="34" charset="-122"/>
                <a:cs typeface="Poppins Light" pitchFamily="34" charset="-120"/>
              </a:rPr>
              <a:t>Non-negativity</a:t>
            </a:r>
            <a:endParaRPr lang="en-US" sz="1950" dirty="0"/>
          </a:p>
        </p:txBody>
      </p:sp>
      <p:sp>
        <p:nvSpPr>
          <p:cNvPr id="19" name="Text 16"/>
          <p:cNvSpPr/>
          <p:nvPr/>
        </p:nvSpPr>
        <p:spPr>
          <a:xfrm>
            <a:off x="2110740" y="6156246"/>
            <a:ext cx="6329720" cy="965121"/>
          </a:xfrm>
          <a:prstGeom prst="rect">
            <a:avLst/>
          </a:prstGeom>
          <a:noFill/>
          <a:ln/>
        </p:spPr>
        <p:txBody>
          <a:bodyPr wrap="square" lIns="0" tIns="0" rIns="0" bIns="0" rtlCol="0" anchor="t"/>
          <a:lstStyle/>
          <a:p>
            <a:pPr algn="l" indent="0" marL="0">
              <a:lnSpc>
                <a:spcPts val="2500"/>
              </a:lnSpc>
              <a:buNone/>
            </a:pPr>
            <a:r>
              <a:rPr lang="en-US" sz="1550" dirty="0">
                <a:solidFill>
                  <a:srgbClr val="E5E0DF"/>
                </a:solidFill>
                <a:latin typeface="Roboto Light" pitchFamily="34" charset="0"/>
                <a:ea typeface="Roboto Light" pitchFamily="34" charset="-122"/>
                <a:cs typeface="Roboto Light" pitchFamily="34" charset="-120"/>
              </a:rPr>
              <a:t>If X is a non-negative random variable, then E(X) ≥ 0. This means that the expected value of a non-negative random variable cannot be negative.</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62714"/>
          </a:xfrm>
          <a:prstGeom prst="rect">
            <a:avLst/>
          </a:prstGeom>
        </p:spPr>
      </p:pic>
      <p:sp>
        <p:nvSpPr>
          <p:cNvPr id="3" name="Text 0"/>
          <p:cNvSpPr/>
          <p:nvPr/>
        </p:nvSpPr>
        <p:spPr>
          <a:xfrm>
            <a:off x="745569" y="3249454"/>
            <a:ext cx="9789676" cy="665678"/>
          </a:xfrm>
          <a:prstGeom prst="rect">
            <a:avLst/>
          </a:prstGeom>
          <a:noFill/>
          <a:ln/>
        </p:spPr>
        <p:txBody>
          <a:bodyPr wrap="none" lIns="0" tIns="0" rIns="0" bIns="0" rtlCol="0" anchor="t"/>
          <a:lstStyle/>
          <a:p>
            <a:pPr indent="0" marL="0">
              <a:lnSpc>
                <a:spcPts val="5200"/>
              </a:lnSpc>
              <a:buNone/>
            </a:pPr>
            <a:r>
              <a:rPr lang="en-US" sz="4150" dirty="0">
                <a:solidFill>
                  <a:srgbClr val="F2F2F3"/>
                </a:solidFill>
                <a:latin typeface="Poppins Light" pitchFamily="34" charset="0"/>
                <a:ea typeface="Poppins Light" pitchFamily="34" charset="-122"/>
                <a:cs typeface="Poppins Light" pitchFamily="34" charset="-120"/>
              </a:rPr>
              <a:t>Expected Value and Decision-Making</a:t>
            </a:r>
            <a:endParaRPr lang="en-US" sz="4150" dirty="0"/>
          </a:p>
        </p:txBody>
      </p:sp>
      <p:pic>
        <p:nvPicPr>
          <p:cNvPr id="4" name="Image 1" descr="preencoded.png">    </p:cNvPr>
          <p:cNvPicPr>
            <a:picLocks noChangeAspect="1"/>
          </p:cNvPicPr>
          <p:nvPr/>
        </p:nvPicPr>
        <p:blipFill>
          <a:blip r:embed="rId2"/>
          <a:stretch>
            <a:fillRect/>
          </a:stretch>
        </p:blipFill>
        <p:spPr>
          <a:xfrm>
            <a:off x="745569" y="4234577"/>
            <a:ext cx="1065014" cy="1704142"/>
          </a:xfrm>
          <a:prstGeom prst="rect">
            <a:avLst/>
          </a:prstGeom>
        </p:spPr>
      </p:pic>
      <p:sp>
        <p:nvSpPr>
          <p:cNvPr id="5" name="Text 1"/>
          <p:cNvSpPr/>
          <p:nvPr/>
        </p:nvSpPr>
        <p:spPr>
          <a:xfrm>
            <a:off x="2130028" y="4447580"/>
            <a:ext cx="3525083" cy="332780"/>
          </a:xfrm>
          <a:prstGeom prst="rect">
            <a:avLst/>
          </a:prstGeom>
          <a:noFill/>
          <a:ln/>
        </p:spPr>
        <p:txBody>
          <a:bodyPr wrap="none" lIns="0" tIns="0" rIns="0" bIns="0" rtlCol="0" anchor="t"/>
          <a:lstStyle/>
          <a:p>
            <a:pPr algn="l" indent="0" marL="0">
              <a:lnSpc>
                <a:spcPts val="2600"/>
              </a:lnSpc>
              <a:buNone/>
            </a:pPr>
            <a:r>
              <a:rPr lang="en-US" sz="2050" dirty="0">
                <a:solidFill>
                  <a:srgbClr val="E5E0DF"/>
                </a:solidFill>
                <a:latin typeface="Poppins Light" pitchFamily="34" charset="0"/>
                <a:ea typeface="Poppins Light" pitchFamily="34" charset="-122"/>
                <a:cs typeface="Poppins Light" pitchFamily="34" charset="-120"/>
              </a:rPr>
              <a:t>Expected Value as a Guide</a:t>
            </a:r>
            <a:endParaRPr lang="en-US" sz="2050" dirty="0"/>
          </a:p>
        </p:txBody>
      </p:sp>
      <p:sp>
        <p:nvSpPr>
          <p:cNvPr id="6" name="Text 2"/>
          <p:cNvSpPr/>
          <p:nvPr/>
        </p:nvSpPr>
        <p:spPr>
          <a:xfrm>
            <a:off x="2130028" y="4908113"/>
            <a:ext cx="11754802" cy="681514"/>
          </a:xfrm>
          <a:prstGeom prst="rect">
            <a:avLst/>
          </a:prstGeom>
          <a:noFill/>
          <a:ln/>
        </p:spPr>
        <p:txBody>
          <a:bodyPr wrap="square" lIns="0" tIns="0" rIns="0" bIns="0" rtlCol="0" anchor="t"/>
          <a:lstStyle/>
          <a:p>
            <a:pPr algn="l" indent="0" marL="0">
              <a:lnSpc>
                <a:spcPts val="2650"/>
              </a:lnSpc>
              <a:buNone/>
            </a:pPr>
            <a:r>
              <a:rPr lang="en-US" sz="1650" dirty="0">
                <a:solidFill>
                  <a:srgbClr val="E5E0DF"/>
                </a:solidFill>
                <a:latin typeface="Roboto Light" pitchFamily="34" charset="0"/>
                <a:ea typeface="Roboto Light" pitchFamily="34" charset="-122"/>
                <a:cs typeface="Roboto Light" pitchFamily="34" charset="-120"/>
              </a:rPr>
              <a:t>Expected value provides a framework for decision-making under uncertainty. It helps us compare different options by quantifying their potential outcomes and risks.</a:t>
            </a:r>
            <a:endParaRPr lang="en-US" sz="1650" dirty="0"/>
          </a:p>
        </p:txBody>
      </p:sp>
      <p:pic>
        <p:nvPicPr>
          <p:cNvPr id="7" name="Image 2" descr="preencoded.png">    </p:cNvPr>
          <p:cNvPicPr>
            <a:picLocks noChangeAspect="1"/>
          </p:cNvPicPr>
          <p:nvPr/>
        </p:nvPicPr>
        <p:blipFill>
          <a:blip r:embed="rId3"/>
          <a:stretch>
            <a:fillRect/>
          </a:stretch>
        </p:blipFill>
        <p:spPr>
          <a:xfrm>
            <a:off x="745569" y="5938718"/>
            <a:ext cx="1065014" cy="1704142"/>
          </a:xfrm>
          <a:prstGeom prst="rect">
            <a:avLst/>
          </a:prstGeom>
        </p:spPr>
      </p:pic>
      <p:sp>
        <p:nvSpPr>
          <p:cNvPr id="8" name="Text 3"/>
          <p:cNvSpPr/>
          <p:nvPr/>
        </p:nvSpPr>
        <p:spPr>
          <a:xfrm>
            <a:off x="2130028" y="6151721"/>
            <a:ext cx="3214926" cy="332780"/>
          </a:xfrm>
          <a:prstGeom prst="rect">
            <a:avLst/>
          </a:prstGeom>
          <a:noFill/>
          <a:ln/>
        </p:spPr>
        <p:txBody>
          <a:bodyPr wrap="none" lIns="0" tIns="0" rIns="0" bIns="0" rtlCol="0" anchor="t"/>
          <a:lstStyle/>
          <a:p>
            <a:pPr algn="l" indent="0" marL="0">
              <a:lnSpc>
                <a:spcPts val="2600"/>
              </a:lnSpc>
              <a:buNone/>
            </a:pPr>
            <a:r>
              <a:rPr lang="en-US" sz="2050" dirty="0">
                <a:solidFill>
                  <a:srgbClr val="E5E0DF"/>
                </a:solidFill>
                <a:latin typeface="Poppins Light" pitchFamily="34" charset="0"/>
                <a:ea typeface="Poppins Light" pitchFamily="34" charset="-122"/>
                <a:cs typeface="Poppins Light" pitchFamily="34" charset="-120"/>
              </a:rPr>
              <a:t>Making Optimal Choices</a:t>
            </a:r>
            <a:endParaRPr lang="en-US" sz="2050" dirty="0"/>
          </a:p>
        </p:txBody>
      </p:sp>
      <p:sp>
        <p:nvSpPr>
          <p:cNvPr id="9" name="Text 4"/>
          <p:cNvSpPr/>
          <p:nvPr/>
        </p:nvSpPr>
        <p:spPr>
          <a:xfrm>
            <a:off x="2130028" y="6612255"/>
            <a:ext cx="11754802" cy="681514"/>
          </a:xfrm>
          <a:prstGeom prst="rect">
            <a:avLst/>
          </a:prstGeom>
          <a:noFill/>
          <a:ln/>
        </p:spPr>
        <p:txBody>
          <a:bodyPr wrap="square" lIns="0" tIns="0" rIns="0" bIns="0" rtlCol="0" anchor="t"/>
          <a:lstStyle/>
          <a:p>
            <a:pPr algn="l" indent="0" marL="0">
              <a:lnSpc>
                <a:spcPts val="2650"/>
              </a:lnSpc>
              <a:buNone/>
            </a:pPr>
            <a:r>
              <a:rPr lang="en-US" sz="1650" dirty="0">
                <a:solidFill>
                  <a:srgbClr val="E5E0DF"/>
                </a:solidFill>
                <a:latin typeface="Roboto Light" pitchFamily="34" charset="0"/>
                <a:ea typeface="Roboto Light" pitchFamily="34" charset="-122"/>
                <a:cs typeface="Roboto Light" pitchFamily="34" charset="-120"/>
              </a:rPr>
              <a:t>We tend to choose the option with the highest expected value, as it represents the best long-term outcome. However, it's crucial to consider other factors like risk tolerance and potential losses.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13184" y="802005"/>
            <a:ext cx="6090761" cy="636746"/>
          </a:xfrm>
          <a:prstGeom prst="rect">
            <a:avLst/>
          </a:prstGeom>
          <a:noFill/>
          <a:ln/>
        </p:spPr>
        <p:txBody>
          <a:bodyPr wrap="none" lIns="0" tIns="0" rIns="0" bIns="0" rtlCol="0" anchor="t"/>
          <a:lstStyle/>
          <a:p>
            <a:pPr indent="0" marL="0">
              <a:lnSpc>
                <a:spcPts val="5000"/>
              </a:lnSpc>
              <a:buNone/>
            </a:pPr>
            <a:r>
              <a:rPr lang="en-US" sz="4000" dirty="0">
                <a:solidFill>
                  <a:srgbClr val="F2F2F3"/>
                </a:solidFill>
                <a:latin typeface="Poppins Light" pitchFamily="34" charset="0"/>
                <a:ea typeface="Poppins Light" pitchFamily="34" charset="-122"/>
                <a:cs typeface="Poppins Light" pitchFamily="34" charset="-120"/>
              </a:rPr>
              <a:t>Expected Value and Risk</a:t>
            </a:r>
            <a:endParaRPr lang="en-US" sz="4000" dirty="0"/>
          </a:p>
        </p:txBody>
      </p:sp>
      <p:pic>
        <p:nvPicPr>
          <p:cNvPr id="3" name="Image 0" descr="preencoded.png">    </p:cNvPr>
          <p:cNvPicPr>
            <a:picLocks noChangeAspect="1"/>
          </p:cNvPicPr>
          <p:nvPr/>
        </p:nvPicPr>
        <p:blipFill>
          <a:blip r:embed="rId1"/>
          <a:stretch>
            <a:fillRect/>
          </a:stretch>
        </p:blipFill>
        <p:spPr>
          <a:xfrm>
            <a:off x="2924770" y="1846302"/>
            <a:ext cx="2178606" cy="1826538"/>
          </a:xfrm>
          <a:prstGeom prst="rect">
            <a:avLst/>
          </a:prstGeom>
        </p:spPr>
      </p:pic>
      <p:sp>
        <p:nvSpPr>
          <p:cNvPr id="4" name="Text 1"/>
          <p:cNvSpPr/>
          <p:nvPr/>
        </p:nvSpPr>
        <p:spPr>
          <a:xfrm>
            <a:off x="3976807" y="2799040"/>
            <a:ext cx="74414" cy="407670"/>
          </a:xfrm>
          <a:prstGeom prst="rect">
            <a:avLst/>
          </a:prstGeom>
          <a:noFill/>
          <a:ln/>
        </p:spPr>
        <p:txBody>
          <a:bodyPr wrap="none" lIns="0" tIns="0" rIns="0" bIns="0" rtlCol="0" anchor="t"/>
          <a:lstStyle/>
          <a:p>
            <a:pPr algn="ctr" indent="0" marL="0">
              <a:lnSpc>
                <a:spcPts val="3200"/>
              </a:lnSpc>
              <a:buNone/>
            </a:pPr>
            <a:r>
              <a:rPr lang="en-US" sz="2000" dirty="0">
                <a:solidFill>
                  <a:srgbClr val="E5E0DF"/>
                </a:solidFill>
                <a:latin typeface="Poppins Light" pitchFamily="34" charset="0"/>
                <a:ea typeface="Poppins Light" pitchFamily="34" charset="-122"/>
                <a:cs typeface="Poppins Light" pitchFamily="34" charset="-120"/>
              </a:rPr>
              <a:t>1</a:t>
            </a:r>
            <a:endParaRPr lang="en-US" sz="2000" dirty="0"/>
          </a:p>
        </p:txBody>
      </p:sp>
      <p:sp>
        <p:nvSpPr>
          <p:cNvPr id="5" name="Text 2"/>
          <p:cNvSpPr/>
          <p:nvPr/>
        </p:nvSpPr>
        <p:spPr>
          <a:xfrm>
            <a:off x="5307092" y="2050018"/>
            <a:ext cx="2547461" cy="318492"/>
          </a:xfrm>
          <a:prstGeom prst="rect">
            <a:avLst/>
          </a:prstGeom>
          <a:noFill/>
          <a:ln/>
        </p:spPr>
        <p:txBody>
          <a:bodyPr wrap="none" lIns="0" tIns="0" rIns="0" bIns="0" rtlCol="0" anchor="t"/>
          <a:lstStyle/>
          <a:p>
            <a:pPr algn="l" indent="0" marL="0">
              <a:lnSpc>
                <a:spcPts val="2500"/>
              </a:lnSpc>
              <a:buNone/>
            </a:pPr>
            <a:r>
              <a:rPr lang="en-US" sz="2000" dirty="0">
                <a:solidFill>
                  <a:srgbClr val="E5E0DF"/>
                </a:solidFill>
                <a:latin typeface="Poppins Light" pitchFamily="34" charset="0"/>
                <a:ea typeface="Poppins Light" pitchFamily="34" charset="-122"/>
                <a:cs typeface="Poppins Light" pitchFamily="34" charset="-120"/>
              </a:rPr>
              <a:t>Risk Aversion</a:t>
            </a:r>
            <a:endParaRPr lang="en-US" sz="2000" dirty="0"/>
          </a:p>
        </p:txBody>
      </p:sp>
      <p:sp>
        <p:nvSpPr>
          <p:cNvPr id="6" name="Text 3"/>
          <p:cNvSpPr/>
          <p:nvPr/>
        </p:nvSpPr>
        <p:spPr>
          <a:xfrm>
            <a:off x="5307092" y="2490788"/>
            <a:ext cx="8406408" cy="978337"/>
          </a:xfrm>
          <a:prstGeom prst="rect">
            <a:avLst/>
          </a:prstGeom>
          <a:noFill/>
          <a:ln/>
        </p:spPr>
        <p:txBody>
          <a:bodyPr wrap="square" lIns="0" tIns="0" rIns="0" bIns="0" rtlCol="0" anchor="t"/>
          <a:lstStyle/>
          <a:p>
            <a:pPr algn="l" indent="0" marL="0">
              <a:lnSpc>
                <a:spcPts val="2550"/>
              </a:lnSpc>
              <a:buNone/>
            </a:pPr>
            <a:r>
              <a:rPr lang="en-US" sz="1600" dirty="0">
                <a:solidFill>
                  <a:srgbClr val="E5E0DF"/>
                </a:solidFill>
                <a:latin typeface="Roboto Light" pitchFamily="34" charset="0"/>
                <a:ea typeface="Roboto Light" pitchFamily="34" charset="-122"/>
                <a:cs typeface="Roboto Light" pitchFamily="34" charset="-120"/>
              </a:rPr>
              <a:t>Individuals often exhibit risk aversion, meaning they prefer certain outcomes to uncertain ones with the same expected value. This implies that they may choose options with lower expected values but greater certainty.</a:t>
            </a:r>
            <a:endParaRPr lang="en-US" sz="1600" dirty="0"/>
          </a:p>
        </p:txBody>
      </p:sp>
      <p:sp>
        <p:nvSpPr>
          <p:cNvPr id="7" name="Shape 4"/>
          <p:cNvSpPr/>
          <p:nvPr/>
        </p:nvSpPr>
        <p:spPr>
          <a:xfrm>
            <a:off x="5154216" y="3688675"/>
            <a:ext cx="8712160" cy="11430"/>
          </a:xfrm>
          <a:prstGeom prst="roundRect">
            <a:avLst>
              <a:gd name="adj" fmla="val 748874"/>
            </a:avLst>
          </a:prstGeom>
          <a:solidFill>
            <a:srgbClr val="56565B"/>
          </a:solidFill>
          <a:ln/>
        </p:spPr>
      </p:sp>
      <p:pic>
        <p:nvPicPr>
          <p:cNvPr id="8" name="Image 1" descr="preencoded.png">    </p:cNvPr>
          <p:cNvPicPr>
            <a:picLocks noChangeAspect="1"/>
          </p:cNvPicPr>
          <p:nvPr/>
        </p:nvPicPr>
        <p:blipFill>
          <a:blip r:embed="rId2"/>
          <a:stretch>
            <a:fillRect/>
          </a:stretch>
        </p:blipFill>
        <p:spPr>
          <a:xfrm>
            <a:off x="1835468" y="3723680"/>
            <a:ext cx="4357330" cy="1826538"/>
          </a:xfrm>
          <a:prstGeom prst="rect">
            <a:avLst/>
          </a:prstGeom>
        </p:spPr>
      </p:pic>
      <p:sp>
        <p:nvSpPr>
          <p:cNvPr id="9" name="Text 5"/>
          <p:cNvSpPr/>
          <p:nvPr/>
        </p:nvSpPr>
        <p:spPr>
          <a:xfrm>
            <a:off x="3941207" y="4433054"/>
            <a:ext cx="145733" cy="407670"/>
          </a:xfrm>
          <a:prstGeom prst="rect">
            <a:avLst/>
          </a:prstGeom>
          <a:noFill/>
          <a:ln/>
        </p:spPr>
        <p:txBody>
          <a:bodyPr wrap="none" lIns="0" tIns="0" rIns="0" bIns="0" rtlCol="0" anchor="t"/>
          <a:lstStyle/>
          <a:p>
            <a:pPr algn="ctr" indent="0" marL="0">
              <a:lnSpc>
                <a:spcPts val="3200"/>
              </a:lnSpc>
              <a:buNone/>
            </a:pPr>
            <a:r>
              <a:rPr lang="en-US" sz="2000" dirty="0">
                <a:solidFill>
                  <a:srgbClr val="E5E0DF"/>
                </a:solidFill>
                <a:latin typeface="Poppins Light" pitchFamily="34" charset="0"/>
                <a:ea typeface="Poppins Light" pitchFamily="34" charset="-122"/>
                <a:cs typeface="Poppins Light" pitchFamily="34" charset="-120"/>
              </a:rPr>
              <a:t>2</a:t>
            </a:r>
            <a:endParaRPr lang="en-US" sz="2000" dirty="0"/>
          </a:p>
        </p:txBody>
      </p:sp>
      <p:sp>
        <p:nvSpPr>
          <p:cNvPr id="10" name="Text 6"/>
          <p:cNvSpPr/>
          <p:nvPr/>
        </p:nvSpPr>
        <p:spPr>
          <a:xfrm>
            <a:off x="6396514" y="3927396"/>
            <a:ext cx="2547461" cy="318492"/>
          </a:xfrm>
          <a:prstGeom prst="rect">
            <a:avLst/>
          </a:prstGeom>
          <a:noFill/>
          <a:ln/>
        </p:spPr>
        <p:txBody>
          <a:bodyPr wrap="none" lIns="0" tIns="0" rIns="0" bIns="0" rtlCol="0" anchor="t"/>
          <a:lstStyle/>
          <a:p>
            <a:pPr algn="l" indent="0" marL="0">
              <a:lnSpc>
                <a:spcPts val="2500"/>
              </a:lnSpc>
              <a:buNone/>
            </a:pPr>
            <a:r>
              <a:rPr lang="en-US" sz="2000" dirty="0">
                <a:solidFill>
                  <a:srgbClr val="E5E0DF"/>
                </a:solidFill>
                <a:latin typeface="Poppins Light" pitchFamily="34" charset="0"/>
                <a:ea typeface="Poppins Light" pitchFamily="34" charset="-122"/>
                <a:cs typeface="Poppins Light" pitchFamily="34" charset="-120"/>
              </a:rPr>
              <a:t>Risk Tolerance</a:t>
            </a:r>
            <a:endParaRPr lang="en-US" sz="2000" dirty="0"/>
          </a:p>
        </p:txBody>
      </p:sp>
      <p:sp>
        <p:nvSpPr>
          <p:cNvPr id="11" name="Text 7"/>
          <p:cNvSpPr/>
          <p:nvPr/>
        </p:nvSpPr>
        <p:spPr>
          <a:xfrm>
            <a:off x="6396514" y="4368165"/>
            <a:ext cx="7316986" cy="978337"/>
          </a:xfrm>
          <a:prstGeom prst="rect">
            <a:avLst/>
          </a:prstGeom>
          <a:noFill/>
          <a:ln/>
        </p:spPr>
        <p:txBody>
          <a:bodyPr wrap="square" lIns="0" tIns="0" rIns="0" bIns="0" rtlCol="0" anchor="t"/>
          <a:lstStyle/>
          <a:p>
            <a:pPr algn="l" indent="0" marL="0">
              <a:lnSpc>
                <a:spcPts val="2550"/>
              </a:lnSpc>
              <a:buNone/>
            </a:pPr>
            <a:r>
              <a:rPr lang="en-US" sz="1600" dirty="0">
                <a:solidFill>
                  <a:srgbClr val="E5E0DF"/>
                </a:solidFill>
                <a:latin typeface="Roboto Light" pitchFamily="34" charset="0"/>
                <a:ea typeface="Roboto Light" pitchFamily="34" charset="-122"/>
                <a:cs typeface="Roboto Light" pitchFamily="34" charset="-120"/>
              </a:rPr>
              <a:t>Risk tolerance reflects an individual's willingness to accept uncertainty in pursuit of higher potential rewards. Higher risk tolerance can lead to choices with greater expected values but also higher potential losses.</a:t>
            </a:r>
            <a:endParaRPr lang="en-US" sz="1600" dirty="0"/>
          </a:p>
        </p:txBody>
      </p:sp>
      <p:sp>
        <p:nvSpPr>
          <p:cNvPr id="12" name="Shape 8"/>
          <p:cNvSpPr/>
          <p:nvPr/>
        </p:nvSpPr>
        <p:spPr>
          <a:xfrm>
            <a:off x="6243638" y="5566053"/>
            <a:ext cx="7622738" cy="11430"/>
          </a:xfrm>
          <a:prstGeom prst="roundRect">
            <a:avLst>
              <a:gd name="adj" fmla="val 748874"/>
            </a:avLst>
          </a:prstGeom>
          <a:solidFill>
            <a:srgbClr val="56565B"/>
          </a:solidFill>
          <a:ln/>
        </p:spPr>
      </p:sp>
      <p:pic>
        <p:nvPicPr>
          <p:cNvPr id="13" name="Image 2" descr="preencoded.png">    </p:cNvPr>
          <p:cNvPicPr>
            <a:picLocks noChangeAspect="1"/>
          </p:cNvPicPr>
          <p:nvPr/>
        </p:nvPicPr>
        <p:blipFill>
          <a:blip r:embed="rId3"/>
          <a:stretch>
            <a:fillRect/>
          </a:stretch>
        </p:blipFill>
        <p:spPr>
          <a:xfrm>
            <a:off x="746165" y="5601057"/>
            <a:ext cx="6535936" cy="1826538"/>
          </a:xfrm>
          <a:prstGeom prst="rect">
            <a:avLst/>
          </a:prstGeom>
        </p:spPr>
      </p:pic>
      <p:sp>
        <p:nvSpPr>
          <p:cNvPr id="14" name="Text 9"/>
          <p:cNvSpPr/>
          <p:nvPr/>
        </p:nvSpPr>
        <p:spPr>
          <a:xfrm>
            <a:off x="3939540" y="6310432"/>
            <a:ext cx="149066" cy="407670"/>
          </a:xfrm>
          <a:prstGeom prst="rect">
            <a:avLst/>
          </a:prstGeom>
          <a:noFill/>
          <a:ln/>
        </p:spPr>
        <p:txBody>
          <a:bodyPr wrap="none" lIns="0" tIns="0" rIns="0" bIns="0" rtlCol="0" anchor="t"/>
          <a:lstStyle/>
          <a:p>
            <a:pPr algn="ctr" indent="0" marL="0">
              <a:lnSpc>
                <a:spcPts val="3200"/>
              </a:lnSpc>
              <a:buNone/>
            </a:pPr>
            <a:r>
              <a:rPr lang="en-US" sz="2000" dirty="0">
                <a:solidFill>
                  <a:srgbClr val="E5E0DF"/>
                </a:solidFill>
                <a:latin typeface="Poppins Light" pitchFamily="34" charset="0"/>
                <a:ea typeface="Poppins Light" pitchFamily="34" charset="-122"/>
                <a:cs typeface="Poppins Light" pitchFamily="34" charset="-120"/>
              </a:rPr>
              <a:t>3</a:t>
            </a:r>
            <a:endParaRPr lang="en-US" sz="2000" dirty="0"/>
          </a:p>
        </p:txBody>
      </p:sp>
      <p:sp>
        <p:nvSpPr>
          <p:cNvPr id="15" name="Text 10"/>
          <p:cNvSpPr/>
          <p:nvPr/>
        </p:nvSpPr>
        <p:spPr>
          <a:xfrm>
            <a:off x="7485817" y="5804773"/>
            <a:ext cx="2547461" cy="318492"/>
          </a:xfrm>
          <a:prstGeom prst="rect">
            <a:avLst/>
          </a:prstGeom>
          <a:noFill/>
          <a:ln/>
        </p:spPr>
        <p:txBody>
          <a:bodyPr wrap="none" lIns="0" tIns="0" rIns="0" bIns="0" rtlCol="0" anchor="t"/>
          <a:lstStyle/>
          <a:p>
            <a:pPr algn="l" indent="0" marL="0">
              <a:lnSpc>
                <a:spcPts val="2500"/>
              </a:lnSpc>
              <a:buNone/>
            </a:pPr>
            <a:r>
              <a:rPr lang="en-US" sz="2000" dirty="0">
                <a:solidFill>
                  <a:srgbClr val="E5E0DF"/>
                </a:solidFill>
                <a:latin typeface="Poppins Light" pitchFamily="34" charset="0"/>
                <a:ea typeface="Poppins Light" pitchFamily="34" charset="-122"/>
                <a:cs typeface="Poppins Light" pitchFamily="34" charset="-120"/>
              </a:rPr>
              <a:t>Risk Premium</a:t>
            </a:r>
            <a:endParaRPr lang="en-US" sz="2000" dirty="0"/>
          </a:p>
        </p:txBody>
      </p:sp>
      <p:sp>
        <p:nvSpPr>
          <p:cNvPr id="16" name="Text 11"/>
          <p:cNvSpPr/>
          <p:nvPr/>
        </p:nvSpPr>
        <p:spPr>
          <a:xfrm>
            <a:off x="7485817" y="6245543"/>
            <a:ext cx="6227683" cy="978337"/>
          </a:xfrm>
          <a:prstGeom prst="rect">
            <a:avLst/>
          </a:prstGeom>
          <a:noFill/>
          <a:ln/>
        </p:spPr>
        <p:txBody>
          <a:bodyPr wrap="square" lIns="0" tIns="0" rIns="0" bIns="0" rtlCol="0" anchor="t"/>
          <a:lstStyle/>
          <a:p>
            <a:pPr algn="l" indent="0" marL="0">
              <a:lnSpc>
                <a:spcPts val="2550"/>
              </a:lnSpc>
              <a:buNone/>
            </a:pPr>
            <a:r>
              <a:rPr lang="en-US" sz="1600" dirty="0">
                <a:solidFill>
                  <a:srgbClr val="E5E0DF"/>
                </a:solidFill>
                <a:latin typeface="Roboto Light" pitchFamily="34" charset="0"/>
                <a:ea typeface="Roboto Light" pitchFamily="34" charset="-122"/>
                <a:cs typeface="Roboto Light" pitchFamily="34" charset="-120"/>
              </a:rPr>
              <a:t>The risk premium is the extra amount of expected return required to compensate for the risk of an investment. This is a measure of the value investors place on avoiding uncertainty.</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94452" y="479108"/>
            <a:ext cx="6622375" cy="542925"/>
          </a:xfrm>
          <a:prstGeom prst="rect">
            <a:avLst/>
          </a:prstGeom>
          <a:noFill/>
          <a:ln/>
        </p:spPr>
        <p:txBody>
          <a:bodyPr wrap="none" lIns="0" tIns="0" rIns="0" bIns="0" rtlCol="0" anchor="t"/>
          <a:lstStyle/>
          <a:p>
            <a:pPr indent="0" marL="0">
              <a:lnSpc>
                <a:spcPts val="4250"/>
              </a:lnSpc>
              <a:buNone/>
            </a:pPr>
            <a:r>
              <a:rPr lang="en-US" sz="3400" dirty="0">
                <a:solidFill>
                  <a:srgbClr val="F2F2F3"/>
                </a:solidFill>
                <a:latin typeface="Poppins Light" pitchFamily="34" charset="0"/>
                <a:ea typeface="Poppins Light" pitchFamily="34" charset="-122"/>
                <a:cs typeface="Poppins Light" pitchFamily="34" charset="-120"/>
              </a:rPr>
              <a:t>Applications of Expected Value</a:t>
            </a:r>
            <a:endParaRPr lang="en-US" sz="3400" dirty="0"/>
          </a:p>
        </p:txBody>
      </p:sp>
      <p:sp>
        <p:nvSpPr>
          <p:cNvPr id="4" name="Text 1"/>
          <p:cNvSpPr/>
          <p:nvPr/>
        </p:nvSpPr>
        <p:spPr>
          <a:xfrm>
            <a:off x="6094452" y="1369338"/>
            <a:ext cx="7927896" cy="573286"/>
          </a:xfrm>
          <a:prstGeom prst="rect">
            <a:avLst/>
          </a:prstGeom>
          <a:noFill/>
          <a:ln/>
        </p:spPr>
        <p:txBody>
          <a:bodyPr wrap="none" lIns="0" tIns="0" rIns="0" bIns="0" rtlCol="0" anchor="t"/>
          <a:lstStyle/>
          <a:p>
            <a:pPr algn="ctr" indent="0" marL="0">
              <a:lnSpc>
                <a:spcPts val="4500"/>
              </a:lnSpc>
              <a:buNone/>
            </a:pPr>
            <a:r>
              <a:rPr lang="en-US" sz="4500" dirty="0">
                <a:solidFill>
                  <a:srgbClr val="E5E0DF"/>
                </a:solidFill>
                <a:latin typeface="Poppins Light" pitchFamily="34" charset="0"/>
                <a:ea typeface="Poppins Light" pitchFamily="34" charset="-122"/>
                <a:cs typeface="Poppins Light" pitchFamily="34" charset="-120"/>
              </a:rPr>
              <a:t>1</a:t>
            </a:r>
            <a:endParaRPr lang="en-US" sz="4500" dirty="0"/>
          </a:p>
        </p:txBody>
      </p:sp>
      <p:sp>
        <p:nvSpPr>
          <p:cNvPr id="5" name="Text 2"/>
          <p:cNvSpPr/>
          <p:nvPr/>
        </p:nvSpPr>
        <p:spPr>
          <a:xfrm>
            <a:off x="8972550" y="2159675"/>
            <a:ext cx="2171581" cy="271463"/>
          </a:xfrm>
          <a:prstGeom prst="rect">
            <a:avLst/>
          </a:prstGeom>
          <a:noFill/>
          <a:ln/>
        </p:spPr>
        <p:txBody>
          <a:bodyPr wrap="none" lIns="0" tIns="0" rIns="0" bIns="0" rtlCol="0" anchor="t"/>
          <a:lstStyle/>
          <a:p>
            <a:pPr algn="ctr" indent="0" marL="0">
              <a:lnSpc>
                <a:spcPts val="2100"/>
              </a:lnSpc>
              <a:buNone/>
            </a:pPr>
            <a:r>
              <a:rPr lang="en-US" sz="1700" dirty="0">
                <a:solidFill>
                  <a:srgbClr val="E5E0DF"/>
                </a:solidFill>
                <a:latin typeface="Poppins Light" pitchFamily="34" charset="0"/>
                <a:ea typeface="Poppins Light" pitchFamily="34" charset="-122"/>
                <a:cs typeface="Poppins Light" pitchFamily="34" charset="-120"/>
              </a:rPr>
              <a:t>Insurance</a:t>
            </a:r>
            <a:endParaRPr lang="en-US" sz="1700" dirty="0"/>
          </a:p>
        </p:txBody>
      </p:sp>
      <p:sp>
        <p:nvSpPr>
          <p:cNvPr id="6" name="Text 3"/>
          <p:cNvSpPr/>
          <p:nvPr/>
        </p:nvSpPr>
        <p:spPr>
          <a:xfrm>
            <a:off x="6094452" y="2535317"/>
            <a:ext cx="7927896" cy="555784"/>
          </a:xfrm>
          <a:prstGeom prst="rect">
            <a:avLst/>
          </a:prstGeom>
          <a:noFill/>
          <a:ln/>
        </p:spPr>
        <p:txBody>
          <a:bodyPr wrap="square" lIns="0" tIns="0" rIns="0" bIns="0" rtlCol="0" anchor="t"/>
          <a:lstStyle/>
          <a:p>
            <a:pPr algn="ctr" indent="0" marL="0">
              <a:lnSpc>
                <a:spcPts val="2150"/>
              </a:lnSpc>
              <a:buNone/>
            </a:pPr>
            <a:r>
              <a:rPr lang="en-US" sz="1350" dirty="0">
                <a:solidFill>
                  <a:srgbClr val="E5E0DF"/>
                </a:solidFill>
                <a:latin typeface="Roboto Light" pitchFamily="34" charset="0"/>
                <a:ea typeface="Roboto Light" pitchFamily="34" charset="-122"/>
                <a:cs typeface="Roboto Light" pitchFamily="34" charset="-120"/>
              </a:rPr>
              <a:t>Insurance premiums are calculated based on expected value, taking into account the probability of claims and the average cost of claims.</a:t>
            </a:r>
            <a:endParaRPr lang="en-US" sz="1350" dirty="0"/>
          </a:p>
        </p:txBody>
      </p:sp>
      <p:sp>
        <p:nvSpPr>
          <p:cNvPr id="7" name="Text 4"/>
          <p:cNvSpPr/>
          <p:nvPr/>
        </p:nvSpPr>
        <p:spPr>
          <a:xfrm>
            <a:off x="6094452" y="3699034"/>
            <a:ext cx="7927896" cy="573286"/>
          </a:xfrm>
          <a:prstGeom prst="rect">
            <a:avLst/>
          </a:prstGeom>
          <a:noFill/>
          <a:ln/>
        </p:spPr>
        <p:txBody>
          <a:bodyPr wrap="none" lIns="0" tIns="0" rIns="0" bIns="0" rtlCol="0" anchor="t"/>
          <a:lstStyle/>
          <a:p>
            <a:pPr algn="ctr" indent="0" marL="0">
              <a:lnSpc>
                <a:spcPts val="4500"/>
              </a:lnSpc>
              <a:buNone/>
            </a:pPr>
            <a:r>
              <a:rPr lang="en-US" sz="4500" dirty="0">
                <a:solidFill>
                  <a:srgbClr val="E5E0DF"/>
                </a:solidFill>
                <a:latin typeface="Poppins Light" pitchFamily="34" charset="0"/>
                <a:ea typeface="Poppins Light" pitchFamily="34" charset="-122"/>
                <a:cs typeface="Poppins Light" pitchFamily="34" charset="-120"/>
              </a:rPr>
              <a:t>2</a:t>
            </a:r>
            <a:endParaRPr lang="en-US" sz="4500" dirty="0"/>
          </a:p>
        </p:txBody>
      </p:sp>
      <p:sp>
        <p:nvSpPr>
          <p:cNvPr id="8" name="Text 5"/>
          <p:cNvSpPr/>
          <p:nvPr/>
        </p:nvSpPr>
        <p:spPr>
          <a:xfrm>
            <a:off x="8972550" y="4489371"/>
            <a:ext cx="2171581" cy="271463"/>
          </a:xfrm>
          <a:prstGeom prst="rect">
            <a:avLst/>
          </a:prstGeom>
          <a:noFill/>
          <a:ln/>
        </p:spPr>
        <p:txBody>
          <a:bodyPr wrap="none" lIns="0" tIns="0" rIns="0" bIns="0" rtlCol="0" anchor="t"/>
          <a:lstStyle/>
          <a:p>
            <a:pPr algn="ctr" indent="0" marL="0">
              <a:lnSpc>
                <a:spcPts val="2100"/>
              </a:lnSpc>
              <a:buNone/>
            </a:pPr>
            <a:r>
              <a:rPr lang="en-US" sz="1700" dirty="0">
                <a:solidFill>
                  <a:srgbClr val="E5E0DF"/>
                </a:solidFill>
                <a:latin typeface="Poppins Light" pitchFamily="34" charset="0"/>
                <a:ea typeface="Poppins Light" pitchFamily="34" charset="-122"/>
                <a:cs typeface="Poppins Light" pitchFamily="34" charset="-120"/>
              </a:rPr>
              <a:t>Finance</a:t>
            </a:r>
            <a:endParaRPr lang="en-US" sz="1700" dirty="0"/>
          </a:p>
        </p:txBody>
      </p:sp>
      <p:sp>
        <p:nvSpPr>
          <p:cNvPr id="9" name="Text 6"/>
          <p:cNvSpPr/>
          <p:nvPr/>
        </p:nvSpPr>
        <p:spPr>
          <a:xfrm>
            <a:off x="6094452" y="4865013"/>
            <a:ext cx="7927896" cy="555784"/>
          </a:xfrm>
          <a:prstGeom prst="rect">
            <a:avLst/>
          </a:prstGeom>
          <a:noFill/>
          <a:ln/>
        </p:spPr>
        <p:txBody>
          <a:bodyPr wrap="square" lIns="0" tIns="0" rIns="0" bIns="0" rtlCol="0" anchor="t"/>
          <a:lstStyle/>
          <a:p>
            <a:pPr algn="ctr" indent="0" marL="0">
              <a:lnSpc>
                <a:spcPts val="2150"/>
              </a:lnSpc>
              <a:buNone/>
            </a:pPr>
            <a:r>
              <a:rPr lang="en-US" sz="1350" dirty="0">
                <a:solidFill>
                  <a:srgbClr val="E5E0DF"/>
                </a:solidFill>
                <a:latin typeface="Roboto Light" pitchFamily="34" charset="0"/>
                <a:ea typeface="Roboto Light" pitchFamily="34" charset="-122"/>
                <a:cs typeface="Roboto Light" pitchFamily="34" charset="-120"/>
              </a:rPr>
              <a:t>Expected value is crucial in investment decisions, where investors evaluate the potential returns and risks of different assets. It helps determine optimal portfolio allocations.</a:t>
            </a:r>
            <a:endParaRPr lang="en-US" sz="1350" dirty="0"/>
          </a:p>
        </p:txBody>
      </p:sp>
      <p:sp>
        <p:nvSpPr>
          <p:cNvPr id="10" name="Text 7"/>
          <p:cNvSpPr/>
          <p:nvPr/>
        </p:nvSpPr>
        <p:spPr>
          <a:xfrm>
            <a:off x="6094452" y="6028730"/>
            <a:ext cx="7927896" cy="573286"/>
          </a:xfrm>
          <a:prstGeom prst="rect">
            <a:avLst/>
          </a:prstGeom>
          <a:noFill/>
          <a:ln/>
        </p:spPr>
        <p:txBody>
          <a:bodyPr wrap="none" lIns="0" tIns="0" rIns="0" bIns="0" rtlCol="0" anchor="t"/>
          <a:lstStyle/>
          <a:p>
            <a:pPr algn="ctr" indent="0" marL="0">
              <a:lnSpc>
                <a:spcPts val="4500"/>
              </a:lnSpc>
              <a:buNone/>
            </a:pPr>
            <a:r>
              <a:rPr lang="en-US" sz="4500" dirty="0">
                <a:solidFill>
                  <a:srgbClr val="E5E0DF"/>
                </a:solidFill>
                <a:latin typeface="Poppins Light" pitchFamily="34" charset="0"/>
                <a:ea typeface="Poppins Light" pitchFamily="34" charset="-122"/>
                <a:cs typeface="Poppins Light" pitchFamily="34" charset="-120"/>
              </a:rPr>
              <a:t>3</a:t>
            </a:r>
            <a:endParaRPr lang="en-US" sz="4500" dirty="0"/>
          </a:p>
        </p:txBody>
      </p:sp>
      <p:sp>
        <p:nvSpPr>
          <p:cNvPr id="11" name="Text 8"/>
          <p:cNvSpPr/>
          <p:nvPr/>
        </p:nvSpPr>
        <p:spPr>
          <a:xfrm>
            <a:off x="8972550" y="6819067"/>
            <a:ext cx="2171581" cy="271463"/>
          </a:xfrm>
          <a:prstGeom prst="rect">
            <a:avLst/>
          </a:prstGeom>
          <a:noFill/>
          <a:ln/>
        </p:spPr>
        <p:txBody>
          <a:bodyPr wrap="none" lIns="0" tIns="0" rIns="0" bIns="0" rtlCol="0" anchor="t"/>
          <a:lstStyle/>
          <a:p>
            <a:pPr algn="ctr" indent="0" marL="0">
              <a:lnSpc>
                <a:spcPts val="2100"/>
              </a:lnSpc>
              <a:buNone/>
            </a:pPr>
            <a:r>
              <a:rPr lang="en-US" sz="1700" dirty="0">
                <a:solidFill>
                  <a:srgbClr val="E5E0DF"/>
                </a:solidFill>
                <a:latin typeface="Poppins Light" pitchFamily="34" charset="0"/>
                <a:ea typeface="Poppins Light" pitchFamily="34" charset="-122"/>
                <a:cs typeface="Poppins Light" pitchFamily="34" charset="-120"/>
              </a:rPr>
              <a:t>Gambling</a:t>
            </a:r>
            <a:endParaRPr lang="en-US" sz="1700" dirty="0"/>
          </a:p>
        </p:txBody>
      </p:sp>
      <p:sp>
        <p:nvSpPr>
          <p:cNvPr id="12" name="Text 9"/>
          <p:cNvSpPr/>
          <p:nvPr/>
        </p:nvSpPr>
        <p:spPr>
          <a:xfrm>
            <a:off x="6094452" y="7194709"/>
            <a:ext cx="7927896" cy="555784"/>
          </a:xfrm>
          <a:prstGeom prst="rect">
            <a:avLst/>
          </a:prstGeom>
          <a:noFill/>
          <a:ln/>
        </p:spPr>
        <p:txBody>
          <a:bodyPr wrap="square" lIns="0" tIns="0" rIns="0" bIns="0" rtlCol="0" anchor="t"/>
          <a:lstStyle/>
          <a:p>
            <a:pPr algn="ctr" indent="0" marL="0">
              <a:lnSpc>
                <a:spcPts val="2150"/>
              </a:lnSpc>
              <a:buNone/>
            </a:pPr>
            <a:r>
              <a:rPr lang="en-US" sz="1350" dirty="0">
                <a:solidFill>
                  <a:srgbClr val="E5E0DF"/>
                </a:solidFill>
                <a:latin typeface="Roboto Light" pitchFamily="34" charset="0"/>
                <a:ea typeface="Roboto Light" pitchFamily="34" charset="-122"/>
                <a:cs typeface="Roboto Light" pitchFamily="34" charset="-120"/>
              </a:rPr>
              <a:t>Expected value is used to analyze the fairness of games of chance, determining whether a game is favorable to the player or the house.</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2024-12-18T04:33:22Z</dcterms:created>
  <dcterms:modified xsi:type="dcterms:W3CDTF">2024-12-18T04:33:22Z</dcterms:modified>
</cp:coreProperties>
</file>