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jpeg" ContentType="image/jpeg"/>
  <Override PartName="/ppt/media/image12.png" ContentType="image/png"/>
  <Override PartName="/ppt/media/image49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7.png" ContentType="image/png"/>
  <Override PartName="/ppt/media/image16.jpeg" ContentType="image/jpeg"/>
  <Override PartName="/ppt/media/image15.jpeg" ContentType="image/jpeg"/>
  <Override PartName="/ppt/media/image14.png" ContentType="image/png"/>
  <Override PartName="/ppt/media/image10.png" ContentType="image/png"/>
  <Override PartName="/ppt/media/image1.jpeg" ContentType="image/jpeg"/>
  <Override PartName="/ppt/media/image35.jpeg" ContentType="image/jpeg"/>
  <Override PartName="/ppt/media/image25.png" ContentType="image/png"/>
  <Override PartName="/ppt/media/image2.png" ContentType="image/png"/>
  <Override PartName="/ppt/media/image32.png" ContentType="image/png"/>
  <Override PartName="/ppt/media/image26.png" ContentType="image/png"/>
  <Override PartName="/ppt/media/image3.png" ContentType="image/png"/>
  <Override PartName="/ppt/media/image33.png" ContentType="image/png"/>
  <Override PartName="/ppt/media/image27.png" ContentType="image/png"/>
  <Override PartName="/ppt/media/image4.png" ContentType="image/png"/>
  <Override PartName="/ppt/media/image42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31.png" ContentType="image/png"/>
  <Override PartName="/ppt/media/image29.png" ContentType="image/png"/>
  <Override PartName="/ppt/media/image43.png" ContentType="image/png"/>
  <Override PartName="/ppt/media/image47.jpeg" ContentType="image/jpeg"/>
  <Override PartName="/ppt/media/image50.png" ContentType="image/png"/>
  <Override PartName="/ppt/media/image13.png" ContentType="image/png"/>
  <Override PartName="/ppt/media/image11.png" ContentType="image/png"/>
  <Override PartName="/ppt/media/image48.png" ContentType="image/png"/>
  <Override PartName="/ppt/media/image51.png" ContentType="image/png"/>
  <Override PartName="/ppt/media/image40.png" ContentType="image/png"/>
  <Override PartName="/ppt/media/image52.png" ContentType="image/png"/>
  <Override PartName="/ppt/media/image41.png" ContentType="image/png"/>
  <Override PartName="/ppt/media/image53.png" ContentType="image/png"/>
  <Override PartName="/ppt/media/image30.png" ContentType="image/png"/>
  <Override PartName="/ppt/media/image38.png" ContentType="image/png"/>
  <Override PartName="/ppt/media/image8.jpeg" ContentType="image/jpeg"/>
  <Override PartName="/ppt/media/image5.png" ContentType="image/png"/>
  <Override PartName="/ppt/media/image28.png" ContentType="image/png"/>
  <Override PartName="/ppt/media/image39.png" ContentType="image/png"/>
  <Override PartName="/ppt/media/image9.png" ContentType="image/png"/>
  <Override PartName="/ppt/media/image37.png" ContentType="image/png"/>
  <Override PartName="/ppt/media/image34.jpeg" ContentType="image/jpeg"/>
  <Override PartName="/ppt/media/image7.png" ContentType="image/png"/>
  <Override PartName="/ppt/media/image6.png" ContentType="image/png"/>
  <Override PartName="/ppt/media/image3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AE9414-D9BE-4A9E-A58D-DAD394E776D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04D4F3-128B-4D7B-BA6A-9BAD6337DCD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6A163F-4229-4284-9792-B9AB8055BB8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F9F434-10E2-473A-8E9B-1B01E75254F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D748BDB-DD9D-493D-8C3C-8659845B70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E92F941-CB21-4E31-AD05-4CA0445FD5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78D58B9-E5F4-44E4-B096-DE76180BCE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C386D9-A17F-4865-8FBB-4FD22F58D3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438C053-83B5-49FC-A251-5FC050F3C64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2620440" y="1419840"/>
            <a:ext cx="505800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97FCD87-86C5-4694-ABF8-58323F1BD06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CFB9A10-5D81-4DB7-B472-30775A84765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E71BF2-C546-4B67-A942-8D1991021C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4FA7208-1692-4466-BCB0-8A31397F03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D024A40-B334-4ABD-82DC-75D7B6A4AEE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53F3FA3-176A-4636-AE51-DDD44F8615D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B2D488C-F310-4215-BCD3-4D348838383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14C86A3-AE0F-4D14-8511-89C0065E8EC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B9609E-2269-4520-AE1A-66D2F3734D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94D1FC-CEA9-4BA2-9E58-649611A746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E89C15-AAC2-4B48-B793-97E12497D0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620440" y="1419840"/>
            <a:ext cx="505800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687361-B683-4353-8065-5407E65B871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A5FADC-9BD0-45C5-9CEF-B1EF8EAF680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9100A0-CBC0-4428-B08D-95770C5BEA9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1B078D-AC9D-45AF-9ABC-6984CBBA13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F338B2C-1A1A-4496-9B9F-7F94D153F8F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50" spc="-1" strike="noStrike">
                <a:latin typeface="Calibri"/>
              </a:rPr>
              <a:t>Click to edit the title text format</a:t>
            </a:r>
            <a:endParaRPr b="0" lang="en-IN" sz="39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BA95020-70B9-41CA-870B-9CFFFDF9436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3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jpeg"/><Relationship Id="rId8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7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jpe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5.jpeg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Relationship Id="rId7" Type="http://schemas.openxmlformats.org/officeDocument/2006/relationships/image" Target="../media/image41.png"/><Relationship Id="rId8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image" Target="../media/image43.png"/><Relationship Id="rId3" Type="http://schemas.openxmlformats.org/officeDocument/2006/relationships/image" Target="../media/image44.png"/><Relationship Id="rId4" Type="http://schemas.openxmlformats.org/officeDocument/2006/relationships/image" Target="../media/image45.png"/><Relationship Id="rId5" Type="http://schemas.openxmlformats.org/officeDocument/2006/relationships/image" Target="../media/image46.png"/><Relationship Id="rId6" Type="http://schemas.openxmlformats.org/officeDocument/2006/relationships/image" Target="../media/image47.jpeg"/><Relationship Id="rId7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8.png"/><Relationship Id="rId2" Type="http://schemas.openxmlformats.org/officeDocument/2006/relationships/image" Target="../media/image49.png"/><Relationship Id="rId3" Type="http://schemas.openxmlformats.org/officeDocument/2006/relationships/image" Target="../media/image50.png"/><Relationship Id="rId4" Type="http://schemas.openxmlformats.org/officeDocument/2006/relationships/image" Target="../media/image51.png"/><Relationship Id="rId5" Type="http://schemas.openxmlformats.org/officeDocument/2006/relationships/image" Target="../media/image52.png"/><Relationship Id="rId6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270280" y="1262520"/>
            <a:ext cx="9606600" cy="88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9700" spc="327" strike="noStrike">
                <a:solidFill>
                  <a:srgbClr val="ffffff"/>
                </a:solidFill>
                <a:latin typeface="Times New Roman"/>
              </a:rPr>
              <a:t>Unlocking</a:t>
            </a:r>
            <a:r>
              <a:rPr b="1" lang="en-IN" sz="9700" spc="-25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700" spc="392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9700" spc="-500" strike="noStrike">
                <a:solidFill>
                  <a:srgbClr val="ffffff"/>
                </a:solidFill>
                <a:latin typeface="Times New Roman"/>
              </a:rPr>
              <a:t>W</a:t>
            </a:r>
            <a:r>
              <a:rPr b="1" lang="en-IN" sz="9700" spc="202" strike="noStrike">
                <a:solidFill>
                  <a:srgbClr val="ffffff"/>
                </a:solidFill>
                <a:latin typeface="Times New Roman"/>
              </a:rPr>
              <a:t>o</a:t>
            </a:r>
            <a:r>
              <a:rPr b="1" lang="en-IN" sz="9700" spc="-35" strike="noStrike">
                <a:solidFill>
                  <a:srgbClr val="ffffff"/>
                </a:solidFill>
                <a:latin typeface="Times New Roman"/>
              </a:rPr>
              <a:t>r</a:t>
            </a:r>
            <a:r>
              <a:rPr b="1" lang="en-IN" sz="9700" spc="117" strike="noStrike">
                <a:solidFill>
                  <a:srgbClr val="ffffff"/>
                </a:solidFill>
                <a:latin typeface="Times New Roman"/>
              </a:rPr>
              <a:t>l</a:t>
            </a:r>
            <a:r>
              <a:rPr b="1" lang="en-IN" sz="9700" spc="208" strike="noStrike">
                <a:solidFill>
                  <a:srgbClr val="ffffff"/>
                </a:solidFill>
                <a:latin typeface="Times New Roman"/>
              </a:rPr>
              <a:t>d</a:t>
            </a:r>
            <a:r>
              <a:rPr b="1" lang="en-IN" sz="970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700" spc="403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970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700" spc="304" strike="noStrike">
                <a:solidFill>
                  <a:srgbClr val="ffffff"/>
                </a:solidFill>
                <a:latin typeface="Times New Roman"/>
              </a:rPr>
              <a:t>Shapes: </a:t>
            </a:r>
            <a:r>
              <a:rPr b="1" lang="en-IN" sz="9700" spc="-1" strike="noStrike">
                <a:solidFill>
                  <a:srgbClr val="ffffff"/>
                </a:solidFill>
                <a:latin typeface="Times New Roman"/>
              </a:rPr>
              <a:t>An</a:t>
            </a:r>
            <a:r>
              <a:rPr b="1" lang="en-IN" sz="9700" spc="-18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700" spc="347" strike="noStrike">
                <a:solidFill>
                  <a:srgbClr val="ffffff"/>
                </a:solidFill>
                <a:latin typeface="Times New Roman"/>
              </a:rPr>
              <a:t>Introduction </a:t>
            </a:r>
            <a:r>
              <a:rPr b="1" lang="en-IN" sz="9700" spc="389" strike="noStrike">
                <a:solidFill>
                  <a:srgbClr val="ffffff"/>
                </a:solidFill>
                <a:latin typeface="Times New Roman"/>
              </a:rPr>
              <a:t>to</a:t>
            </a:r>
            <a:r>
              <a:rPr b="1" lang="en-IN" sz="9700" spc="-1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700" spc="324" strike="noStrike">
                <a:solidFill>
                  <a:srgbClr val="ffffff"/>
                </a:solidFill>
                <a:latin typeface="Times New Roman"/>
              </a:rPr>
              <a:t>Coordinate </a:t>
            </a:r>
            <a:r>
              <a:rPr b="1" lang="en-IN" sz="9700" spc="318" strike="noStrike">
                <a:solidFill>
                  <a:srgbClr val="ffffff"/>
                </a:solidFill>
                <a:latin typeface="Times New Roman"/>
              </a:rPr>
              <a:t>Geometry</a:t>
            </a:r>
            <a:endParaRPr b="0" lang="en-IN" sz="97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8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0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91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92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93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505160" y="257832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95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 indent="147816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148" strike="noStrike">
                <a:solidFill>
                  <a:srgbClr val="000000"/>
                </a:solidFill>
                <a:latin typeface="Times New Roman"/>
              </a:rPr>
              <a:t>Introduction</a:t>
            </a:r>
            <a:r>
              <a:rPr b="1" lang="en-IN" sz="3950" spc="-7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28" strike="noStrike">
                <a:solidFill>
                  <a:srgbClr val="000000"/>
                </a:solidFill>
                <a:latin typeface="Times New Roman"/>
              </a:rPr>
              <a:t>to </a:t>
            </a:r>
            <a:r>
              <a:rPr b="1" lang="en-IN" sz="3950" spc="137" strike="noStrike">
                <a:solidFill>
                  <a:srgbClr val="000000"/>
                </a:solidFill>
                <a:latin typeface="Times New Roman"/>
              </a:rPr>
              <a:t>Coordinate</a:t>
            </a:r>
            <a:r>
              <a:rPr b="1" lang="en-IN" sz="3950" spc="-4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28" strike="noStrike">
                <a:solidFill>
                  <a:srgbClr val="000000"/>
                </a:solidFill>
                <a:latin typeface="Times New Roman"/>
              </a:rPr>
              <a:t>Geometry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3804480" y="2950200"/>
            <a:ext cx="3405960" cy="30852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5047920" y="3826440"/>
            <a:ext cx="110448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2102400" y="4273920"/>
            <a:ext cx="1992240" cy="30708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4"/>
          <a:stretch/>
        </p:blipFill>
        <p:spPr>
          <a:xfrm>
            <a:off x="4948560" y="4273920"/>
            <a:ext cx="2649960" cy="307080"/>
          </a:xfrm>
          <a:prstGeom prst="rect">
            <a:avLst/>
          </a:prstGeom>
          <a:ln w="0">
            <a:noFill/>
          </a:ln>
        </p:spPr>
      </p:pic>
      <p:sp>
        <p:nvSpPr>
          <p:cNvPr id="90" name="object 7"/>
          <p:cNvSpPr/>
          <p:nvPr/>
        </p:nvSpPr>
        <p:spPr>
          <a:xfrm>
            <a:off x="1791000" y="2808360"/>
            <a:ext cx="58881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  <a:tabLst>
                <a:tab algn="l" pos="5403240"/>
              </a:tabLst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2040">
              <a:lnSpc>
                <a:spcPct val="100000"/>
              </a:lnSpc>
              <a:spcBef>
                <a:spcPts val="510"/>
              </a:spcBef>
              <a:buNone/>
              <a:tabLst>
                <a:tab algn="l" pos="5403240"/>
              </a:tabLst>
            </a:pP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1" name="object 8" descr=""/>
          <p:cNvPicPr/>
          <p:nvPr/>
        </p:nvPicPr>
        <p:blipFill>
          <a:blip r:embed="rId5"/>
          <a:stretch/>
        </p:blipFill>
        <p:spPr>
          <a:xfrm>
            <a:off x="3690360" y="5150160"/>
            <a:ext cx="2082240" cy="247320"/>
          </a:xfrm>
          <a:prstGeom prst="rect">
            <a:avLst/>
          </a:prstGeom>
          <a:ln w="0">
            <a:noFill/>
          </a:ln>
        </p:spPr>
      </p:pic>
      <p:sp>
        <p:nvSpPr>
          <p:cNvPr id="92" name="object 9"/>
          <p:cNvSpPr/>
          <p:nvPr/>
        </p:nvSpPr>
        <p:spPr>
          <a:xfrm>
            <a:off x="1849320" y="3675240"/>
            <a:ext cx="312264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marL="12600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58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69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2324880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3" name="object 10" descr=""/>
          <p:cNvPicPr/>
          <p:nvPr/>
        </p:nvPicPr>
        <p:blipFill>
          <a:blip r:embed="rId6"/>
          <a:stretch/>
        </p:blipFill>
        <p:spPr>
          <a:xfrm>
            <a:off x="4114080" y="5588640"/>
            <a:ext cx="1904040" cy="307080"/>
          </a:xfrm>
          <a:prstGeom prst="rect">
            <a:avLst/>
          </a:prstGeom>
          <a:ln w="0">
            <a:noFill/>
          </a:ln>
        </p:spPr>
      </p:pic>
      <p:sp>
        <p:nvSpPr>
          <p:cNvPr id="94" name="object 11"/>
          <p:cNvSpPr/>
          <p:nvPr/>
        </p:nvSpPr>
        <p:spPr>
          <a:xfrm>
            <a:off x="6219000" y="3675240"/>
            <a:ext cx="145944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5" name="object 12"/>
          <p:cNvSpPr/>
          <p:nvPr/>
        </p:nvSpPr>
        <p:spPr>
          <a:xfrm>
            <a:off x="2458800" y="4631400"/>
            <a:ext cx="52192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6" name="object 13"/>
          <p:cNvSpPr/>
          <p:nvPr/>
        </p:nvSpPr>
        <p:spPr>
          <a:xfrm>
            <a:off x="1673640" y="5069520"/>
            <a:ext cx="191556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7" name="object 14"/>
          <p:cNvSpPr/>
          <p:nvPr/>
        </p:nvSpPr>
        <p:spPr>
          <a:xfrm>
            <a:off x="5839200" y="5008680"/>
            <a:ext cx="183924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57760" indent="-2458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various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real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86" strike="noStrike">
                <a:latin typeface="Verdana"/>
              </a:rPr>
              <a:t>life.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8" name="object 15" descr=""/>
          <p:cNvPicPr/>
          <p:nvPr/>
        </p:nvPicPr>
        <p:blipFill>
          <a:blip r:embed="rId7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620440" y="1419840"/>
            <a:ext cx="50580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566280"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Times New Roman"/>
              </a:rPr>
              <a:t>What</a:t>
            </a:r>
            <a:r>
              <a:rPr b="1" lang="en-IN" sz="3950" spc="-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214" strike="noStrike">
                <a:solidFill>
                  <a:srgbClr val="000000"/>
                </a:solidFill>
                <a:latin typeface="Times New Roman"/>
              </a:rPr>
              <a:t>is</a:t>
            </a:r>
            <a:r>
              <a:rPr b="1" lang="en-IN" sz="3950" spc="1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28" strike="noStrike">
                <a:solidFill>
                  <a:srgbClr val="000000"/>
                </a:solidFill>
                <a:latin typeface="Times New Roman"/>
              </a:rPr>
              <a:t>Coordinate</a:t>
            </a:r>
            <a:endParaRPr b="0" lang="en-IN" sz="3950" spc="-1" strike="noStrike">
              <a:latin typeface="Calibri"/>
            </a:endParaRPr>
          </a:p>
          <a:p>
            <a:pPr marL="566280"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117" strike="noStrike">
                <a:solidFill>
                  <a:srgbClr val="000000"/>
                </a:solidFill>
                <a:latin typeface="Times New Roman"/>
              </a:rPr>
              <a:t>Geometry?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00" name="object 3" descr=""/>
          <p:cNvPicPr/>
          <p:nvPr/>
        </p:nvPicPr>
        <p:blipFill>
          <a:blip r:embed="rId1"/>
          <a:stretch/>
        </p:blipFill>
        <p:spPr>
          <a:xfrm>
            <a:off x="4480200" y="3826440"/>
            <a:ext cx="2816640" cy="3085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" descr=""/>
          <p:cNvPicPr/>
          <p:nvPr/>
        </p:nvPicPr>
        <p:blipFill>
          <a:blip r:embed="rId2"/>
          <a:stretch/>
        </p:blipFill>
        <p:spPr>
          <a:xfrm>
            <a:off x="2109960" y="2950200"/>
            <a:ext cx="3405960" cy="3085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5" descr=""/>
          <p:cNvPicPr/>
          <p:nvPr/>
        </p:nvPicPr>
        <p:blipFill>
          <a:blip r:embed="rId3"/>
          <a:stretch/>
        </p:blipFill>
        <p:spPr>
          <a:xfrm>
            <a:off x="6096960" y="3388320"/>
            <a:ext cx="1150920" cy="30852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6" descr=""/>
          <p:cNvPicPr/>
          <p:nvPr/>
        </p:nvPicPr>
        <p:blipFill>
          <a:blip r:embed="rId4"/>
          <a:stretch/>
        </p:blipFill>
        <p:spPr>
          <a:xfrm>
            <a:off x="4730400" y="4305600"/>
            <a:ext cx="1555920" cy="27684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7" descr=""/>
          <p:cNvPicPr/>
          <p:nvPr/>
        </p:nvPicPr>
        <p:blipFill>
          <a:blip r:embed="rId5"/>
          <a:stretch/>
        </p:blipFill>
        <p:spPr>
          <a:xfrm>
            <a:off x="5762880" y="5588640"/>
            <a:ext cx="1839240" cy="247320"/>
          </a:xfrm>
          <a:prstGeom prst="rect">
            <a:avLst/>
          </a:prstGeom>
          <a:ln w="0">
            <a:noFill/>
          </a:ln>
        </p:spPr>
      </p:pic>
      <p:pic>
        <p:nvPicPr>
          <p:cNvPr id="105" name="object 8" descr=""/>
          <p:cNvPicPr/>
          <p:nvPr/>
        </p:nvPicPr>
        <p:blipFill>
          <a:blip r:embed="rId6"/>
          <a:stretch/>
        </p:blipFill>
        <p:spPr>
          <a:xfrm>
            <a:off x="2450520" y="4712040"/>
            <a:ext cx="2865600" cy="308520"/>
          </a:xfrm>
          <a:prstGeom prst="rect">
            <a:avLst/>
          </a:prstGeom>
          <a:ln w="0">
            <a:noFill/>
          </a:ln>
        </p:spPr>
      </p:pic>
      <p:sp>
        <p:nvSpPr>
          <p:cNvPr id="106" name="object 9"/>
          <p:cNvSpPr/>
          <p:nvPr/>
        </p:nvSpPr>
        <p:spPr>
          <a:xfrm>
            <a:off x="5569920" y="2869200"/>
            <a:ext cx="21085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branch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7" name="object 10"/>
          <p:cNvSpPr/>
          <p:nvPr/>
        </p:nvSpPr>
        <p:spPr>
          <a:xfrm>
            <a:off x="2348640" y="3246480"/>
            <a:ext cx="366156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840" bIns="0" anchor="t">
            <a:spAutoFit/>
          </a:bodyPr>
          <a:p>
            <a:pPr marL="690120" indent="-678240">
              <a:lnSpc>
                <a:spcPct val="118000"/>
              </a:lnSpc>
              <a:spcBef>
                <a:spcPts val="54"/>
              </a:spcBef>
              <a:buNone/>
              <a:tabLst>
                <a:tab algn="l" pos="0"/>
              </a:tabLst>
            </a:pP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uses </a:t>
            </a:r>
            <a:r>
              <a:rPr b="0" lang="en-IN" sz="2450" spc="-12" strike="noStrike">
                <a:latin typeface="Verdana"/>
              </a:rPr>
              <a:t>describe</a:t>
            </a:r>
            <a:r>
              <a:rPr b="0" lang="en-IN" sz="2450" spc="608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combines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8" name="object 11"/>
          <p:cNvSpPr/>
          <p:nvPr/>
        </p:nvSpPr>
        <p:spPr>
          <a:xfrm>
            <a:off x="6339960" y="3246480"/>
            <a:ext cx="1338840" cy="13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 indent="941760">
              <a:lnSpc>
                <a:spcPts val="3529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40" strike="noStrike">
                <a:latin typeface="Verdana"/>
              </a:rPr>
              <a:t>It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9" name="object 12"/>
          <p:cNvSpPr/>
          <p:nvPr/>
        </p:nvSpPr>
        <p:spPr>
          <a:xfrm>
            <a:off x="1709640" y="4570560"/>
            <a:ext cx="596880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61044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allowing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position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relationships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through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0" name="object 13" descr=""/>
          <p:cNvPicPr/>
          <p:nvPr/>
        </p:nvPicPr>
        <p:blipFill>
          <a:blip r:embed="rId7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2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3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63820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400" spc="180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5400" spc="-8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400" spc="154" strike="noStrike">
                <a:solidFill>
                  <a:srgbClr val="000000"/>
                </a:solidFill>
                <a:latin typeface="Times New Roman"/>
              </a:rPr>
              <a:t>Cartesian</a:t>
            </a:r>
            <a:r>
              <a:rPr b="1" lang="en-IN" sz="5400" spc="-8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400" spc="174" strike="noStrike">
                <a:solidFill>
                  <a:srgbClr val="000000"/>
                </a:solidFill>
                <a:latin typeface="Times New Roman"/>
              </a:rPr>
              <a:t>Plane</a:t>
            </a:r>
            <a:endParaRPr b="0" lang="en-IN" sz="5400" spc="-1" strike="noStrike">
              <a:latin typeface="Calibri"/>
            </a:endParaRPr>
          </a:p>
        </p:txBody>
      </p:sp>
      <p:pic>
        <p:nvPicPr>
          <p:cNvPr id="115" name="object 6" descr=""/>
          <p:cNvPicPr/>
          <p:nvPr/>
        </p:nvPicPr>
        <p:blipFill>
          <a:blip r:embed="rId2"/>
          <a:stretch/>
        </p:blipFill>
        <p:spPr>
          <a:xfrm>
            <a:off x="2127600" y="3317040"/>
            <a:ext cx="2450160" cy="24768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7" descr=""/>
          <p:cNvPicPr/>
          <p:nvPr/>
        </p:nvPicPr>
        <p:blipFill>
          <a:blip r:embed="rId3"/>
          <a:stretch/>
        </p:blipFill>
        <p:spPr>
          <a:xfrm>
            <a:off x="5237640" y="3755160"/>
            <a:ext cx="875880" cy="24732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8" descr=""/>
          <p:cNvPicPr/>
          <p:nvPr/>
        </p:nvPicPr>
        <p:blipFill>
          <a:blip r:embed="rId4"/>
          <a:stretch/>
        </p:blipFill>
        <p:spPr>
          <a:xfrm>
            <a:off x="4614120" y="4193280"/>
            <a:ext cx="890280" cy="30852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9" descr=""/>
          <p:cNvPicPr/>
          <p:nvPr/>
        </p:nvPicPr>
        <p:blipFill>
          <a:blip r:embed="rId5"/>
          <a:stretch/>
        </p:blipFill>
        <p:spPr>
          <a:xfrm>
            <a:off x="5054760" y="4641120"/>
            <a:ext cx="960120" cy="307080"/>
          </a:xfrm>
          <a:prstGeom prst="rect">
            <a:avLst/>
          </a:prstGeom>
          <a:ln w="0">
            <a:noFill/>
          </a:ln>
        </p:spPr>
      </p:pic>
      <p:sp>
        <p:nvSpPr>
          <p:cNvPr id="119" name="object 10"/>
          <p:cNvSpPr/>
          <p:nvPr/>
        </p:nvSpPr>
        <p:spPr>
          <a:xfrm>
            <a:off x="1433160" y="3236400"/>
            <a:ext cx="55576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322704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consists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two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0" name="object 11"/>
          <p:cNvSpPr/>
          <p:nvPr/>
        </p:nvSpPr>
        <p:spPr>
          <a:xfrm>
            <a:off x="1433160" y="3613320"/>
            <a:ext cx="373536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840" bIns="0" anchor="t">
            <a:spAutoFit/>
          </a:bodyPr>
          <a:p>
            <a:pPr marL="12600">
              <a:lnSpc>
                <a:spcPct val="118000"/>
              </a:lnSpc>
              <a:spcBef>
                <a:spcPts val="54"/>
              </a:spcBef>
              <a:buNone/>
            </a:pPr>
            <a:r>
              <a:rPr b="0" lang="en-IN" sz="2450" spc="49" strike="noStrike">
                <a:latin typeface="Verdana"/>
              </a:rPr>
              <a:t>perpendicular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00" strike="noStrike">
                <a:latin typeface="Verdana"/>
              </a:rPr>
              <a:t>lines: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41" strike="noStrike">
                <a:latin typeface="Verdana"/>
              </a:rPr>
              <a:t>(horizontal)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49" strike="noStrike">
                <a:latin typeface="Verdana"/>
              </a:rPr>
              <a:t>plane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plot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1" name="object 12" descr=""/>
          <p:cNvPicPr/>
          <p:nvPr/>
        </p:nvPicPr>
        <p:blipFill>
          <a:blip r:embed="rId6"/>
          <a:stretch/>
        </p:blipFill>
        <p:spPr>
          <a:xfrm>
            <a:off x="1460520" y="5079240"/>
            <a:ext cx="2078640" cy="30708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13" descr=""/>
          <p:cNvPicPr/>
          <p:nvPr/>
        </p:nvPicPr>
        <p:blipFill>
          <a:blip r:embed="rId7"/>
          <a:stretch/>
        </p:blipFill>
        <p:spPr>
          <a:xfrm>
            <a:off x="2300040" y="5517360"/>
            <a:ext cx="1218240" cy="247320"/>
          </a:xfrm>
          <a:prstGeom prst="rect">
            <a:avLst/>
          </a:prstGeom>
          <a:ln w="0">
            <a:noFill/>
          </a:ln>
        </p:spPr>
      </p:pic>
      <p:sp>
        <p:nvSpPr>
          <p:cNvPr id="123" name="object 14"/>
          <p:cNvSpPr/>
          <p:nvPr/>
        </p:nvSpPr>
        <p:spPr>
          <a:xfrm>
            <a:off x="5571360" y="4042080"/>
            <a:ext cx="2157480" cy="89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522720" indent="-510480">
              <a:lnSpc>
                <a:spcPct val="119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00" strike="noStrike">
                <a:latin typeface="Verdana"/>
              </a:rPr>
              <a:t>(vertical).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32" strike="noStrike">
                <a:latin typeface="Verdana"/>
              </a:rPr>
              <a:t>using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4" name="object 15"/>
          <p:cNvSpPr/>
          <p:nvPr/>
        </p:nvSpPr>
        <p:spPr>
          <a:xfrm>
            <a:off x="3604680" y="4937400"/>
            <a:ext cx="346104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4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65" strike="noStrike">
                <a:latin typeface="Verdana"/>
              </a:rPr>
              <a:t>(x,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5" strike="noStrike">
                <a:latin typeface="Verdana"/>
              </a:rPr>
              <a:t>y),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which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represent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14" strike="noStrike">
                <a:latin typeface="Verdana"/>
              </a:rPr>
              <a:t>axes.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5" name="object 16"/>
          <p:cNvSpPr/>
          <p:nvPr/>
        </p:nvSpPr>
        <p:spPr>
          <a:xfrm>
            <a:off x="1433160" y="5436720"/>
            <a:ext cx="7660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27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8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54122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6200" spc="199" strike="noStrike">
                <a:solidFill>
                  <a:srgbClr val="000000"/>
                </a:solidFill>
                <a:latin typeface="Times New Roman"/>
              </a:rPr>
              <a:t>Plotting</a:t>
            </a:r>
            <a:r>
              <a:rPr b="1" lang="en-IN" sz="6200" spc="-9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200" spc="259" strike="noStrike">
                <a:solidFill>
                  <a:srgbClr val="000000"/>
                </a:solidFill>
                <a:latin typeface="Times New Roman"/>
              </a:rPr>
              <a:t>Points</a:t>
            </a:r>
            <a:endParaRPr b="0" lang="en-IN" sz="6200" spc="-1" strike="noStrike">
              <a:latin typeface="Calibri"/>
            </a:endParaRPr>
          </a:p>
        </p:txBody>
      </p:sp>
      <p:sp>
        <p:nvSpPr>
          <p:cNvPr id="130" name="object 6"/>
          <p:cNvSpPr/>
          <p:nvPr/>
        </p:nvSpPr>
        <p:spPr>
          <a:xfrm>
            <a:off x="6080760" y="3823560"/>
            <a:ext cx="290520" cy="240480"/>
          </a:xfrm>
          <a:custGeom>
            <a:avLst/>
            <a:gdLst/>
            <a:ahLst/>
            <a:rect l="l" t="t" r="r" b="b"/>
            <a:pathLst>
              <a:path w="290829" h="240664">
                <a:moveTo>
                  <a:pt x="17348" y="191998"/>
                </a:moveTo>
                <a:lnTo>
                  <a:pt x="0" y="219862"/>
                </a:lnTo>
                <a:lnTo>
                  <a:pt x="6074" y="225522"/>
                </a:lnTo>
                <a:lnTo>
                  <a:pt x="12088" y="230158"/>
                </a:lnTo>
                <a:lnTo>
                  <a:pt x="18043" y="233771"/>
                </a:lnTo>
                <a:lnTo>
                  <a:pt x="23939" y="236359"/>
                </a:lnTo>
                <a:lnTo>
                  <a:pt x="31775" y="239179"/>
                </a:lnTo>
                <a:lnTo>
                  <a:pt x="39954" y="240576"/>
                </a:lnTo>
                <a:lnTo>
                  <a:pt x="57302" y="240576"/>
                </a:lnTo>
                <a:lnTo>
                  <a:pt x="64937" y="239179"/>
                </a:lnTo>
                <a:lnTo>
                  <a:pt x="65165" y="239179"/>
                </a:lnTo>
                <a:lnTo>
                  <a:pt x="97453" y="215653"/>
                </a:lnTo>
                <a:lnTo>
                  <a:pt x="102208" y="208356"/>
                </a:lnTo>
                <a:lnTo>
                  <a:pt x="43637" y="208356"/>
                </a:lnTo>
                <a:lnTo>
                  <a:pt x="38989" y="207403"/>
                </a:lnTo>
                <a:lnTo>
                  <a:pt x="34848" y="205511"/>
                </a:lnTo>
                <a:lnTo>
                  <a:pt x="30695" y="203669"/>
                </a:lnTo>
                <a:lnTo>
                  <a:pt x="24866" y="199174"/>
                </a:lnTo>
                <a:lnTo>
                  <a:pt x="17348" y="191998"/>
                </a:lnTo>
                <a:close/>
              </a:path>
              <a:path w="290829" h="240664">
                <a:moveTo>
                  <a:pt x="43891" y="0"/>
                </a:moveTo>
                <a:lnTo>
                  <a:pt x="6375" y="0"/>
                </a:lnTo>
                <a:lnTo>
                  <a:pt x="83045" y="171183"/>
                </a:lnTo>
                <a:lnTo>
                  <a:pt x="77127" y="184569"/>
                </a:lnTo>
                <a:lnTo>
                  <a:pt x="73626" y="191998"/>
                </a:lnTo>
                <a:lnTo>
                  <a:pt x="72691" y="193929"/>
                </a:lnTo>
                <a:lnTo>
                  <a:pt x="68427" y="200088"/>
                </a:lnTo>
                <a:lnTo>
                  <a:pt x="64071" y="203365"/>
                </a:lnTo>
                <a:lnTo>
                  <a:pt x="59728" y="206692"/>
                </a:lnTo>
                <a:lnTo>
                  <a:pt x="54648" y="208356"/>
                </a:lnTo>
                <a:lnTo>
                  <a:pt x="102208" y="208356"/>
                </a:lnTo>
                <a:lnTo>
                  <a:pt x="105740" y="201994"/>
                </a:lnTo>
                <a:lnTo>
                  <a:pt x="109512" y="193929"/>
                </a:lnTo>
                <a:lnTo>
                  <a:pt x="137821" y="130619"/>
                </a:lnTo>
                <a:lnTo>
                  <a:pt x="101955" y="130619"/>
                </a:lnTo>
                <a:lnTo>
                  <a:pt x="43891" y="0"/>
                </a:lnTo>
                <a:close/>
              </a:path>
              <a:path w="290829" h="240664">
                <a:moveTo>
                  <a:pt x="196227" y="0"/>
                </a:moveTo>
                <a:lnTo>
                  <a:pt x="159931" y="0"/>
                </a:lnTo>
                <a:lnTo>
                  <a:pt x="101955" y="130619"/>
                </a:lnTo>
                <a:lnTo>
                  <a:pt x="137821" y="130619"/>
                </a:lnTo>
                <a:lnTo>
                  <a:pt x="196227" y="0"/>
                </a:lnTo>
                <a:close/>
              </a:path>
              <a:path w="290829" h="240664">
                <a:moveTo>
                  <a:pt x="290449" y="70065"/>
                </a:moveTo>
                <a:lnTo>
                  <a:pt x="195072" y="70065"/>
                </a:lnTo>
                <a:lnTo>
                  <a:pt x="195072" y="102603"/>
                </a:lnTo>
                <a:lnTo>
                  <a:pt x="290449" y="102603"/>
                </a:lnTo>
                <a:lnTo>
                  <a:pt x="290449" y="7006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object 7"/>
          <p:cNvSpPr/>
          <p:nvPr/>
        </p:nvSpPr>
        <p:spPr>
          <a:xfrm>
            <a:off x="6675120" y="4709160"/>
            <a:ext cx="290520" cy="240480"/>
          </a:xfrm>
          <a:custGeom>
            <a:avLst/>
            <a:gdLst/>
            <a:ahLst/>
            <a:rect l="l" t="t" r="r" b="b"/>
            <a:pathLst>
              <a:path w="290829" h="240664">
                <a:moveTo>
                  <a:pt x="196227" y="0"/>
                </a:moveTo>
                <a:lnTo>
                  <a:pt x="159931" y="0"/>
                </a:lnTo>
                <a:lnTo>
                  <a:pt x="101968" y="130619"/>
                </a:lnTo>
                <a:lnTo>
                  <a:pt x="43903" y="0"/>
                </a:lnTo>
                <a:lnTo>
                  <a:pt x="6375" y="0"/>
                </a:lnTo>
                <a:lnTo>
                  <a:pt x="83045" y="171183"/>
                </a:lnTo>
                <a:lnTo>
                  <a:pt x="77127" y="184556"/>
                </a:lnTo>
                <a:lnTo>
                  <a:pt x="73621" y="191998"/>
                </a:lnTo>
                <a:lnTo>
                  <a:pt x="72682" y="193929"/>
                </a:lnTo>
                <a:lnTo>
                  <a:pt x="68427" y="200088"/>
                </a:lnTo>
                <a:lnTo>
                  <a:pt x="64084" y="203365"/>
                </a:lnTo>
                <a:lnTo>
                  <a:pt x="59740" y="206692"/>
                </a:lnTo>
                <a:lnTo>
                  <a:pt x="54648" y="208356"/>
                </a:lnTo>
                <a:lnTo>
                  <a:pt x="43637" y="208356"/>
                </a:lnTo>
                <a:lnTo>
                  <a:pt x="38989" y="207403"/>
                </a:lnTo>
                <a:lnTo>
                  <a:pt x="34848" y="205511"/>
                </a:lnTo>
                <a:lnTo>
                  <a:pt x="30695" y="203669"/>
                </a:lnTo>
                <a:lnTo>
                  <a:pt x="24866" y="199174"/>
                </a:lnTo>
                <a:lnTo>
                  <a:pt x="17348" y="191998"/>
                </a:lnTo>
                <a:lnTo>
                  <a:pt x="0" y="219862"/>
                </a:lnTo>
                <a:lnTo>
                  <a:pt x="39966" y="240576"/>
                </a:lnTo>
                <a:lnTo>
                  <a:pt x="57302" y="240576"/>
                </a:lnTo>
                <a:lnTo>
                  <a:pt x="64947" y="239179"/>
                </a:lnTo>
                <a:lnTo>
                  <a:pt x="65176" y="239179"/>
                </a:lnTo>
                <a:lnTo>
                  <a:pt x="97447" y="215658"/>
                </a:lnTo>
                <a:lnTo>
                  <a:pt x="102196" y="208356"/>
                </a:lnTo>
                <a:lnTo>
                  <a:pt x="105740" y="202006"/>
                </a:lnTo>
                <a:lnTo>
                  <a:pt x="109512" y="193929"/>
                </a:lnTo>
                <a:lnTo>
                  <a:pt x="137820" y="130619"/>
                </a:lnTo>
                <a:lnTo>
                  <a:pt x="196227" y="0"/>
                </a:lnTo>
                <a:close/>
              </a:path>
              <a:path w="290829" h="240664">
                <a:moveTo>
                  <a:pt x="290449" y="70065"/>
                </a:moveTo>
                <a:lnTo>
                  <a:pt x="195072" y="70065"/>
                </a:lnTo>
                <a:lnTo>
                  <a:pt x="195072" y="102603"/>
                </a:lnTo>
                <a:lnTo>
                  <a:pt x="290449" y="102603"/>
                </a:lnTo>
                <a:lnTo>
                  <a:pt x="290449" y="7006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2" name="object 8" descr=""/>
          <p:cNvPicPr/>
          <p:nvPr/>
        </p:nvPicPr>
        <p:blipFill>
          <a:blip r:embed="rId2"/>
          <a:stretch/>
        </p:blipFill>
        <p:spPr>
          <a:xfrm>
            <a:off x="1919880" y="3317040"/>
            <a:ext cx="1664640" cy="30708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9" descr=""/>
          <p:cNvPicPr/>
          <p:nvPr/>
        </p:nvPicPr>
        <p:blipFill>
          <a:blip r:embed="rId3"/>
          <a:stretch/>
        </p:blipFill>
        <p:spPr>
          <a:xfrm>
            <a:off x="3332160" y="3755160"/>
            <a:ext cx="1981440" cy="24732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10" descr=""/>
          <p:cNvPicPr/>
          <p:nvPr/>
        </p:nvPicPr>
        <p:blipFill>
          <a:blip r:embed="rId4"/>
          <a:stretch/>
        </p:blipFill>
        <p:spPr>
          <a:xfrm>
            <a:off x="1460520" y="4193280"/>
            <a:ext cx="1681920" cy="24732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11" descr=""/>
          <p:cNvPicPr/>
          <p:nvPr/>
        </p:nvPicPr>
        <p:blipFill>
          <a:blip r:embed="rId5"/>
          <a:stretch/>
        </p:blipFill>
        <p:spPr>
          <a:xfrm>
            <a:off x="3956760" y="4193280"/>
            <a:ext cx="1981440" cy="24732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12" descr=""/>
          <p:cNvPicPr/>
          <p:nvPr/>
        </p:nvPicPr>
        <p:blipFill>
          <a:blip r:embed="rId6"/>
          <a:stretch/>
        </p:blipFill>
        <p:spPr>
          <a:xfrm>
            <a:off x="1460520" y="5079240"/>
            <a:ext cx="1681920" cy="247320"/>
          </a:xfrm>
          <a:prstGeom prst="rect">
            <a:avLst/>
          </a:prstGeom>
          <a:ln w="0">
            <a:noFill/>
          </a:ln>
        </p:spPr>
      </p:pic>
      <p:sp>
        <p:nvSpPr>
          <p:cNvPr id="137" name="object 13"/>
          <p:cNvSpPr/>
          <p:nvPr/>
        </p:nvSpPr>
        <p:spPr>
          <a:xfrm>
            <a:off x="1433160" y="3175200"/>
            <a:ext cx="182988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1" strike="noStrike">
                <a:latin typeface="Verdana"/>
              </a:rPr>
              <a:t>identify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8" name="object 14"/>
          <p:cNvSpPr/>
          <p:nvPr/>
        </p:nvSpPr>
        <p:spPr>
          <a:xfrm>
            <a:off x="3651480" y="3175200"/>
            <a:ext cx="36507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Cartesian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plane,</a:t>
            </a:r>
            <a:endParaRPr b="0" lang="en-IN" sz="2450" spc="-1" strike="noStrike">
              <a:latin typeface="Arial"/>
            </a:endParaRPr>
          </a:p>
          <a:p>
            <a:pPr marL="450720"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9" name="object 15"/>
          <p:cNvSpPr/>
          <p:nvPr/>
        </p:nvSpPr>
        <p:spPr>
          <a:xfrm>
            <a:off x="6080760" y="3823560"/>
            <a:ext cx="290520" cy="240480"/>
          </a:xfrm>
          <a:custGeom>
            <a:avLst/>
            <a:gdLst/>
            <a:ahLst/>
            <a:rect l="l" t="t" r="r" b="b"/>
            <a:pathLst>
              <a:path w="290829" h="240664">
                <a:moveTo>
                  <a:pt x="17348" y="191998"/>
                </a:moveTo>
                <a:lnTo>
                  <a:pt x="0" y="219862"/>
                </a:lnTo>
                <a:lnTo>
                  <a:pt x="6074" y="225522"/>
                </a:lnTo>
                <a:lnTo>
                  <a:pt x="12088" y="230158"/>
                </a:lnTo>
                <a:lnTo>
                  <a:pt x="18043" y="233771"/>
                </a:lnTo>
                <a:lnTo>
                  <a:pt x="23939" y="236359"/>
                </a:lnTo>
                <a:lnTo>
                  <a:pt x="31775" y="239179"/>
                </a:lnTo>
                <a:lnTo>
                  <a:pt x="39954" y="240576"/>
                </a:lnTo>
                <a:lnTo>
                  <a:pt x="57302" y="240576"/>
                </a:lnTo>
                <a:lnTo>
                  <a:pt x="64937" y="239179"/>
                </a:lnTo>
                <a:lnTo>
                  <a:pt x="65165" y="239179"/>
                </a:lnTo>
                <a:lnTo>
                  <a:pt x="97453" y="215653"/>
                </a:lnTo>
                <a:lnTo>
                  <a:pt x="102208" y="208356"/>
                </a:lnTo>
                <a:lnTo>
                  <a:pt x="43637" y="208356"/>
                </a:lnTo>
                <a:lnTo>
                  <a:pt x="38989" y="207403"/>
                </a:lnTo>
                <a:lnTo>
                  <a:pt x="34848" y="205511"/>
                </a:lnTo>
                <a:lnTo>
                  <a:pt x="30695" y="203669"/>
                </a:lnTo>
                <a:lnTo>
                  <a:pt x="24866" y="199174"/>
                </a:lnTo>
                <a:lnTo>
                  <a:pt x="17348" y="191998"/>
                </a:lnTo>
                <a:close/>
              </a:path>
              <a:path w="290829" h="240664">
                <a:moveTo>
                  <a:pt x="43891" y="0"/>
                </a:moveTo>
                <a:lnTo>
                  <a:pt x="6375" y="0"/>
                </a:lnTo>
                <a:lnTo>
                  <a:pt x="83045" y="171183"/>
                </a:lnTo>
                <a:lnTo>
                  <a:pt x="77127" y="184569"/>
                </a:lnTo>
                <a:lnTo>
                  <a:pt x="73626" y="191998"/>
                </a:lnTo>
                <a:lnTo>
                  <a:pt x="72691" y="193929"/>
                </a:lnTo>
                <a:lnTo>
                  <a:pt x="68427" y="200088"/>
                </a:lnTo>
                <a:lnTo>
                  <a:pt x="64071" y="203365"/>
                </a:lnTo>
                <a:lnTo>
                  <a:pt x="59728" y="206692"/>
                </a:lnTo>
                <a:lnTo>
                  <a:pt x="54648" y="208356"/>
                </a:lnTo>
                <a:lnTo>
                  <a:pt x="102208" y="208356"/>
                </a:lnTo>
                <a:lnTo>
                  <a:pt x="105740" y="201994"/>
                </a:lnTo>
                <a:lnTo>
                  <a:pt x="109512" y="193929"/>
                </a:lnTo>
                <a:lnTo>
                  <a:pt x="137821" y="130619"/>
                </a:lnTo>
                <a:lnTo>
                  <a:pt x="101955" y="130619"/>
                </a:lnTo>
                <a:lnTo>
                  <a:pt x="43891" y="0"/>
                </a:lnTo>
                <a:close/>
              </a:path>
              <a:path w="290829" h="240664">
                <a:moveTo>
                  <a:pt x="196227" y="0"/>
                </a:moveTo>
                <a:lnTo>
                  <a:pt x="159931" y="0"/>
                </a:lnTo>
                <a:lnTo>
                  <a:pt x="101955" y="130619"/>
                </a:lnTo>
                <a:lnTo>
                  <a:pt x="137821" y="130619"/>
                </a:lnTo>
                <a:lnTo>
                  <a:pt x="196227" y="0"/>
                </a:lnTo>
                <a:close/>
              </a:path>
              <a:path w="290829" h="240664">
                <a:moveTo>
                  <a:pt x="290449" y="70065"/>
                </a:moveTo>
                <a:lnTo>
                  <a:pt x="195072" y="70065"/>
                </a:lnTo>
                <a:lnTo>
                  <a:pt x="195072" y="102603"/>
                </a:lnTo>
                <a:lnTo>
                  <a:pt x="290449" y="102603"/>
                </a:lnTo>
                <a:lnTo>
                  <a:pt x="290449" y="7006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16"/>
          <p:cNvSpPr/>
          <p:nvPr/>
        </p:nvSpPr>
        <p:spPr>
          <a:xfrm>
            <a:off x="1433160" y="4042080"/>
            <a:ext cx="6324120" cy="22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697400">
              <a:lnSpc>
                <a:spcPct val="119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" strike="noStrike">
                <a:latin typeface="Verdana"/>
              </a:rPr>
              <a:t>indicates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horizontal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position,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while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7791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indicates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vertical position.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Together,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deﬁne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exact </a:t>
            </a:r>
            <a:r>
              <a:rPr b="0" lang="en-IN" sz="2450" spc="-1" strike="noStrike">
                <a:latin typeface="Verdana"/>
              </a:rPr>
              <a:t>location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point.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430640" y="1429560"/>
            <a:ext cx="62481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100" spc="168" strike="noStrike">
                <a:solidFill>
                  <a:srgbClr val="000000"/>
                </a:solidFill>
                <a:latin typeface="Times New Roman"/>
              </a:rPr>
              <a:t>Understanding</a:t>
            </a:r>
            <a:r>
              <a:rPr b="1" lang="en-IN" sz="5100" spc="-4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100" spc="148" strike="noStrike">
                <a:solidFill>
                  <a:srgbClr val="000000"/>
                </a:solidFill>
                <a:latin typeface="Times New Roman"/>
              </a:rPr>
              <a:t>Lines</a:t>
            </a:r>
            <a:endParaRPr b="0" lang="en-IN" sz="5100" spc="-1" strike="noStrike">
              <a:latin typeface="Calibri"/>
            </a:endParaRPr>
          </a:p>
        </p:txBody>
      </p:sp>
      <p:pic>
        <p:nvPicPr>
          <p:cNvPr id="142" name="object 3" descr=""/>
          <p:cNvPicPr/>
          <p:nvPr/>
        </p:nvPicPr>
        <p:blipFill>
          <a:blip r:embed="rId1"/>
          <a:stretch/>
        </p:blipFill>
        <p:spPr>
          <a:xfrm>
            <a:off x="4429800" y="3388320"/>
            <a:ext cx="2507040" cy="30708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4" descr=""/>
          <p:cNvPicPr/>
          <p:nvPr/>
        </p:nvPicPr>
        <p:blipFill>
          <a:blip r:embed="rId2"/>
          <a:stretch/>
        </p:blipFill>
        <p:spPr>
          <a:xfrm>
            <a:off x="4683240" y="4712040"/>
            <a:ext cx="890280" cy="30852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5" descr=""/>
          <p:cNvPicPr/>
          <p:nvPr/>
        </p:nvPicPr>
        <p:blipFill>
          <a:blip r:embed="rId3"/>
          <a:stretch/>
        </p:blipFill>
        <p:spPr>
          <a:xfrm>
            <a:off x="2128680" y="3826440"/>
            <a:ext cx="830880" cy="307080"/>
          </a:xfrm>
          <a:prstGeom prst="rect">
            <a:avLst/>
          </a:prstGeom>
          <a:ln w="0">
            <a:noFill/>
          </a:ln>
        </p:spPr>
      </p:pic>
      <p:pic>
        <p:nvPicPr>
          <p:cNvPr id="145" name="object 6" descr=""/>
          <p:cNvPicPr/>
          <p:nvPr/>
        </p:nvPicPr>
        <p:blipFill>
          <a:blip r:embed="rId4"/>
          <a:stretch/>
        </p:blipFill>
        <p:spPr>
          <a:xfrm>
            <a:off x="3180600" y="4273920"/>
            <a:ext cx="1736280" cy="308520"/>
          </a:xfrm>
          <a:prstGeom prst="rect">
            <a:avLst/>
          </a:prstGeom>
          <a:ln w="0">
            <a:noFill/>
          </a:ln>
        </p:spPr>
      </p:pic>
      <p:pic>
        <p:nvPicPr>
          <p:cNvPr id="146" name="object 7" descr=""/>
          <p:cNvPicPr/>
          <p:nvPr/>
        </p:nvPicPr>
        <p:blipFill>
          <a:blip r:embed="rId5"/>
          <a:stretch/>
        </p:blipFill>
        <p:spPr>
          <a:xfrm>
            <a:off x="5829840" y="5150160"/>
            <a:ext cx="1834200" cy="307080"/>
          </a:xfrm>
          <a:prstGeom prst="rect">
            <a:avLst/>
          </a:prstGeom>
          <a:ln w="0">
            <a:noFill/>
          </a:ln>
        </p:spPr>
      </p:pic>
      <p:sp>
        <p:nvSpPr>
          <p:cNvPr id="147" name="object 8"/>
          <p:cNvSpPr/>
          <p:nvPr/>
        </p:nvSpPr>
        <p:spPr>
          <a:xfrm>
            <a:off x="1889280" y="2808360"/>
            <a:ext cx="578880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57040" indent="-24516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coordinate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geometry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 </a:t>
            </a:r>
            <a:r>
              <a:rPr b="0" lang="en-IN" sz="2450" spc="69" strike="noStrike">
                <a:latin typeface="Verdana"/>
              </a:rPr>
              <a:t>deﬁned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using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indicates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line's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steepness,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8" name="object 9"/>
          <p:cNvSpPr/>
          <p:nvPr/>
        </p:nvSpPr>
        <p:spPr>
          <a:xfrm>
            <a:off x="1635120" y="4132440"/>
            <a:ext cx="298800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49" strike="noStrike">
                <a:latin typeface="Verdana"/>
              </a:rPr>
              <a:t>while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56268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1" strike="noStrike">
                <a:latin typeface="Verdana"/>
              </a:rPr>
              <a:t>line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crosses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9" name="object 10"/>
          <p:cNvSpPr/>
          <p:nvPr/>
        </p:nvSpPr>
        <p:spPr>
          <a:xfrm>
            <a:off x="4982040" y="4132440"/>
            <a:ext cx="269640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shows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0" name="object 11"/>
          <p:cNvSpPr/>
          <p:nvPr/>
        </p:nvSpPr>
        <p:spPr>
          <a:xfrm>
            <a:off x="2734560" y="5008680"/>
            <a:ext cx="494388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32984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variables.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51" name="object 12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53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21668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82" strike="noStrike">
                <a:solidFill>
                  <a:srgbClr val="000000"/>
                </a:solidFill>
                <a:latin typeface="Times New Roman"/>
              </a:rPr>
              <a:t>Shapes</a:t>
            </a:r>
            <a:r>
              <a:rPr b="1" lang="en-IN" sz="4100" spc="-6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68" strike="noStrike">
                <a:solidFill>
                  <a:srgbClr val="000000"/>
                </a:solidFill>
                <a:latin typeface="Times New Roman"/>
              </a:rPr>
              <a:t>and</a:t>
            </a:r>
            <a:r>
              <a:rPr b="1" lang="en-IN" sz="4100" spc="-15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23" strike="noStrike">
                <a:solidFill>
                  <a:srgbClr val="000000"/>
                </a:solidFill>
                <a:latin typeface="Times New Roman"/>
              </a:rPr>
              <a:t>Their </a:t>
            </a:r>
            <a:r>
              <a:rPr b="1" lang="en-IN" sz="4100" spc="154" strike="noStrike">
                <a:solidFill>
                  <a:srgbClr val="000000"/>
                </a:solidFill>
                <a:latin typeface="Times New Roman"/>
              </a:rPr>
              <a:t>Properties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56" name="object 6" descr=""/>
          <p:cNvPicPr/>
          <p:nvPr/>
        </p:nvPicPr>
        <p:blipFill>
          <a:blip r:embed="rId2"/>
          <a:stretch/>
        </p:blipFill>
        <p:spPr>
          <a:xfrm>
            <a:off x="6179040" y="3755160"/>
            <a:ext cx="1374480" cy="308520"/>
          </a:xfrm>
          <a:prstGeom prst="rect">
            <a:avLst/>
          </a:prstGeom>
          <a:ln w="0">
            <a:noFill/>
          </a:ln>
        </p:spPr>
      </p:pic>
      <p:pic>
        <p:nvPicPr>
          <p:cNvPr id="157" name="object 7" descr=""/>
          <p:cNvPicPr/>
          <p:nvPr/>
        </p:nvPicPr>
        <p:blipFill>
          <a:blip r:embed="rId3"/>
          <a:stretch/>
        </p:blipFill>
        <p:spPr>
          <a:xfrm>
            <a:off x="1477080" y="4193280"/>
            <a:ext cx="1631160" cy="308520"/>
          </a:xfrm>
          <a:prstGeom prst="rect">
            <a:avLst/>
          </a:prstGeom>
          <a:ln w="0">
            <a:noFill/>
          </a:ln>
        </p:spPr>
      </p:pic>
      <p:pic>
        <p:nvPicPr>
          <p:cNvPr id="158" name="object 8" descr=""/>
          <p:cNvPicPr/>
          <p:nvPr/>
        </p:nvPicPr>
        <p:blipFill>
          <a:blip r:embed="rId4"/>
          <a:stretch/>
        </p:blipFill>
        <p:spPr>
          <a:xfrm>
            <a:off x="3962520" y="4193280"/>
            <a:ext cx="971640" cy="247320"/>
          </a:xfrm>
          <a:prstGeom prst="rect">
            <a:avLst/>
          </a:prstGeom>
          <a:ln w="0">
            <a:noFill/>
          </a:ln>
        </p:spPr>
      </p:pic>
      <p:pic>
        <p:nvPicPr>
          <p:cNvPr id="159" name="object 9" descr=""/>
          <p:cNvPicPr/>
          <p:nvPr/>
        </p:nvPicPr>
        <p:blipFill>
          <a:blip r:embed="rId5"/>
          <a:stretch/>
        </p:blipFill>
        <p:spPr>
          <a:xfrm>
            <a:off x="2692080" y="3317040"/>
            <a:ext cx="1104480" cy="307080"/>
          </a:xfrm>
          <a:prstGeom prst="rect">
            <a:avLst/>
          </a:prstGeom>
          <a:ln w="0">
            <a:noFill/>
          </a:ln>
        </p:spPr>
      </p:pic>
      <p:pic>
        <p:nvPicPr>
          <p:cNvPr id="160" name="object 10" descr=""/>
          <p:cNvPicPr/>
          <p:nvPr/>
        </p:nvPicPr>
        <p:blipFill>
          <a:blip r:embed="rId6"/>
          <a:stretch/>
        </p:blipFill>
        <p:spPr>
          <a:xfrm>
            <a:off x="3664080" y="5079240"/>
            <a:ext cx="1839240" cy="247320"/>
          </a:xfrm>
          <a:prstGeom prst="rect">
            <a:avLst/>
          </a:prstGeom>
          <a:ln w="0">
            <a:noFill/>
          </a:ln>
        </p:spPr>
      </p:pic>
      <p:sp>
        <p:nvSpPr>
          <p:cNvPr id="161" name="object 11"/>
          <p:cNvSpPr/>
          <p:nvPr/>
        </p:nvSpPr>
        <p:spPr>
          <a:xfrm>
            <a:off x="7537680" y="367452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2" name="object 12" descr=""/>
          <p:cNvPicPr/>
          <p:nvPr/>
        </p:nvPicPr>
        <p:blipFill>
          <a:blip r:embed="rId7"/>
          <a:stretch/>
        </p:blipFill>
        <p:spPr>
          <a:xfrm>
            <a:off x="1477080" y="5955480"/>
            <a:ext cx="2177280" cy="247320"/>
          </a:xfrm>
          <a:prstGeom prst="rect">
            <a:avLst/>
          </a:prstGeom>
          <a:ln w="0">
            <a:noFill/>
          </a:ln>
        </p:spPr>
      </p:pic>
      <p:sp>
        <p:nvSpPr>
          <p:cNvPr id="163" name="object 13"/>
          <p:cNvSpPr/>
          <p:nvPr/>
        </p:nvSpPr>
        <p:spPr>
          <a:xfrm>
            <a:off x="1433160" y="3175200"/>
            <a:ext cx="6110280" cy="16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2442240"/>
              </a:tabLst>
            </a:pPr>
            <a:r>
              <a:rPr b="0" lang="en-IN" sz="2450" spc="-12" strike="noStrike">
                <a:latin typeface="Verdana"/>
              </a:rPr>
              <a:t>Various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analyzed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using </a:t>
            </a:r>
            <a:r>
              <a:rPr b="0" lang="en-IN" sz="2450" spc="-1" strike="noStrike">
                <a:latin typeface="Verdana"/>
              </a:rPr>
              <a:t>coordinate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geometry,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671840">
              <a:lnSpc>
                <a:spcPct val="100000"/>
              </a:lnSpc>
              <a:spcBef>
                <a:spcPts val="510"/>
              </a:spcBef>
              <a:buNone/>
              <a:tabLst>
                <a:tab algn="l" pos="349740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4" name="object 14"/>
          <p:cNvSpPr/>
          <p:nvPr/>
        </p:nvSpPr>
        <p:spPr>
          <a:xfrm>
            <a:off x="1433160" y="4499280"/>
            <a:ext cx="6184440" cy="17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4149000"/>
              </a:tabLst>
            </a:pP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properties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explored </a:t>
            </a: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allowing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deeper</a:t>
            </a:r>
            <a:endParaRPr b="0" lang="en-IN" sz="2450" spc="-1" strike="noStrike">
              <a:latin typeface="Arial"/>
            </a:endParaRPr>
          </a:p>
          <a:p>
            <a:pPr marL="2321640">
              <a:lnSpc>
                <a:spcPct val="100000"/>
              </a:lnSpc>
              <a:spcBef>
                <a:spcPts val="510"/>
              </a:spcBef>
              <a:buNone/>
              <a:tabLst>
                <a:tab algn="l" pos="4149000"/>
              </a:tabLst>
            </a:pPr>
            <a:r>
              <a:rPr b="0" lang="en-IN" sz="2450" spc="-12" strike="noStrike">
                <a:latin typeface="Verdana"/>
              </a:rPr>
              <a:t>insights.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25564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111" strike="noStrike">
                <a:solidFill>
                  <a:srgbClr val="ffffff"/>
                </a:solidFill>
                <a:latin typeface="Times New Roman"/>
              </a:rPr>
              <a:t>Applications</a:t>
            </a:r>
            <a:r>
              <a:rPr b="1" lang="en-IN" sz="330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134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3300" spc="-4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103" strike="noStrike">
                <a:solidFill>
                  <a:srgbClr val="ffffff"/>
                </a:solidFill>
                <a:latin typeface="Times New Roman"/>
              </a:rPr>
              <a:t>Coordinate Geometry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67" name="object 4" descr=""/>
          <p:cNvPicPr/>
          <p:nvPr/>
        </p:nvPicPr>
        <p:blipFill>
          <a:blip r:embed="rId1"/>
          <a:stretch/>
        </p:blipFill>
        <p:spPr>
          <a:xfrm>
            <a:off x="13185360" y="397800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68" name="object 5" descr=""/>
          <p:cNvPicPr/>
          <p:nvPr/>
        </p:nvPicPr>
        <p:blipFill>
          <a:blip r:embed="rId2"/>
          <a:stretch/>
        </p:blipFill>
        <p:spPr>
          <a:xfrm>
            <a:off x="11089440" y="4358880"/>
            <a:ext cx="2990160" cy="308520"/>
          </a:xfrm>
          <a:prstGeom prst="rect">
            <a:avLst/>
          </a:prstGeom>
          <a:ln w="0">
            <a:noFill/>
          </a:ln>
        </p:spPr>
      </p:pic>
      <p:pic>
        <p:nvPicPr>
          <p:cNvPr id="169" name="object 6" descr=""/>
          <p:cNvPicPr/>
          <p:nvPr/>
        </p:nvPicPr>
        <p:blipFill>
          <a:blip r:embed="rId3"/>
          <a:stretch/>
        </p:blipFill>
        <p:spPr>
          <a:xfrm>
            <a:off x="12805200" y="3597120"/>
            <a:ext cx="1904040" cy="307080"/>
          </a:xfrm>
          <a:prstGeom prst="rect">
            <a:avLst/>
          </a:prstGeom>
          <a:ln w="0">
            <a:noFill/>
          </a:ln>
        </p:spPr>
      </p:pic>
      <p:pic>
        <p:nvPicPr>
          <p:cNvPr id="170" name="object 7" descr=""/>
          <p:cNvPicPr/>
          <p:nvPr/>
        </p:nvPicPr>
        <p:blipFill>
          <a:blip r:embed="rId4"/>
          <a:stretch/>
        </p:blipFill>
        <p:spPr>
          <a:xfrm>
            <a:off x="11089440" y="3978000"/>
            <a:ext cx="1897200" cy="308520"/>
          </a:xfrm>
          <a:prstGeom prst="rect">
            <a:avLst/>
          </a:prstGeom>
          <a:ln w="0">
            <a:noFill/>
          </a:ln>
        </p:spPr>
      </p:pic>
      <p:pic>
        <p:nvPicPr>
          <p:cNvPr id="171" name="object 8" descr=""/>
          <p:cNvPicPr/>
          <p:nvPr/>
        </p:nvPicPr>
        <p:blipFill>
          <a:blip r:embed="rId5"/>
          <a:stretch/>
        </p:blipFill>
        <p:spPr>
          <a:xfrm>
            <a:off x="11089440" y="5501880"/>
            <a:ext cx="1079640" cy="308520"/>
          </a:xfrm>
          <a:prstGeom prst="rect">
            <a:avLst/>
          </a:prstGeom>
          <a:ln w="0">
            <a:noFill/>
          </a:ln>
        </p:spPr>
      </p:pic>
      <p:sp>
        <p:nvSpPr>
          <p:cNvPr id="172" name="object 9"/>
          <p:cNvSpPr/>
          <p:nvPr/>
        </p:nvSpPr>
        <p:spPr>
          <a:xfrm>
            <a:off x="11062080" y="3135240"/>
            <a:ext cx="5574240" cy="418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72600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Coordinate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geometry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has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numerous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ﬁelds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  <a:p>
            <a:pPr marL="1942560">
              <a:lnSpc>
                <a:spcPct val="100000"/>
              </a:lnSpc>
              <a:spcBef>
                <a:spcPts val="60"/>
              </a:spcBef>
              <a:buNone/>
              <a:tabLst>
                <a:tab algn="l" pos="325116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30009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helps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modeling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real-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world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problems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visualizing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data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through</a:t>
            </a:r>
            <a:endParaRPr b="0" lang="en-IN" sz="2450" spc="-1" strike="noStrike">
              <a:latin typeface="Arial"/>
            </a:endParaRPr>
          </a:p>
          <a:p>
            <a:pPr marL="12600" indent="11728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geometric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representations.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73" name="object 10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75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6" name="object 4" descr=""/>
            <p:cNvPicPr/>
            <p:nvPr/>
          </p:nvPicPr>
          <p:blipFill>
            <a:blip r:embed="rId1"/>
            <a:stretch/>
          </p:blipFill>
          <p:spPr>
            <a:xfrm>
              <a:off x="11107440" y="5153400"/>
              <a:ext cx="1555920" cy="276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7" name="object 5" descr=""/>
            <p:cNvPicPr/>
            <p:nvPr/>
          </p:nvPicPr>
          <p:blipFill>
            <a:blip r:embed="rId2"/>
            <a:stretch/>
          </p:blipFill>
          <p:spPr>
            <a:xfrm>
              <a:off x="6864480" y="4740840"/>
              <a:ext cx="33354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8" name="object 6" descr=""/>
            <p:cNvPicPr/>
            <p:nvPr/>
          </p:nvPicPr>
          <p:blipFill>
            <a:blip r:embed="rId3"/>
            <a:stretch/>
          </p:blipFill>
          <p:spPr>
            <a:xfrm>
              <a:off x="9149040" y="5121720"/>
              <a:ext cx="115092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9" name="object 7" descr=""/>
            <p:cNvPicPr/>
            <p:nvPr/>
          </p:nvPicPr>
          <p:blipFill>
            <a:blip r:embed="rId4"/>
            <a:stretch/>
          </p:blipFill>
          <p:spPr>
            <a:xfrm>
              <a:off x="4813560" y="5883840"/>
              <a:ext cx="110448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80" name="object 8" descr=""/>
            <p:cNvPicPr/>
            <p:nvPr/>
          </p:nvPicPr>
          <p:blipFill>
            <a:blip r:embed="rId5"/>
            <a:stretch/>
          </p:blipFill>
          <p:spPr>
            <a:xfrm>
              <a:off x="7539480" y="5883840"/>
              <a:ext cx="1836000" cy="247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778000" y="2406600"/>
            <a:ext cx="6722280" cy="173700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10000" spc="449" strike="noStrike">
                <a:solidFill>
                  <a:srgbClr val="000000"/>
                </a:solidFill>
                <a:latin typeface="Times New Roman"/>
              </a:rPr>
              <a:t>Conclusion</a:t>
            </a:r>
            <a:endParaRPr b="0" lang="en-IN" sz="10000" spc="-1" strike="noStrike">
              <a:latin typeface="Calibri"/>
            </a:endParaRPr>
          </a:p>
        </p:txBody>
      </p:sp>
      <p:sp>
        <p:nvSpPr>
          <p:cNvPr id="182" name="object 10"/>
          <p:cNvSpPr/>
          <p:nvPr/>
        </p:nvSpPr>
        <p:spPr>
          <a:xfrm>
            <a:off x="4597200" y="4660200"/>
            <a:ext cx="446508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conclusion,</a:t>
            </a:r>
            <a:endParaRPr b="0" lang="en-IN" sz="2450" spc="-1" strike="noStrike">
              <a:latin typeface="Arial"/>
            </a:endParaRPr>
          </a:p>
          <a:p>
            <a:pPr marL="4770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43" strike="noStrike">
                <a:latin typeface="Verdana"/>
              </a:rPr>
              <a:t>bridges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gap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between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3" name="object 11"/>
          <p:cNvSpPr/>
          <p:nvPr/>
        </p:nvSpPr>
        <p:spPr>
          <a:xfrm>
            <a:off x="10253880" y="4660200"/>
            <a:ext cx="342684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45440" indent="-13320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that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4" name="object 12"/>
          <p:cNvSpPr/>
          <p:nvPr/>
        </p:nvSpPr>
        <p:spPr>
          <a:xfrm>
            <a:off x="4610160" y="5421960"/>
            <a:ext cx="905796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principles,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secrets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5" name="object 13"/>
          <p:cNvSpPr/>
          <p:nvPr/>
        </p:nvSpPr>
        <p:spPr>
          <a:xfrm>
            <a:off x="5984640" y="5803200"/>
            <a:ext cx="14594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86" name="object 14"/>
          <p:cNvSpPr/>
          <p:nvPr/>
        </p:nvSpPr>
        <p:spPr>
          <a:xfrm>
            <a:off x="8118360" y="5803200"/>
            <a:ext cx="536544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32408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both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46" strike="noStrike">
                <a:latin typeface="Verdana"/>
              </a:rPr>
              <a:t>everyday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life.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2024-12-18T15:27:12Z</dcterms:created>
  <dc:creator/>
  <dc:description/>
  <dc:language>en-IN</dc:language>
  <cp:lastModifiedBy/>
  <dcterms:modified xsi:type="dcterms:W3CDTF">2024-12-31T10:56:29Z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430941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