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_rels/presentation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6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media/image24.png" ContentType="image/png"/>
  <Override PartName="/ppt/media/image23.png" ContentType="image/png"/>
  <Override PartName="/ppt/media/image22.png" ContentType="image/png"/>
  <Override PartName="/ppt/media/image21.png" ContentType="image/png"/>
  <Override PartName="/ppt/media/image19.png" ContentType="image/png"/>
  <Override PartName="/ppt/media/image16.jpeg" ContentType="image/jpeg"/>
  <Override PartName="/ppt/media/image15.png" ContentType="image/png"/>
  <Override PartName="/ppt/media/image14.png" ContentType="image/png"/>
  <Override PartName="/ppt/media/image28.jpeg" ContentType="image/jpeg"/>
  <Override PartName="/ppt/media/image20.png" ContentType="image/png"/>
  <Override PartName="/ppt/media/image7.jpeg" ContentType="image/jpeg"/>
  <Override PartName="/ppt/media/image18.png" ContentType="image/png"/>
  <Override PartName="/ppt/media/image11.png" ContentType="image/png"/>
  <Override PartName="/ppt/media/image9.png" ContentType="image/png"/>
  <Override PartName="/ppt/media/image6.png" ContentType="image/png"/>
  <Override PartName="/ppt/media/image36.png" ContentType="image/png"/>
  <Override PartName="/ppt/media/image12.png" ContentType="image/png"/>
  <Override PartName="/ppt/media/image30.png" ContentType="image/png"/>
  <Override PartName="/ppt/media/image8.jpeg" ContentType="image/jpeg"/>
  <Override PartName="/ppt/media/image29.jpeg" ContentType="image/jpeg"/>
  <Override PartName="/ppt/media/image31.jpeg" ContentType="image/jpeg"/>
  <Override PartName="/ppt/media/image25.png" ContentType="image/png"/>
  <Override PartName="/ppt/media/image13.png" ContentType="image/png"/>
  <Override PartName="/ppt/media/image37.png" ContentType="image/png"/>
  <Override PartName="/ppt/media/image5.png" ContentType="image/png"/>
  <Override PartName="/ppt/media/image35.png" ContentType="image/png"/>
  <Override PartName="/ppt/media/image34.png" ContentType="image/png"/>
  <Override PartName="/ppt/media/image4.png" ContentType="image/png"/>
  <Override PartName="/ppt/media/image27.png" ContentType="image/png"/>
  <Override PartName="/ppt/media/image33.png" ContentType="image/png"/>
  <Override PartName="/ppt/media/image3.png" ContentType="image/png"/>
  <Override PartName="/ppt/media/image17.jpeg" ContentType="image/jpeg"/>
  <Override PartName="/ppt/media/image26.png" ContentType="image/png"/>
  <Override PartName="/ppt/media/image2.png" ContentType="image/png"/>
  <Override PartName="/ppt/media/image32.png" ContentType="image/png"/>
  <Override PartName="/ppt/media/image1.jpeg" ContentType="image/jpeg"/>
  <Override PartName="/ppt/media/image10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96925DF-1874-41CF-A557-81E9F2F9DC8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9399240" y="3317040"/>
            <a:ext cx="756684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9399240" y="4937040"/>
            <a:ext cx="756684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09FEE4-0453-47FA-BAA7-5249A61F1E5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399240" y="331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13276800" y="331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9399240" y="493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13276800" y="493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D154832-2E64-43D6-85A0-8107F2E6796E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9399240" y="3317040"/>
            <a:ext cx="24361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11957400" y="3317040"/>
            <a:ext cx="24361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4515920" y="3317040"/>
            <a:ext cx="24361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9399240" y="4937040"/>
            <a:ext cx="24361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11957400" y="4937040"/>
            <a:ext cx="24361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4515920" y="4937040"/>
            <a:ext cx="24361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44C369F-19D1-48F3-B4DF-21264FF8995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083A7B8-5E6D-4FD8-A691-05B8C1459CC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9399240" y="3317040"/>
            <a:ext cx="756684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42493CF-B18C-4F72-BC9A-D572E7EC640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9399240" y="3317040"/>
            <a:ext cx="756684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30D42BA-371A-4672-BA52-32B9C2A3D0A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9399240" y="3317040"/>
            <a:ext cx="369252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13276800" y="3317040"/>
            <a:ext cx="369252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9095654-A6C4-4ACA-9393-AC929B34654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4094D04-CEF9-4C80-ACA6-DA3BF8E2002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1449360" y="1419840"/>
            <a:ext cx="6229080" cy="324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188E06A-E51F-4CD1-AB81-8D1819C337C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9399240" y="331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13276800" y="3317040"/>
            <a:ext cx="369252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9399240" y="493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EDC50E2-D037-4EB9-AB4F-D2530E85D82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9399240" y="3317040"/>
            <a:ext cx="756684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CFBD41F-C9F4-4595-87B1-3A20B42615D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9399240" y="3317040"/>
            <a:ext cx="369252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13276800" y="331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13276800" y="493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6A9AAFE-5A8D-47AD-AA9C-C32E286BF04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9399240" y="331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13276800" y="331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9399240" y="4937040"/>
            <a:ext cx="756684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F334306-6455-4F7F-81CD-45ECC67DEC5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9399240" y="3317040"/>
            <a:ext cx="756684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9399240" y="4937040"/>
            <a:ext cx="756684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2488E96-40A7-44AE-8858-6A7FAC9636D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9399240" y="331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13276800" y="331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9399240" y="493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13276800" y="493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3ABD556-1E16-4246-B8B8-7E43D8A8DF7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9399240" y="3317040"/>
            <a:ext cx="24361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11957400" y="3317040"/>
            <a:ext cx="24361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14515920" y="3317040"/>
            <a:ext cx="24361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9399240" y="4937040"/>
            <a:ext cx="24361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11957400" y="4937040"/>
            <a:ext cx="24361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14515920" y="4937040"/>
            <a:ext cx="24361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05EEC95-31C3-4DB3-A206-E3CE429F619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B90C69E0-7709-48D0-A206-63F3F8BB1B2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9399240" y="3317040"/>
            <a:ext cx="756684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F86AE209-C9EF-43C2-BCA6-94EB676787B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9399240" y="3317040"/>
            <a:ext cx="756684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770F9CC9-7A19-4EA9-B35E-647A0B79F51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9399240" y="3317040"/>
            <a:ext cx="369252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/>
          </p:nvPr>
        </p:nvSpPr>
        <p:spPr>
          <a:xfrm>
            <a:off x="13276800" y="3317040"/>
            <a:ext cx="369252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7C66288F-9EAC-482D-905E-B70343CD872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C42D9F0F-208B-420D-8FD9-99A3993E375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9399240" y="3317040"/>
            <a:ext cx="756684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CD7C7E-3EB1-4315-A116-AA872378FE2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1449360" y="1419840"/>
            <a:ext cx="6229080" cy="324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B749EF32-F495-4012-A5FB-88F03A0EE0F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9399240" y="331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13276800" y="3317040"/>
            <a:ext cx="369252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/>
          </p:nvPr>
        </p:nvSpPr>
        <p:spPr>
          <a:xfrm>
            <a:off x="9399240" y="493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E0C82E29-C531-49CB-9242-AACF3BC096C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9399240" y="3317040"/>
            <a:ext cx="369252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/>
          </p:nvPr>
        </p:nvSpPr>
        <p:spPr>
          <a:xfrm>
            <a:off x="13276800" y="331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/>
          </p:nvPr>
        </p:nvSpPr>
        <p:spPr>
          <a:xfrm>
            <a:off x="13276800" y="493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4B95BF2A-1D3B-4AFF-B3BF-68CD52CCB58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9399240" y="331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/>
          </p:nvPr>
        </p:nvSpPr>
        <p:spPr>
          <a:xfrm>
            <a:off x="13276800" y="331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/>
          </p:nvPr>
        </p:nvSpPr>
        <p:spPr>
          <a:xfrm>
            <a:off x="9399240" y="4937040"/>
            <a:ext cx="756684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40E770C9-BDD9-4FD7-9B11-50035C2787F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9399240" y="3317040"/>
            <a:ext cx="756684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/>
          </p:nvPr>
        </p:nvSpPr>
        <p:spPr>
          <a:xfrm>
            <a:off x="9399240" y="4937040"/>
            <a:ext cx="756684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15BDF60B-FA59-4507-83F0-59636B345FC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9399240" y="331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/>
          </p:nvPr>
        </p:nvSpPr>
        <p:spPr>
          <a:xfrm>
            <a:off x="13276800" y="331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/>
          </p:nvPr>
        </p:nvSpPr>
        <p:spPr>
          <a:xfrm>
            <a:off x="9399240" y="493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/>
          </p:nvPr>
        </p:nvSpPr>
        <p:spPr>
          <a:xfrm>
            <a:off x="13276800" y="493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FCE08A98-8D73-4E40-AD67-A76EBC55747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9399240" y="3317040"/>
            <a:ext cx="24361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/>
          </p:nvPr>
        </p:nvSpPr>
        <p:spPr>
          <a:xfrm>
            <a:off x="11957400" y="3317040"/>
            <a:ext cx="24361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/>
          </p:nvPr>
        </p:nvSpPr>
        <p:spPr>
          <a:xfrm>
            <a:off x="14515920" y="3317040"/>
            <a:ext cx="24361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/>
          </p:nvPr>
        </p:nvSpPr>
        <p:spPr>
          <a:xfrm>
            <a:off x="9399240" y="4937040"/>
            <a:ext cx="24361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/>
          </p:nvPr>
        </p:nvSpPr>
        <p:spPr>
          <a:xfrm>
            <a:off x="11957400" y="4937040"/>
            <a:ext cx="24361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/>
          </p:nvPr>
        </p:nvSpPr>
        <p:spPr>
          <a:xfrm>
            <a:off x="14515920" y="4937040"/>
            <a:ext cx="24361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36F3CAC2-1AFD-4336-9FBE-8ED07302A67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9399240" y="3317040"/>
            <a:ext cx="369252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13276800" y="3317040"/>
            <a:ext cx="369252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9720376-CA84-4724-904C-D1FFA05D388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A5AF246-16A9-40CA-B3A2-857BE0A5DB0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449360" y="1419840"/>
            <a:ext cx="6229080" cy="324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E07BA9C-664F-4236-B094-8922A08209B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9399240" y="331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13276800" y="3317040"/>
            <a:ext cx="369252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9399240" y="493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AFE3B98-D2BE-41EF-A509-4145336C749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9399240" y="3317040"/>
            <a:ext cx="369252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13276800" y="331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13276800" y="493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42DD4A5-B3FF-4039-A826-DDC356DEACB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399240" y="331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13276800" y="3317040"/>
            <a:ext cx="369252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9399240" y="4937040"/>
            <a:ext cx="756684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FE94AF7-4F61-41B5-B85F-8CB5B49A16E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880" cy="1028664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2A20E1D6-99F1-4D3D-8CB7-6823BED914AF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4350" spc="-1" strike="noStrike">
                <a:latin typeface="Calibri"/>
              </a:rPr>
              <a:t>Click to edit the title text format</a:t>
            </a:r>
            <a:endParaRPr b="0" lang="en-IN" sz="4350" spc="-1" strike="noStrike"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9399240" y="3317040"/>
            <a:ext cx="756684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Click to edit the outline text format</a:t>
            </a:r>
            <a:endParaRPr b="0" lang="en-IN" sz="245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450" spc="-1" strike="noStrike">
                <a:latin typeface="Calibri"/>
              </a:rPr>
              <a:t>Second Outline Level</a:t>
            </a:r>
            <a:endParaRPr b="0" lang="en-IN" sz="245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Third Outline Level</a:t>
            </a:r>
            <a:endParaRPr b="0" lang="en-IN" sz="245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450" spc="-1" strike="noStrike">
                <a:latin typeface="Calibri"/>
              </a:rPr>
              <a:t>Fourth Outline Level</a:t>
            </a:r>
            <a:endParaRPr b="0" lang="en-IN" sz="245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Fifth Outline Level</a:t>
            </a:r>
            <a:endParaRPr b="0" lang="en-IN" sz="245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Sixth Outline Level</a:t>
            </a:r>
            <a:endParaRPr b="0" lang="en-IN" sz="245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Seventh Outline Level</a:t>
            </a:r>
            <a:endParaRPr b="0" lang="en-IN" sz="2450" spc="-1" strike="noStrike"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785B2F8-45B9-401A-8A02-44CCC3423CC5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6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4350" spc="-1" strike="noStrike">
                <a:latin typeface="Calibri"/>
              </a:rPr>
              <a:t>Click to edit the title text format</a:t>
            </a:r>
            <a:endParaRPr b="0" lang="en-IN" sz="4350" spc="-1" strike="noStrike"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ftr" idx="7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 idx="8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sldNum" idx="9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DFFC8A05-4727-46FD-B863-376962ED0000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7.png"/><Relationship Id="rId2" Type="http://schemas.openxmlformats.org/officeDocument/2006/relationships/hyperlink" Target="mailto:youremail@email.com" TargetMode="External"/><Relationship Id="rId3" Type="http://schemas.openxmlformats.org/officeDocument/2006/relationships/hyperlink" Target="http://www.yourwebsite.com/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jpeg"/><Relationship Id="rId7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jpeg"/><Relationship Id="rId6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7.jpeg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Relationship Id="rId7" Type="http://schemas.openxmlformats.org/officeDocument/2006/relationships/image" Target="../media/image27.png"/><Relationship Id="rId8" Type="http://schemas.openxmlformats.org/officeDocument/2006/relationships/image" Target="../media/image28.jpeg"/><Relationship Id="rId9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9.jpeg"/><Relationship Id="rId2" Type="http://schemas.openxmlformats.org/officeDocument/2006/relationships/image" Target="../media/image30.png"/><Relationship Id="rId3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1.jpeg"/><Relationship Id="rId2" Type="http://schemas.openxmlformats.org/officeDocument/2006/relationships/image" Target="../media/image32.png"/><Relationship Id="rId3" Type="http://schemas.openxmlformats.org/officeDocument/2006/relationships/image" Target="../media/image33.png"/><Relationship Id="rId4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4.png"/><Relationship Id="rId2" Type="http://schemas.openxmlformats.org/officeDocument/2006/relationships/image" Target="../media/image35.png"/><Relationship Id="rId3" Type="http://schemas.openxmlformats.org/officeDocument/2006/relationships/image" Target="../media/image36.png"/><Relationship Id="rId4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object 2"/>
          <p:cNvSpPr/>
          <p:nvPr/>
        </p:nvSpPr>
        <p:spPr>
          <a:xfrm>
            <a:off x="8745480" y="1253160"/>
            <a:ext cx="8655840" cy="106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240" algn="ctr">
              <a:lnSpc>
                <a:spcPct val="100000"/>
              </a:lnSpc>
              <a:spcBef>
                <a:spcPts val="116"/>
              </a:spcBef>
              <a:buNone/>
            </a:pPr>
            <a:r>
              <a:rPr b="1" lang="en-IN" sz="10000" spc="-12" strike="noStrike">
                <a:solidFill>
                  <a:srgbClr val="ffffff"/>
                </a:solidFill>
                <a:latin typeface="Cambria"/>
              </a:rPr>
              <a:t>Trigonometric Journeys: </a:t>
            </a:r>
            <a:r>
              <a:rPr b="1" lang="en-IN" sz="10000" spc="117" strike="noStrike">
                <a:solidFill>
                  <a:srgbClr val="ffffff"/>
                </a:solidFill>
                <a:latin typeface="Cambria"/>
              </a:rPr>
              <a:t>Mapping</a:t>
            </a:r>
            <a:r>
              <a:rPr b="1" lang="en-IN" sz="10000" spc="4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-26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1" lang="en-IN" sz="10000" spc="-786" strike="noStrike">
                <a:solidFill>
                  <a:srgbClr val="ffffff"/>
                </a:solidFill>
                <a:latin typeface="Cambria"/>
              </a:rPr>
              <a:t>W</a:t>
            </a:r>
            <a:r>
              <a:rPr b="1" lang="en-IN" sz="10000" spc="-216" strike="noStrike">
                <a:solidFill>
                  <a:srgbClr val="ffffff"/>
                </a:solidFill>
                <a:latin typeface="Cambria"/>
              </a:rPr>
              <a:t>a</a:t>
            </a:r>
            <a:r>
              <a:rPr b="1" lang="en-IN" sz="10000" spc="-270" strike="noStrike">
                <a:solidFill>
                  <a:srgbClr val="ffffff"/>
                </a:solidFill>
                <a:latin typeface="Cambria"/>
              </a:rPr>
              <a:t>v</a:t>
            </a:r>
            <a:r>
              <a:rPr b="1" lang="en-IN" sz="10000" spc="-114" strike="noStrike">
                <a:solidFill>
                  <a:srgbClr val="ffffff"/>
                </a:solidFill>
                <a:latin typeface="Cambria"/>
              </a:rPr>
              <a:t>e</a:t>
            </a:r>
            <a:r>
              <a:rPr b="1" lang="en-IN" sz="10000" spc="-106" strike="noStrike">
                <a:solidFill>
                  <a:srgbClr val="ffffff"/>
                </a:solidFill>
                <a:latin typeface="Cambria"/>
              </a:rPr>
              <a:t>s</a:t>
            </a:r>
            <a:r>
              <a:rPr b="1" lang="en-IN" sz="10000" spc="12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94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1" lang="en-IN" sz="10000" spc="13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111" strike="noStrike">
                <a:solidFill>
                  <a:srgbClr val="ffffff"/>
                </a:solidFill>
                <a:latin typeface="Cambria"/>
              </a:rPr>
              <a:t>Sine </a:t>
            </a:r>
            <a:r>
              <a:rPr b="1" lang="en-IN" sz="10000" spc="-1" strike="noStrike">
                <a:solidFill>
                  <a:srgbClr val="ffffff"/>
                </a:solidFill>
                <a:latin typeface="Cambria"/>
              </a:rPr>
              <a:t>and</a:t>
            </a:r>
            <a:r>
              <a:rPr b="1" lang="en-IN" sz="10000" spc="8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174" strike="noStrike">
                <a:solidFill>
                  <a:srgbClr val="ffffff"/>
                </a:solidFill>
                <a:latin typeface="Cambria"/>
              </a:rPr>
              <a:t>Cosine</a:t>
            </a:r>
            <a:endParaRPr b="0" lang="en-IN" sz="10000" spc="-1" strike="noStrike">
              <a:latin typeface="Arial"/>
            </a:endParaRPr>
          </a:p>
        </p:txBody>
      </p:sp>
      <p:pic>
        <p:nvPicPr>
          <p:cNvPr id="125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720" cy="8000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1" name="object 3"/>
          <p:cNvSpPr/>
          <p:nvPr/>
        </p:nvSpPr>
        <p:spPr>
          <a:xfrm>
            <a:off x="3861360" y="782352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2" name="object 4"/>
          <p:cNvSpPr/>
          <p:nvPr/>
        </p:nvSpPr>
        <p:spPr>
          <a:xfrm>
            <a:off x="2691720" y="781884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93" name="object 5"/>
          <p:cNvGrpSpPr/>
          <p:nvPr/>
        </p:nvGrpSpPr>
        <p:grpSpPr>
          <a:xfrm>
            <a:off x="1511640" y="7818840"/>
            <a:ext cx="685440" cy="685440"/>
            <a:chOff x="1511640" y="7818840"/>
            <a:chExt cx="685440" cy="685440"/>
          </a:xfrm>
        </p:grpSpPr>
        <p:sp>
          <p:nvSpPr>
            <p:cNvPr id="194" name="object 6"/>
            <p:cNvSpPr/>
            <p:nvPr/>
          </p:nvSpPr>
          <p:spPr>
            <a:xfrm>
              <a:off x="1693080" y="8000280"/>
              <a:ext cx="322200" cy="322920"/>
            </a:xfrm>
            <a:custGeom>
              <a:avLst/>
              <a:gdLst/>
              <a:ah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95" name="object 7" descr=""/>
            <p:cNvPicPr/>
            <p:nvPr/>
          </p:nvPicPr>
          <p:blipFill>
            <a:blip r:embed="rId1"/>
            <a:stretch/>
          </p:blipFill>
          <p:spPr>
            <a:xfrm>
              <a:off x="1788840" y="8096040"/>
              <a:ext cx="13104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96" name="object 8"/>
            <p:cNvSpPr/>
            <p:nvPr/>
          </p:nvSpPr>
          <p:spPr>
            <a:xfrm>
              <a:off x="1511640" y="7818840"/>
              <a:ext cx="685440" cy="685440"/>
            </a:xfrm>
            <a:custGeom>
              <a:avLst/>
              <a:gdLst/>
              <a:ah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1505160" y="2530800"/>
            <a:ext cx="7125480" cy="45705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-46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4950" spc="-1" strike="noStrike">
              <a:latin typeface="Calibri"/>
            </a:endParaRPr>
          </a:p>
        </p:txBody>
      </p:sp>
      <p:sp>
        <p:nvSpPr>
          <p:cNvPr id="198" name="object 10"/>
          <p:cNvSpPr/>
          <p:nvPr/>
        </p:nvSpPr>
        <p:spPr>
          <a:xfrm>
            <a:off x="1505160" y="5084640"/>
            <a:ext cx="491328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12600">
              <a:lnSpc>
                <a:spcPct val="102000"/>
              </a:lnSpc>
              <a:spcBef>
                <a:spcPts val="31"/>
              </a:spcBef>
              <a:buNone/>
            </a:pPr>
            <a:r>
              <a:rPr b="0" lang="en-IN" sz="2750" spc="94" strike="noStrike">
                <a:solidFill>
                  <a:srgbClr val="ffffff"/>
                </a:solidFill>
                <a:latin typeface="Verdana"/>
              </a:rPr>
              <a:t>Do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1" strike="noStrike">
                <a:solidFill>
                  <a:srgbClr val="ffffff"/>
                </a:solidFill>
                <a:latin typeface="Verdana"/>
              </a:rPr>
              <a:t>you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750" spc="-22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questions? </a:t>
            </a: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2"/>
              </a:rPr>
              <a:t>youremail@email.com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en-IN" sz="2750" spc="-517" strike="noStrike">
                <a:solidFill>
                  <a:srgbClr val="ffffff"/>
                </a:solidFill>
                <a:latin typeface="Verdana"/>
              </a:rPr>
              <a:t>+91</a:t>
            </a:r>
            <a:r>
              <a:rPr b="0" lang="en-IN" sz="2750" spc="-25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75" strike="noStrike">
                <a:solidFill>
                  <a:srgbClr val="ffffff"/>
                </a:solidFill>
                <a:latin typeface="Verdana"/>
              </a:rPr>
              <a:t>620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307" strike="noStrike">
                <a:solidFill>
                  <a:srgbClr val="ffffff"/>
                </a:solidFill>
                <a:latin typeface="Verdana"/>
              </a:rPr>
              <a:t>000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6" strike="noStrike">
                <a:solidFill>
                  <a:srgbClr val="ffffff"/>
                </a:solidFill>
                <a:latin typeface="Verdana"/>
              </a:rPr>
              <a:t>838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3"/>
              </a:rPr>
              <a:t>www.yourwebsite.com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 @yourusername</a:t>
            </a:r>
            <a:endParaRPr b="0" lang="en-IN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099320" y="1419840"/>
            <a:ext cx="3579120" cy="2437200"/>
          </a:xfrm>
          <a:prstGeom prst="rect">
            <a:avLst/>
          </a:prstGeom>
          <a:noFill/>
          <a:ln w="0">
            <a:noFill/>
          </a:ln>
        </p:spPr>
        <p:txBody>
          <a:bodyPr lIns="0" rIns="0" tIns="7560" bIns="0" anchor="t">
            <a:noAutofit/>
          </a:bodyPr>
          <a:p>
            <a:pPr marL="295920" indent="-283680">
              <a:lnSpc>
                <a:spcPct val="101000"/>
              </a:lnSpc>
              <a:spcBef>
                <a:spcPts val="60"/>
              </a:spcBef>
              <a:buNone/>
              <a:tabLst>
                <a:tab algn="l" pos="0"/>
              </a:tabLst>
            </a:pP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Introduction</a:t>
            </a:r>
            <a:r>
              <a:rPr b="1" lang="en-IN" sz="3950" spc="174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26" strike="noStrike">
                <a:solidFill>
                  <a:srgbClr val="000000"/>
                </a:solidFill>
                <a:latin typeface="Cambria"/>
              </a:rPr>
              <a:t>to </a:t>
            </a: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Trigonometry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127" name="object 3" descr=""/>
          <p:cNvPicPr/>
          <p:nvPr/>
        </p:nvPicPr>
        <p:blipFill>
          <a:blip r:embed="rId1"/>
          <a:stretch/>
        </p:blipFill>
        <p:spPr>
          <a:xfrm>
            <a:off x="3232080" y="2950200"/>
            <a:ext cx="2172960" cy="308520"/>
          </a:xfrm>
          <a:prstGeom prst="rect">
            <a:avLst/>
          </a:prstGeom>
          <a:ln w="0">
            <a:noFill/>
          </a:ln>
        </p:spPr>
      </p:pic>
      <p:pic>
        <p:nvPicPr>
          <p:cNvPr id="128" name="object 4" descr=""/>
          <p:cNvPicPr/>
          <p:nvPr/>
        </p:nvPicPr>
        <p:blipFill>
          <a:blip r:embed="rId2"/>
          <a:stretch/>
        </p:blipFill>
        <p:spPr>
          <a:xfrm>
            <a:off x="5021640" y="4273920"/>
            <a:ext cx="2647080" cy="308520"/>
          </a:xfrm>
          <a:prstGeom prst="rect">
            <a:avLst/>
          </a:prstGeom>
          <a:ln w="0">
            <a:noFill/>
          </a:ln>
        </p:spPr>
      </p:pic>
      <p:pic>
        <p:nvPicPr>
          <p:cNvPr id="129" name="object 5" descr=""/>
          <p:cNvPicPr/>
          <p:nvPr/>
        </p:nvPicPr>
        <p:blipFill>
          <a:blip r:embed="rId3"/>
          <a:stretch/>
        </p:blipFill>
        <p:spPr>
          <a:xfrm>
            <a:off x="5177520" y="4712040"/>
            <a:ext cx="633240" cy="247320"/>
          </a:xfrm>
          <a:prstGeom prst="rect">
            <a:avLst/>
          </a:prstGeom>
          <a:ln w="0">
            <a:noFill/>
          </a:ln>
        </p:spPr>
      </p:pic>
      <p:pic>
        <p:nvPicPr>
          <p:cNvPr id="130" name="object 6" descr=""/>
          <p:cNvPicPr/>
          <p:nvPr/>
        </p:nvPicPr>
        <p:blipFill>
          <a:blip r:embed="rId4"/>
          <a:stretch/>
        </p:blipFill>
        <p:spPr>
          <a:xfrm>
            <a:off x="6602040" y="4712040"/>
            <a:ext cx="996120" cy="247320"/>
          </a:xfrm>
          <a:prstGeom prst="rect">
            <a:avLst/>
          </a:prstGeom>
          <a:ln w="0">
            <a:noFill/>
          </a:ln>
        </p:spPr>
      </p:pic>
      <p:pic>
        <p:nvPicPr>
          <p:cNvPr id="131" name="object 7" descr=""/>
          <p:cNvPicPr/>
          <p:nvPr/>
        </p:nvPicPr>
        <p:blipFill>
          <a:blip r:embed="rId5"/>
          <a:stretch/>
        </p:blipFill>
        <p:spPr>
          <a:xfrm>
            <a:off x="2889360" y="6026760"/>
            <a:ext cx="3215880" cy="247320"/>
          </a:xfrm>
          <a:prstGeom prst="rect">
            <a:avLst/>
          </a:prstGeom>
          <a:ln w="0">
            <a:noFill/>
          </a:ln>
        </p:spPr>
      </p:pic>
      <p:sp>
        <p:nvSpPr>
          <p:cNvPr id="132" name="object 8"/>
          <p:cNvSpPr/>
          <p:nvPr/>
        </p:nvSpPr>
        <p:spPr>
          <a:xfrm>
            <a:off x="1535040" y="2808360"/>
            <a:ext cx="6143400" cy="432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207720" indent="3728880" algn="just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92" strike="noStrike">
                <a:latin typeface="Verdana"/>
              </a:rPr>
              <a:t>is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study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 </a:t>
            </a:r>
            <a:r>
              <a:rPr b="0" lang="en-IN" sz="2450" spc="-1" strike="noStrike">
                <a:latin typeface="Verdana"/>
              </a:rPr>
              <a:t>relationships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between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angles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 </a:t>
            </a:r>
            <a:r>
              <a:rPr b="0" lang="en-IN" sz="2450" spc="-1" strike="noStrike">
                <a:latin typeface="Verdana"/>
              </a:rPr>
              <a:t>sides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triangles.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97" strike="noStrike">
                <a:latin typeface="Verdana"/>
              </a:rPr>
              <a:t>In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presentation,</a:t>
            </a:r>
            <a:endParaRPr b="0" lang="en-IN" sz="2450" spc="-1" strike="noStrike">
              <a:latin typeface="Arial"/>
            </a:endParaRPr>
          </a:p>
          <a:p>
            <a:pPr marL="507960" indent="3728880" algn="just">
              <a:lnSpc>
                <a:spcPct val="100000"/>
              </a:lnSpc>
              <a:spcBef>
                <a:spcPts val="584"/>
              </a:spcBef>
              <a:buNone/>
              <a:tabLst>
                <a:tab algn="l" pos="0"/>
              </a:tabLst>
            </a:pP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will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embark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on</a:t>
            </a:r>
            <a:endParaRPr b="0" lang="en-IN" sz="2450" spc="-1" strike="noStrike">
              <a:latin typeface="Arial"/>
            </a:endParaRPr>
          </a:p>
          <a:p>
            <a:pPr marL="12600" indent="200160" algn="just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69" strike="noStrike">
                <a:latin typeface="Verdana"/>
              </a:rPr>
              <a:t>through</a:t>
            </a:r>
            <a:r>
              <a:rPr b="0" lang="en-IN" sz="2450" spc="-23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waves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412" strike="noStrike">
                <a:latin typeface="Verdana"/>
              </a:rPr>
              <a:t>    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582" strike="noStrike">
                <a:latin typeface="Verdana"/>
              </a:rPr>
              <a:t>      </a:t>
            </a:r>
            <a:r>
              <a:rPr b="0" lang="en-IN" sz="2450" spc="-415" strike="noStrike">
                <a:latin typeface="Verdana"/>
              </a:rPr>
              <a:t>, </a:t>
            </a:r>
            <a:r>
              <a:rPr b="0" lang="en-IN" sz="2450" spc="-1" strike="noStrike">
                <a:latin typeface="Verdana"/>
              </a:rPr>
              <a:t>exploring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their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unique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properties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 </a:t>
            </a:r>
            <a:r>
              <a:rPr b="0" lang="en-IN" sz="2450" spc="-1" strike="noStrike">
                <a:latin typeface="Verdana"/>
              </a:rPr>
              <a:t>applications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72" strike="noStrike">
                <a:latin typeface="Verdana"/>
              </a:rPr>
              <a:t>ﬁelds.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Let's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dive </a:t>
            </a:r>
            <a:r>
              <a:rPr b="0" lang="en-IN" sz="2450" spc="-1" strike="noStrike">
                <a:latin typeface="Verdana"/>
              </a:rPr>
              <a:t>into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2" strike="noStrike">
                <a:latin typeface="Verdana"/>
              </a:rPr>
              <a:t>together!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33" name="object 9" descr=""/>
          <p:cNvPicPr/>
          <p:nvPr/>
        </p:nvPicPr>
        <p:blipFill>
          <a:blip r:embed="rId6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5200" cy="10286640"/>
          </a:xfrm>
          <a:prstGeom prst="rect">
            <a:avLst/>
          </a:prstGeom>
          <a:ln w="0">
            <a:noFill/>
          </a:ln>
        </p:spPr>
      </p:pic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60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41200" bIns="0" anchor="t">
            <a:noAutofit/>
          </a:bodyPr>
          <a:p>
            <a:pPr marL="245160">
              <a:lnSpc>
                <a:spcPct val="100000"/>
              </a:lnSpc>
              <a:spcBef>
                <a:spcPts val="1899"/>
              </a:spcBef>
              <a:buNone/>
            </a:pPr>
            <a:r>
              <a:rPr b="1" lang="en-IN" sz="5250" spc="-1" strike="noStrike">
                <a:solidFill>
                  <a:srgbClr val="ffffff"/>
                </a:solidFill>
                <a:latin typeface="Cambria"/>
              </a:rPr>
              <a:t>Understanding</a:t>
            </a:r>
            <a:r>
              <a:rPr b="1" lang="en-IN" sz="5250" spc="-4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250" spc="49" strike="noStrike">
                <a:solidFill>
                  <a:srgbClr val="ffffff"/>
                </a:solidFill>
                <a:latin typeface="Cambria"/>
              </a:rPr>
              <a:t>Sine</a:t>
            </a:r>
            <a:r>
              <a:rPr b="1" lang="en-IN" sz="5250" spc="-216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250" spc="-12" strike="noStrike">
                <a:solidFill>
                  <a:srgbClr val="ffffff"/>
                </a:solidFill>
                <a:latin typeface="Cambria"/>
              </a:rPr>
              <a:t>Waves</a:t>
            </a:r>
            <a:endParaRPr b="0" lang="en-IN" sz="5250" spc="-1" strike="noStrike">
              <a:latin typeface="Calibri"/>
            </a:endParaRPr>
          </a:p>
        </p:txBody>
      </p:sp>
      <p:pic>
        <p:nvPicPr>
          <p:cNvPr id="136" name="object 4" descr=""/>
          <p:cNvPicPr/>
          <p:nvPr/>
        </p:nvPicPr>
        <p:blipFill>
          <a:blip r:embed="rId2"/>
          <a:stretch/>
        </p:blipFill>
        <p:spPr>
          <a:xfrm>
            <a:off x="10514160" y="3458520"/>
            <a:ext cx="1524600" cy="247320"/>
          </a:xfrm>
          <a:prstGeom prst="rect">
            <a:avLst/>
          </a:prstGeom>
          <a:ln w="0">
            <a:noFill/>
          </a:ln>
        </p:spPr>
      </p:pic>
      <p:sp>
        <p:nvSpPr>
          <p:cNvPr id="137" name="object 5"/>
          <p:cNvSpPr/>
          <p:nvPr/>
        </p:nvSpPr>
        <p:spPr>
          <a:xfrm>
            <a:off x="13458240" y="4795560"/>
            <a:ext cx="186480" cy="233280"/>
          </a:xfrm>
          <a:custGeom>
            <a:avLst/>
            <a:gdLst/>
            <a:ahLst/>
            <a:rect l="l" t="t" r="r" b="b"/>
            <a:pathLst>
              <a:path w="186690" h="233679">
                <a:moveTo>
                  <a:pt x="95377" y="125552"/>
                </a:moveTo>
                <a:lnTo>
                  <a:pt x="0" y="125552"/>
                </a:lnTo>
                <a:lnTo>
                  <a:pt x="0" y="158089"/>
                </a:lnTo>
                <a:lnTo>
                  <a:pt x="95377" y="158089"/>
                </a:lnTo>
                <a:lnTo>
                  <a:pt x="95377" y="125552"/>
                </a:lnTo>
                <a:close/>
              </a:path>
              <a:path w="186690" h="233679">
                <a:moveTo>
                  <a:pt x="151003" y="469"/>
                </a:moveTo>
                <a:lnTo>
                  <a:pt x="150622" y="0"/>
                </a:lnTo>
                <a:lnTo>
                  <a:pt x="150622" y="469"/>
                </a:lnTo>
                <a:lnTo>
                  <a:pt x="151003" y="469"/>
                </a:lnTo>
                <a:close/>
              </a:path>
              <a:path w="186690" h="233679">
                <a:moveTo>
                  <a:pt x="186309" y="901"/>
                </a:moveTo>
                <a:lnTo>
                  <a:pt x="98679" y="901"/>
                </a:lnTo>
                <a:lnTo>
                  <a:pt x="98679" y="33921"/>
                </a:lnTo>
                <a:lnTo>
                  <a:pt x="150622" y="33921"/>
                </a:lnTo>
                <a:lnTo>
                  <a:pt x="150622" y="233311"/>
                </a:lnTo>
                <a:lnTo>
                  <a:pt x="186309" y="233311"/>
                </a:lnTo>
                <a:lnTo>
                  <a:pt x="186309" y="33921"/>
                </a:lnTo>
                <a:lnTo>
                  <a:pt x="186309" y="90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8" name="object 6"/>
          <p:cNvSpPr/>
          <p:nvPr/>
        </p:nvSpPr>
        <p:spPr>
          <a:xfrm>
            <a:off x="14446440" y="4795200"/>
            <a:ext cx="87120" cy="233280"/>
          </a:xfrm>
          <a:custGeom>
            <a:avLst/>
            <a:gdLst/>
            <a:ahLst/>
            <a:rect l="l" t="t" r="r" b="b"/>
            <a:pathLst>
              <a:path w="87630" h="233679">
                <a:moveTo>
                  <a:pt x="87503" y="1270"/>
                </a:moveTo>
                <a:lnTo>
                  <a:pt x="52082" y="1270"/>
                </a:lnTo>
                <a:lnTo>
                  <a:pt x="52082" y="0"/>
                </a:lnTo>
                <a:lnTo>
                  <a:pt x="51816" y="0"/>
                </a:lnTo>
                <a:lnTo>
                  <a:pt x="51816" y="1270"/>
                </a:lnTo>
                <a:lnTo>
                  <a:pt x="0" y="1270"/>
                </a:lnTo>
                <a:lnTo>
                  <a:pt x="0" y="34290"/>
                </a:lnTo>
                <a:lnTo>
                  <a:pt x="51816" y="34290"/>
                </a:lnTo>
                <a:lnTo>
                  <a:pt x="51816" y="233680"/>
                </a:lnTo>
                <a:lnTo>
                  <a:pt x="87503" y="233680"/>
                </a:lnTo>
                <a:lnTo>
                  <a:pt x="87503" y="34290"/>
                </a:lnTo>
                <a:lnTo>
                  <a:pt x="87503" y="127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39" name="object 7" descr=""/>
          <p:cNvPicPr/>
          <p:nvPr/>
        </p:nvPicPr>
        <p:blipFill>
          <a:blip r:embed="rId3"/>
          <a:stretch/>
        </p:blipFill>
        <p:spPr>
          <a:xfrm>
            <a:off x="15411240" y="5658840"/>
            <a:ext cx="1545840" cy="247320"/>
          </a:xfrm>
          <a:prstGeom prst="rect">
            <a:avLst/>
          </a:prstGeom>
          <a:ln w="0">
            <a:noFill/>
          </a:ln>
        </p:spPr>
      </p:pic>
      <p:pic>
        <p:nvPicPr>
          <p:cNvPr id="140" name="object 8" descr=""/>
          <p:cNvPicPr/>
          <p:nvPr/>
        </p:nvPicPr>
        <p:blipFill>
          <a:blip r:embed="rId4"/>
          <a:stretch/>
        </p:blipFill>
        <p:spPr>
          <a:xfrm>
            <a:off x="12990240" y="5658840"/>
            <a:ext cx="1651320" cy="247320"/>
          </a:xfrm>
          <a:prstGeom prst="rect">
            <a:avLst/>
          </a:prstGeom>
          <a:ln w="0">
            <a:noFill/>
          </a:ln>
        </p:spPr>
      </p:pic>
      <p:sp>
        <p:nvSpPr>
          <p:cNvPr id="141" name="object 9"/>
          <p:cNvSpPr/>
          <p:nvPr/>
        </p:nvSpPr>
        <p:spPr>
          <a:xfrm>
            <a:off x="9331920" y="3317040"/>
            <a:ext cx="7701480" cy="264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83880" algn="ctr">
              <a:lnSpc>
                <a:spcPct val="117000"/>
              </a:lnSpc>
              <a:spcBef>
                <a:spcPts val="96"/>
              </a:spcBef>
              <a:buNone/>
              <a:tabLst>
                <a:tab algn="l" pos="2362680"/>
              </a:tabLst>
            </a:pPr>
            <a:r>
              <a:rPr b="0" lang="en-IN" sz="2450" spc="-26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fundamental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concept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 </a:t>
            </a:r>
            <a:r>
              <a:rPr b="0" lang="en-IN" sz="2450" spc="-1" strike="noStrike">
                <a:latin typeface="Verdana"/>
              </a:rPr>
              <a:t>trigonometry,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representing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periodic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oscillations.</a:t>
            </a:r>
            <a:endParaRPr b="0" lang="en-IN" sz="2450" spc="-1" strike="noStrike">
              <a:latin typeface="Arial"/>
            </a:endParaRPr>
          </a:p>
          <a:p>
            <a:pPr marL="83880" algn="ctr">
              <a:lnSpc>
                <a:spcPct val="100000"/>
              </a:lnSpc>
              <a:spcBef>
                <a:spcPts val="510"/>
              </a:spcBef>
              <a:buNone/>
              <a:tabLst>
                <a:tab algn="l" pos="2362680"/>
              </a:tabLst>
            </a:pPr>
            <a:r>
              <a:rPr b="0" lang="en-IN" sz="2450" spc="-131" strike="noStrike">
                <a:latin typeface="Verdana"/>
              </a:rPr>
              <a:t>It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be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described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as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smooth,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continuous</a:t>
            </a:r>
            <a:endParaRPr b="0" lang="en-IN" sz="2450" spc="-1" strike="noStrike">
              <a:latin typeface="Arial"/>
            </a:endParaRPr>
          </a:p>
          <a:p>
            <a:pPr marL="12240" indent="-720" algn="ctr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-21" strike="noStrike">
                <a:latin typeface="Verdana"/>
              </a:rPr>
              <a:t>wave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60" strike="noStrike">
                <a:latin typeface="Verdana"/>
              </a:rPr>
              <a:t>varies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between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Sine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waves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are </a:t>
            </a:r>
            <a:r>
              <a:rPr b="0" lang="en-IN" sz="2450" spc="-1" strike="noStrike">
                <a:latin typeface="Verdana"/>
              </a:rPr>
              <a:t>essential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46" strike="noStrike">
                <a:latin typeface="Verdana"/>
              </a:rPr>
              <a:t>physics,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engineering,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sound, </a:t>
            </a:r>
            <a:r>
              <a:rPr b="0" lang="en-IN" sz="2450" spc="-1" strike="noStrike">
                <a:latin typeface="Verdana"/>
              </a:rPr>
              <a:t>providing</a:t>
            </a:r>
            <a:r>
              <a:rPr b="0" lang="en-IN" sz="2450" spc="7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insights</a:t>
            </a:r>
            <a:r>
              <a:rPr b="0" lang="en-IN" sz="2450" spc="89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into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4400" spc="49" strike="noStrike">
                <a:solidFill>
                  <a:srgbClr val="000000"/>
                </a:solidFill>
                <a:latin typeface="Cambria"/>
              </a:rPr>
              <a:t>Exploring</a:t>
            </a:r>
            <a:r>
              <a:rPr b="1" lang="en-IN" sz="4400" spc="83" strike="noStrike">
                <a:solidFill>
                  <a:srgbClr val="000000"/>
                </a:solidFill>
                <a:latin typeface="Cambria"/>
              </a:rPr>
              <a:t> Cosine</a:t>
            </a:r>
            <a:r>
              <a:rPr b="1" lang="en-IN" sz="4400" spc="-86" strike="noStrike">
                <a:solidFill>
                  <a:srgbClr val="000000"/>
                </a:solidFill>
                <a:latin typeface="Cambria"/>
              </a:rPr>
              <a:t> Waves</a:t>
            </a:r>
            <a:endParaRPr b="0" lang="en-IN" sz="4400" spc="-1" strike="noStrike">
              <a:latin typeface="Calibri"/>
            </a:endParaRPr>
          </a:p>
        </p:txBody>
      </p:sp>
      <p:pic>
        <p:nvPicPr>
          <p:cNvPr id="143" name="object 3" descr=""/>
          <p:cNvPicPr/>
          <p:nvPr/>
        </p:nvPicPr>
        <p:blipFill>
          <a:blip r:embed="rId1"/>
          <a:stretch/>
        </p:blipFill>
        <p:spPr>
          <a:xfrm>
            <a:off x="4921200" y="2950200"/>
            <a:ext cx="2044800" cy="247320"/>
          </a:xfrm>
          <a:prstGeom prst="rect">
            <a:avLst/>
          </a:prstGeom>
          <a:ln w="0">
            <a:noFill/>
          </a:ln>
        </p:spPr>
      </p:pic>
      <p:sp>
        <p:nvSpPr>
          <p:cNvPr id="144" name="object 4"/>
          <p:cNvSpPr/>
          <p:nvPr/>
        </p:nvSpPr>
        <p:spPr>
          <a:xfrm>
            <a:off x="1992960" y="4725000"/>
            <a:ext cx="87120" cy="233280"/>
          </a:xfrm>
          <a:custGeom>
            <a:avLst/>
            <a:gdLst/>
            <a:ahLst/>
            <a:rect l="l" t="t" r="r" b="b"/>
            <a:pathLst>
              <a:path w="87630" h="233679">
                <a:moveTo>
                  <a:pt x="87566" y="0"/>
                </a:moveTo>
                <a:lnTo>
                  <a:pt x="0" y="0"/>
                </a:lnTo>
                <a:lnTo>
                  <a:pt x="0" y="33020"/>
                </a:lnTo>
                <a:lnTo>
                  <a:pt x="51879" y="33020"/>
                </a:lnTo>
                <a:lnTo>
                  <a:pt x="51879" y="233680"/>
                </a:lnTo>
                <a:lnTo>
                  <a:pt x="87566" y="233680"/>
                </a:lnTo>
                <a:lnTo>
                  <a:pt x="87566" y="33020"/>
                </a:lnTo>
                <a:lnTo>
                  <a:pt x="87566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45" name="object 5" descr=""/>
          <p:cNvPicPr/>
          <p:nvPr/>
        </p:nvPicPr>
        <p:blipFill>
          <a:blip r:embed="rId2"/>
          <a:stretch/>
        </p:blipFill>
        <p:spPr>
          <a:xfrm>
            <a:off x="5479560" y="6026760"/>
            <a:ext cx="2122560" cy="308520"/>
          </a:xfrm>
          <a:prstGeom prst="rect">
            <a:avLst/>
          </a:prstGeom>
          <a:ln w="0">
            <a:noFill/>
          </a:ln>
        </p:spPr>
      </p:pic>
      <p:pic>
        <p:nvPicPr>
          <p:cNvPr id="146" name="object 6" descr=""/>
          <p:cNvPicPr/>
          <p:nvPr/>
        </p:nvPicPr>
        <p:blipFill>
          <a:blip r:embed="rId3"/>
          <a:stretch/>
        </p:blipFill>
        <p:spPr>
          <a:xfrm>
            <a:off x="4007160" y="5150160"/>
            <a:ext cx="2368800" cy="247320"/>
          </a:xfrm>
          <a:prstGeom prst="rect">
            <a:avLst/>
          </a:prstGeom>
          <a:ln w="0">
            <a:noFill/>
          </a:ln>
        </p:spPr>
      </p:pic>
      <p:pic>
        <p:nvPicPr>
          <p:cNvPr id="147" name="object 7" descr=""/>
          <p:cNvPicPr/>
          <p:nvPr/>
        </p:nvPicPr>
        <p:blipFill>
          <a:blip r:embed="rId4"/>
          <a:stretch/>
        </p:blipFill>
        <p:spPr>
          <a:xfrm>
            <a:off x="4245120" y="5588640"/>
            <a:ext cx="2708640" cy="308520"/>
          </a:xfrm>
          <a:prstGeom prst="rect">
            <a:avLst/>
          </a:prstGeom>
          <a:ln w="0">
            <a:noFill/>
          </a:ln>
        </p:spPr>
      </p:pic>
      <p:sp>
        <p:nvSpPr>
          <p:cNvPr id="148" name="object 8"/>
          <p:cNvSpPr/>
          <p:nvPr/>
        </p:nvSpPr>
        <p:spPr>
          <a:xfrm>
            <a:off x="1484280" y="2808360"/>
            <a:ext cx="6194160" cy="220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000" bIns="0" anchor="t">
            <a:spAutoFit/>
          </a:bodyPr>
          <a:p>
            <a:pPr marL="132840" indent="-120600" algn="just">
              <a:lnSpc>
                <a:spcPct val="118000"/>
              </a:lnSpc>
              <a:spcBef>
                <a:spcPts val="71"/>
              </a:spcBef>
              <a:buNone/>
              <a:tabLst>
                <a:tab algn="l" pos="0"/>
              </a:tabLst>
            </a:pPr>
            <a:r>
              <a:rPr b="0" lang="en-IN" sz="2450" spc="-21" strike="noStrike">
                <a:latin typeface="Verdana"/>
              </a:rPr>
              <a:t>Similar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sine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waves,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26" strike="noStrike">
                <a:latin typeface="Verdana"/>
              </a:rPr>
              <a:t>also </a:t>
            </a:r>
            <a:r>
              <a:rPr b="0" lang="en-IN" sz="2450" spc="-1" strike="noStrike">
                <a:latin typeface="Verdana"/>
              </a:rPr>
              <a:t>represent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periodic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functions.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46" strike="noStrike">
                <a:latin typeface="Verdana"/>
              </a:rPr>
              <a:t>They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are </a:t>
            </a:r>
            <a:r>
              <a:rPr b="0" lang="en-IN" sz="2450" spc="-1" strike="noStrike">
                <a:latin typeface="Verdana"/>
              </a:rPr>
              <a:t>shifted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horizontally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compared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sine </a:t>
            </a:r>
            <a:r>
              <a:rPr b="0" lang="en-IN" sz="2450" spc="-92" strike="noStrike">
                <a:latin typeface="Verdana"/>
              </a:rPr>
              <a:t>waves,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starting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at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maximum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value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  <a:p>
            <a:pPr marL="619200" indent="-120600" algn="just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Cosine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functions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play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vital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role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49" name="object 9"/>
          <p:cNvSpPr/>
          <p:nvPr/>
        </p:nvSpPr>
        <p:spPr>
          <a:xfrm>
            <a:off x="1541160" y="5008680"/>
            <a:ext cx="2628000" cy="8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367200" indent="-35496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49" strike="noStrike">
                <a:latin typeface="Verdana"/>
              </a:rPr>
              <a:t>understanding </a:t>
            </a:r>
            <a:r>
              <a:rPr b="0" lang="en-IN" sz="2450" spc="-1" strike="noStrike">
                <a:latin typeface="Verdana"/>
              </a:rPr>
              <a:t>widely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used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50" name="object 10"/>
          <p:cNvSpPr/>
          <p:nvPr/>
        </p:nvSpPr>
        <p:spPr>
          <a:xfrm>
            <a:off x="6462360" y="5008680"/>
            <a:ext cx="1216440" cy="13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algn="r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are</a:t>
            </a:r>
            <a:endParaRPr b="0" lang="en-IN" sz="24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415" strike="noStrike"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51" name="object 11" descr=""/>
          <p:cNvPicPr/>
          <p:nvPr/>
        </p:nvPicPr>
        <p:blipFill>
          <a:blip r:embed="rId5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object 2"/>
          <p:cNvGrpSpPr/>
          <p:nvPr/>
        </p:nvGrpSpPr>
        <p:grpSpPr>
          <a:xfrm>
            <a:off x="0" y="0"/>
            <a:ext cx="9143640" cy="10286640"/>
            <a:chOff x="0" y="0"/>
            <a:chExt cx="9143640" cy="10286640"/>
          </a:xfrm>
        </p:grpSpPr>
        <p:sp>
          <p:nvSpPr>
            <p:cNvPr id="153" name="object 3"/>
            <p:cNvSpPr/>
            <p:nvPr/>
          </p:nvSpPr>
          <p:spPr>
            <a:xfrm>
              <a:off x="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54" name="object 4" descr=""/>
            <p:cNvPicPr/>
            <p:nvPr/>
          </p:nvPicPr>
          <p:blipFill>
            <a:blip r:embed="rId1"/>
            <a:stretch/>
          </p:blipFill>
          <p:spPr>
            <a:xfrm>
              <a:off x="1334880" y="1143000"/>
              <a:ext cx="6467040" cy="8000640"/>
            </a:xfrm>
            <a:prstGeom prst="rect">
              <a:avLst/>
            </a:prstGeom>
            <a:ln w="0">
              <a:noFill/>
            </a:ln>
          </p:spPr>
        </p:pic>
      </p:grpSp>
      <p:pic>
        <p:nvPicPr>
          <p:cNvPr id="155" name="object 5" descr=""/>
          <p:cNvPicPr/>
          <p:nvPr/>
        </p:nvPicPr>
        <p:blipFill>
          <a:blip r:embed="rId2"/>
          <a:stretch/>
        </p:blipFill>
        <p:spPr>
          <a:xfrm>
            <a:off x="11260440" y="2869200"/>
            <a:ext cx="1517760" cy="247320"/>
          </a:xfrm>
          <a:prstGeom prst="rect">
            <a:avLst/>
          </a:prstGeom>
          <a:ln w="0">
            <a:noFill/>
          </a:ln>
        </p:spPr>
      </p:pic>
      <p:pic>
        <p:nvPicPr>
          <p:cNvPr id="156" name="object 6" descr=""/>
          <p:cNvPicPr/>
          <p:nvPr/>
        </p:nvPicPr>
        <p:blipFill>
          <a:blip r:embed="rId3"/>
          <a:stretch/>
        </p:blipFill>
        <p:spPr>
          <a:xfrm>
            <a:off x="11177640" y="4393440"/>
            <a:ext cx="1981440" cy="247320"/>
          </a:xfrm>
          <a:prstGeom prst="rect">
            <a:avLst/>
          </a:prstGeom>
          <a:ln w="0">
            <a:noFill/>
          </a:ln>
        </p:spPr>
      </p:pic>
      <p:pic>
        <p:nvPicPr>
          <p:cNvPr id="157" name="object 7" descr=""/>
          <p:cNvPicPr/>
          <p:nvPr/>
        </p:nvPicPr>
        <p:blipFill>
          <a:blip r:embed="rId4"/>
          <a:stretch/>
        </p:blipFill>
        <p:spPr>
          <a:xfrm>
            <a:off x="11862000" y="4774320"/>
            <a:ext cx="1995840" cy="308520"/>
          </a:xfrm>
          <a:prstGeom prst="rect">
            <a:avLst/>
          </a:prstGeom>
          <a:ln w="0">
            <a:noFill/>
          </a:ln>
        </p:spPr>
      </p:pic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5877360" cy="5335200"/>
          </a:xfrm>
          <a:prstGeom prst="rect">
            <a:avLst/>
          </a:prstGeom>
          <a:noFill/>
          <a:ln w="0">
            <a:noFill/>
          </a:ln>
        </p:spPr>
        <p:txBody>
          <a:bodyPr lIns="0" rIns="0" tIns="7560" bIns="0" anchor="t">
            <a:noAutofit/>
          </a:bodyPr>
          <a:p>
            <a:pPr marL="12600">
              <a:lnSpc>
                <a:spcPct val="101000"/>
              </a:lnSpc>
              <a:spcBef>
                <a:spcPts val="60"/>
              </a:spcBef>
              <a:buNone/>
            </a:pP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1" lang="en-IN" sz="3950" spc="7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Unit</a:t>
            </a:r>
            <a:r>
              <a:rPr b="1" lang="en-IN" sz="3950" spc="4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63" strike="noStrike">
                <a:solidFill>
                  <a:srgbClr val="000000"/>
                </a:solidFill>
                <a:latin typeface="Cambria"/>
              </a:rPr>
              <a:t>Circle </a:t>
            </a:r>
            <a:r>
              <a:rPr b="1" lang="en-IN" sz="3950" spc="43" strike="noStrike">
                <a:solidFill>
                  <a:srgbClr val="000000"/>
                </a:solidFill>
                <a:latin typeface="Cambria"/>
              </a:rPr>
              <a:t>Connection</a:t>
            </a:r>
            <a:endParaRPr b="0" lang="en-IN" sz="3950" spc="-1" strike="noStrike">
              <a:latin typeface="Calibri"/>
            </a:endParaRPr>
          </a:p>
          <a:p>
            <a:pPr marL="12600">
              <a:lnSpc>
                <a:spcPct val="102000"/>
              </a:lnSpc>
              <a:spcBef>
                <a:spcPts val="660"/>
              </a:spcBef>
              <a:buNone/>
              <a:tabLst>
                <a:tab algn="l" pos="2308320"/>
                <a:tab algn="l" pos="2688480"/>
                <a:tab algn="l" pos="3387600"/>
              </a:tabLst>
            </a:pP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</a:rPr>
              <a:t>is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a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powerful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tool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in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trigonometry,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linking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angles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to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sine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cosine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75" strike="noStrike">
                <a:solidFill>
                  <a:srgbClr val="000000"/>
                </a:solidFill>
                <a:latin typeface="Verdana"/>
              </a:rPr>
              <a:t>values.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Each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point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on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000000"/>
                </a:solidFill>
                <a:latin typeface="Verdana"/>
              </a:rPr>
              <a:t>the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circle</a:t>
            </a:r>
            <a:r>
              <a:rPr b="0" lang="en-IN" sz="2450" spc="-10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corresponds</a:t>
            </a:r>
            <a:r>
              <a:rPr b="0" lang="en-IN" sz="2450" spc="-10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to</a:t>
            </a:r>
            <a:r>
              <a:rPr b="0" lang="en-IN" sz="2450" spc="-9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an</a:t>
            </a:r>
            <a:r>
              <a:rPr b="0" lang="en-IN" sz="2450" spc="-10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angle,</a:t>
            </a:r>
            <a:r>
              <a:rPr b="0" lang="en-IN" sz="2450" spc="-9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where </a:t>
            </a:r>
            <a:r>
              <a:rPr b="0" lang="en-IN" sz="2450" spc="29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represents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cosine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2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represents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000000"/>
                </a:solidFill>
                <a:latin typeface="Verdana"/>
              </a:rPr>
              <a:t>sine.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</a:rPr>
              <a:t>This</a:t>
            </a:r>
            <a:r>
              <a:rPr b="0" lang="en-IN" sz="2450" spc="-20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000000"/>
                </a:solidFill>
                <a:latin typeface="Verdana"/>
              </a:rPr>
              <a:t>connection</a:t>
            </a:r>
            <a:r>
              <a:rPr b="0" lang="en-IN" sz="2450" spc="-20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</a:rPr>
              <a:t>is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essential</a:t>
            </a:r>
            <a:r>
              <a:rPr b="0" lang="en-IN" sz="2450" spc="-20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for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visualizing</a:t>
            </a:r>
            <a:r>
              <a:rPr b="0" lang="en-IN" sz="2450" spc="-12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32" strike="noStrike">
                <a:solidFill>
                  <a:srgbClr val="000000"/>
                </a:solidFill>
                <a:latin typeface="Verdana"/>
              </a:rPr>
              <a:t>trigonometric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relationships.</a:t>
            </a:r>
            <a:endParaRPr b="0" lang="en-IN" sz="245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1449360" y="1419840"/>
            <a:ext cx="622908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08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4350" spc="-1" strike="noStrike">
                <a:solidFill>
                  <a:srgbClr val="000000"/>
                </a:solidFill>
                <a:latin typeface="Cambria"/>
              </a:rPr>
              <a:t>Applications</a:t>
            </a:r>
            <a:r>
              <a:rPr b="1" lang="en-IN" sz="4350" spc="24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350" spc="-1" strike="noStrike">
                <a:solidFill>
                  <a:srgbClr val="000000"/>
                </a:solidFill>
                <a:latin typeface="Cambria"/>
              </a:rPr>
              <a:t>in</a:t>
            </a:r>
            <a:r>
              <a:rPr b="1" lang="en-IN" sz="4350" spc="3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350" spc="-1" strike="noStrike">
                <a:solidFill>
                  <a:srgbClr val="000000"/>
                </a:solidFill>
                <a:latin typeface="Cambria"/>
              </a:rPr>
              <a:t>Real</a:t>
            </a:r>
            <a:r>
              <a:rPr b="1" lang="en-IN" sz="4350" spc="3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350" spc="-21" strike="noStrike">
                <a:solidFill>
                  <a:srgbClr val="000000"/>
                </a:solidFill>
                <a:latin typeface="Cambria"/>
              </a:rPr>
              <a:t>Life</a:t>
            </a:r>
            <a:endParaRPr b="0" lang="en-IN" sz="4350" spc="-1" strike="noStrike">
              <a:latin typeface="Calibri"/>
            </a:endParaRPr>
          </a:p>
        </p:txBody>
      </p:sp>
      <p:pic>
        <p:nvPicPr>
          <p:cNvPr id="160" name="object 3" descr=""/>
          <p:cNvPicPr/>
          <p:nvPr/>
        </p:nvPicPr>
        <p:blipFill>
          <a:blip r:embed="rId1"/>
          <a:stretch/>
        </p:blipFill>
        <p:spPr>
          <a:xfrm>
            <a:off x="3031200" y="4712040"/>
            <a:ext cx="1341000" cy="308520"/>
          </a:xfrm>
          <a:prstGeom prst="rect">
            <a:avLst/>
          </a:prstGeom>
          <a:ln w="0">
            <a:noFill/>
          </a:ln>
        </p:spPr>
      </p:pic>
      <p:pic>
        <p:nvPicPr>
          <p:cNvPr id="161" name="object 4" descr=""/>
          <p:cNvPicPr/>
          <p:nvPr/>
        </p:nvPicPr>
        <p:blipFill>
          <a:blip r:embed="rId2"/>
          <a:stretch/>
        </p:blipFill>
        <p:spPr>
          <a:xfrm>
            <a:off x="6348960" y="3388320"/>
            <a:ext cx="1298160" cy="307080"/>
          </a:xfrm>
          <a:prstGeom prst="rect">
            <a:avLst/>
          </a:prstGeom>
          <a:ln w="0">
            <a:noFill/>
          </a:ln>
        </p:spPr>
      </p:pic>
      <p:pic>
        <p:nvPicPr>
          <p:cNvPr id="162" name="object 5" descr=""/>
          <p:cNvPicPr/>
          <p:nvPr/>
        </p:nvPicPr>
        <p:blipFill>
          <a:blip r:embed="rId3"/>
          <a:stretch/>
        </p:blipFill>
        <p:spPr>
          <a:xfrm>
            <a:off x="2270160" y="3826440"/>
            <a:ext cx="1904040" cy="307080"/>
          </a:xfrm>
          <a:prstGeom prst="rect">
            <a:avLst/>
          </a:prstGeom>
          <a:ln w="0">
            <a:noFill/>
          </a:ln>
        </p:spPr>
      </p:pic>
      <p:pic>
        <p:nvPicPr>
          <p:cNvPr id="163" name="object 6" descr=""/>
          <p:cNvPicPr/>
          <p:nvPr/>
        </p:nvPicPr>
        <p:blipFill>
          <a:blip r:embed="rId4"/>
          <a:stretch/>
        </p:blipFill>
        <p:spPr>
          <a:xfrm>
            <a:off x="1981080" y="4273920"/>
            <a:ext cx="930960" cy="247320"/>
          </a:xfrm>
          <a:prstGeom prst="rect">
            <a:avLst/>
          </a:prstGeom>
          <a:ln w="0">
            <a:noFill/>
          </a:ln>
        </p:spPr>
      </p:pic>
      <p:pic>
        <p:nvPicPr>
          <p:cNvPr id="164" name="object 7" descr=""/>
          <p:cNvPicPr/>
          <p:nvPr/>
        </p:nvPicPr>
        <p:blipFill>
          <a:blip r:embed="rId5"/>
          <a:stretch/>
        </p:blipFill>
        <p:spPr>
          <a:xfrm>
            <a:off x="3699720" y="4273920"/>
            <a:ext cx="1897560" cy="308520"/>
          </a:xfrm>
          <a:prstGeom prst="rect">
            <a:avLst/>
          </a:prstGeom>
          <a:ln w="0">
            <a:noFill/>
          </a:ln>
        </p:spPr>
      </p:pic>
      <p:pic>
        <p:nvPicPr>
          <p:cNvPr id="165" name="object 8" descr=""/>
          <p:cNvPicPr/>
          <p:nvPr/>
        </p:nvPicPr>
        <p:blipFill>
          <a:blip r:embed="rId6"/>
          <a:stretch/>
        </p:blipFill>
        <p:spPr>
          <a:xfrm>
            <a:off x="6113520" y="4305600"/>
            <a:ext cx="1553040" cy="275040"/>
          </a:xfrm>
          <a:prstGeom prst="rect">
            <a:avLst/>
          </a:prstGeom>
          <a:ln w="0">
            <a:noFill/>
          </a:ln>
        </p:spPr>
      </p:pic>
      <p:sp>
        <p:nvSpPr>
          <p:cNvPr id="166" name="object 9"/>
          <p:cNvSpPr/>
          <p:nvPr/>
        </p:nvSpPr>
        <p:spPr>
          <a:xfrm>
            <a:off x="7139520" y="6024960"/>
            <a:ext cx="520200" cy="249120"/>
          </a:xfrm>
          <a:custGeom>
            <a:avLst/>
            <a:gdLst/>
            <a:ahLst/>
            <a:rect l="l" t="t" r="r" b="b"/>
            <a:pathLst>
              <a:path w="520700" h="249554">
                <a:moveTo>
                  <a:pt x="126923" y="15189"/>
                </a:moveTo>
                <a:lnTo>
                  <a:pt x="119824" y="8902"/>
                </a:lnTo>
                <a:lnTo>
                  <a:pt x="112941" y="4813"/>
                </a:lnTo>
                <a:lnTo>
                  <a:pt x="99695" y="977"/>
                </a:lnTo>
                <a:lnTo>
                  <a:pt x="92938" y="0"/>
                </a:lnTo>
                <a:lnTo>
                  <a:pt x="86029" y="0"/>
                </a:lnTo>
                <a:lnTo>
                  <a:pt x="44284" y="15494"/>
                </a:lnTo>
                <a:lnTo>
                  <a:pt x="29552" y="55562"/>
                </a:lnTo>
                <a:lnTo>
                  <a:pt x="29552" y="69837"/>
                </a:lnTo>
                <a:lnTo>
                  <a:pt x="0" y="69837"/>
                </a:lnTo>
                <a:lnTo>
                  <a:pt x="0" y="101371"/>
                </a:lnTo>
                <a:lnTo>
                  <a:pt x="29552" y="101371"/>
                </a:lnTo>
                <a:lnTo>
                  <a:pt x="29552" y="247865"/>
                </a:lnTo>
                <a:lnTo>
                  <a:pt x="64846" y="247865"/>
                </a:lnTo>
                <a:lnTo>
                  <a:pt x="64846" y="101371"/>
                </a:lnTo>
                <a:lnTo>
                  <a:pt x="115189" y="101371"/>
                </a:lnTo>
                <a:lnTo>
                  <a:pt x="115189" y="69837"/>
                </a:lnTo>
                <a:lnTo>
                  <a:pt x="64236" y="69837"/>
                </a:lnTo>
                <a:lnTo>
                  <a:pt x="64236" y="48018"/>
                </a:lnTo>
                <a:lnTo>
                  <a:pt x="66128" y="41770"/>
                </a:lnTo>
                <a:lnTo>
                  <a:pt x="73698" y="33896"/>
                </a:lnTo>
                <a:lnTo>
                  <a:pt x="79375" y="31927"/>
                </a:lnTo>
                <a:lnTo>
                  <a:pt x="91097" y="31927"/>
                </a:lnTo>
                <a:lnTo>
                  <a:pt x="94881" y="32486"/>
                </a:lnTo>
                <a:lnTo>
                  <a:pt x="101739" y="34734"/>
                </a:lnTo>
                <a:lnTo>
                  <a:pt x="106921" y="38290"/>
                </a:lnTo>
                <a:lnTo>
                  <a:pt x="113893" y="44272"/>
                </a:lnTo>
                <a:lnTo>
                  <a:pt x="119418" y="31927"/>
                </a:lnTo>
                <a:lnTo>
                  <a:pt x="126923" y="15189"/>
                </a:lnTo>
                <a:close/>
              </a:path>
              <a:path w="520700" h="249554">
                <a:moveTo>
                  <a:pt x="267030" y="171208"/>
                </a:moveTo>
                <a:lnTo>
                  <a:pt x="266954" y="137896"/>
                </a:lnTo>
                <a:lnTo>
                  <a:pt x="265912" y="123786"/>
                </a:lnTo>
                <a:lnTo>
                  <a:pt x="265811" y="122364"/>
                </a:lnTo>
                <a:lnTo>
                  <a:pt x="262153" y="108013"/>
                </a:lnTo>
                <a:lnTo>
                  <a:pt x="258508" y="100761"/>
                </a:lnTo>
                <a:lnTo>
                  <a:pt x="256057" y="95885"/>
                </a:lnTo>
                <a:lnTo>
                  <a:pt x="224320" y="72656"/>
                </a:lnTo>
                <a:lnTo>
                  <a:pt x="193509" y="68224"/>
                </a:lnTo>
                <a:lnTo>
                  <a:pt x="183337" y="68618"/>
                </a:lnTo>
                <a:lnTo>
                  <a:pt x="172885" y="69837"/>
                </a:lnTo>
                <a:lnTo>
                  <a:pt x="173088" y="69837"/>
                </a:lnTo>
                <a:lnTo>
                  <a:pt x="163690" y="71729"/>
                </a:lnTo>
                <a:lnTo>
                  <a:pt x="126720" y="88734"/>
                </a:lnTo>
                <a:lnTo>
                  <a:pt x="117843" y="95694"/>
                </a:lnTo>
                <a:lnTo>
                  <a:pt x="134797" y="123786"/>
                </a:lnTo>
                <a:lnTo>
                  <a:pt x="142176" y="117703"/>
                </a:lnTo>
                <a:lnTo>
                  <a:pt x="149352" y="112661"/>
                </a:lnTo>
                <a:lnTo>
                  <a:pt x="191287" y="100761"/>
                </a:lnTo>
                <a:lnTo>
                  <a:pt x="201307" y="101371"/>
                </a:lnTo>
                <a:lnTo>
                  <a:pt x="201053" y="101371"/>
                </a:lnTo>
                <a:lnTo>
                  <a:pt x="209270" y="103124"/>
                </a:lnTo>
                <a:lnTo>
                  <a:pt x="231648" y="137896"/>
                </a:lnTo>
                <a:lnTo>
                  <a:pt x="231648" y="141427"/>
                </a:lnTo>
                <a:lnTo>
                  <a:pt x="231648" y="171208"/>
                </a:lnTo>
                <a:lnTo>
                  <a:pt x="231648" y="188493"/>
                </a:lnTo>
                <a:lnTo>
                  <a:pt x="227368" y="196443"/>
                </a:lnTo>
                <a:lnTo>
                  <a:pt x="200888" y="217081"/>
                </a:lnTo>
                <a:lnTo>
                  <a:pt x="200469" y="217081"/>
                </a:lnTo>
                <a:lnTo>
                  <a:pt x="193611" y="218363"/>
                </a:lnTo>
                <a:lnTo>
                  <a:pt x="193103" y="218363"/>
                </a:lnTo>
                <a:lnTo>
                  <a:pt x="185686" y="218782"/>
                </a:lnTo>
                <a:lnTo>
                  <a:pt x="177431" y="218363"/>
                </a:lnTo>
                <a:lnTo>
                  <a:pt x="150380" y="201485"/>
                </a:lnTo>
                <a:lnTo>
                  <a:pt x="150380" y="187731"/>
                </a:lnTo>
                <a:lnTo>
                  <a:pt x="186296" y="171208"/>
                </a:lnTo>
                <a:lnTo>
                  <a:pt x="231648" y="171208"/>
                </a:lnTo>
                <a:lnTo>
                  <a:pt x="231648" y="141427"/>
                </a:lnTo>
                <a:lnTo>
                  <a:pt x="185686" y="141427"/>
                </a:lnTo>
                <a:lnTo>
                  <a:pt x="173761" y="141884"/>
                </a:lnTo>
                <a:lnTo>
                  <a:pt x="131610" y="157048"/>
                </a:lnTo>
                <a:lnTo>
                  <a:pt x="115316" y="194843"/>
                </a:lnTo>
                <a:lnTo>
                  <a:pt x="115747" y="201485"/>
                </a:lnTo>
                <a:lnTo>
                  <a:pt x="139941" y="238925"/>
                </a:lnTo>
                <a:lnTo>
                  <a:pt x="182232" y="249402"/>
                </a:lnTo>
                <a:lnTo>
                  <a:pt x="194411" y="248742"/>
                </a:lnTo>
                <a:lnTo>
                  <a:pt x="230187" y="235051"/>
                </a:lnTo>
                <a:lnTo>
                  <a:pt x="232562" y="232968"/>
                </a:lnTo>
                <a:lnTo>
                  <a:pt x="232562" y="247865"/>
                </a:lnTo>
                <a:lnTo>
                  <a:pt x="267030" y="247865"/>
                </a:lnTo>
                <a:lnTo>
                  <a:pt x="267030" y="232968"/>
                </a:lnTo>
                <a:lnTo>
                  <a:pt x="267030" y="218782"/>
                </a:lnTo>
                <a:lnTo>
                  <a:pt x="267030" y="171208"/>
                </a:lnTo>
                <a:close/>
              </a:path>
              <a:path w="520700" h="249554">
                <a:moveTo>
                  <a:pt x="410654" y="68224"/>
                </a:moveTo>
                <a:lnTo>
                  <a:pt x="369887" y="74396"/>
                </a:lnTo>
                <a:lnTo>
                  <a:pt x="346405" y="90576"/>
                </a:lnTo>
                <a:lnTo>
                  <a:pt x="349034" y="69837"/>
                </a:lnTo>
                <a:lnTo>
                  <a:pt x="314655" y="69837"/>
                </a:lnTo>
                <a:lnTo>
                  <a:pt x="314655" y="247865"/>
                </a:lnTo>
                <a:lnTo>
                  <a:pt x="349948" y="247865"/>
                </a:lnTo>
                <a:lnTo>
                  <a:pt x="349948" y="157086"/>
                </a:lnTo>
                <a:lnTo>
                  <a:pt x="350748" y="144551"/>
                </a:lnTo>
                <a:lnTo>
                  <a:pt x="369976" y="110502"/>
                </a:lnTo>
                <a:lnTo>
                  <a:pt x="395198" y="102984"/>
                </a:lnTo>
                <a:lnTo>
                  <a:pt x="410654" y="102984"/>
                </a:lnTo>
                <a:lnTo>
                  <a:pt x="410654" y="90576"/>
                </a:lnTo>
                <a:lnTo>
                  <a:pt x="410654" y="68224"/>
                </a:lnTo>
                <a:close/>
              </a:path>
              <a:path w="520700" h="249554">
                <a:moveTo>
                  <a:pt x="520344" y="139890"/>
                </a:moveTo>
                <a:lnTo>
                  <a:pt x="424967" y="139890"/>
                </a:lnTo>
                <a:lnTo>
                  <a:pt x="424967" y="172440"/>
                </a:lnTo>
                <a:lnTo>
                  <a:pt x="520344" y="172440"/>
                </a:lnTo>
                <a:lnTo>
                  <a:pt x="520344" y="13989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7" name="object 10"/>
          <p:cNvSpPr/>
          <p:nvPr/>
        </p:nvSpPr>
        <p:spPr>
          <a:xfrm>
            <a:off x="1759320" y="2808360"/>
            <a:ext cx="5919120" cy="132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099080" indent="-108720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21" strike="noStrike">
                <a:latin typeface="Verdana"/>
              </a:rPr>
              <a:t>Sine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cosine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functions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not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just </a:t>
            </a:r>
            <a:r>
              <a:rPr b="0" lang="en-IN" sz="2450" spc="-35" strike="noStrike">
                <a:latin typeface="Verdana"/>
              </a:rPr>
              <a:t>theoretical;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they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have</a:t>
            </a:r>
            <a:endParaRPr b="0" lang="en-IN" sz="2450" spc="-1" strike="noStrike">
              <a:latin typeface="Arial"/>
            </a:endParaRPr>
          </a:p>
          <a:p>
            <a:pPr marL="2494440" indent="-1087200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60" strike="noStrike">
                <a:latin typeface="Verdana"/>
              </a:rPr>
              <a:t>ﬁelds.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From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68" name="object 11"/>
          <p:cNvSpPr/>
          <p:nvPr/>
        </p:nvSpPr>
        <p:spPr>
          <a:xfrm>
            <a:off x="2979000" y="4193280"/>
            <a:ext cx="63648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69" name="object 12" descr=""/>
          <p:cNvPicPr/>
          <p:nvPr/>
        </p:nvPicPr>
        <p:blipFill>
          <a:blip r:embed="rId7"/>
          <a:stretch/>
        </p:blipFill>
        <p:spPr>
          <a:xfrm>
            <a:off x="6238440" y="6474240"/>
            <a:ext cx="1342080" cy="308520"/>
          </a:xfrm>
          <a:prstGeom prst="rect">
            <a:avLst/>
          </a:prstGeom>
          <a:ln w="0">
            <a:noFill/>
          </a:ln>
        </p:spPr>
      </p:pic>
      <p:sp>
        <p:nvSpPr>
          <p:cNvPr id="170" name="object 13"/>
          <p:cNvSpPr/>
          <p:nvPr/>
        </p:nvSpPr>
        <p:spPr>
          <a:xfrm>
            <a:off x="4356720" y="4132440"/>
            <a:ext cx="3322080" cy="126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algn="ctr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26" strike="noStrike">
                <a:latin typeface="Verdana"/>
              </a:rPr>
              <a:t>to</a:t>
            </a:r>
            <a:endParaRPr b="0" lang="en-IN" sz="24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waves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help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us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71" name="object 14"/>
          <p:cNvSpPr/>
          <p:nvPr/>
        </p:nvSpPr>
        <p:spPr>
          <a:xfrm>
            <a:off x="1823760" y="5008680"/>
            <a:ext cx="5855040" cy="220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 indent="757440" algn="just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49" strike="noStrike">
                <a:latin typeface="Verdana"/>
              </a:rPr>
              <a:t>understand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create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patterns, </a:t>
            </a:r>
            <a:r>
              <a:rPr b="0" lang="en-IN" sz="2450" spc="-21" strike="noStrike">
                <a:latin typeface="Verdana"/>
              </a:rPr>
              <a:t>analyze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46" strike="noStrike">
                <a:latin typeface="Verdana"/>
              </a:rPr>
              <a:t>signals,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simulate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natural </a:t>
            </a:r>
            <a:r>
              <a:rPr b="0" lang="en-IN" sz="2450" spc="-1" strike="noStrike">
                <a:latin typeface="Verdana"/>
              </a:rPr>
              <a:t>phenomena.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Their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impact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truly</a:t>
            </a:r>
            <a:endParaRPr b="0" lang="en-IN" sz="2450" spc="-1" strike="noStrike">
              <a:latin typeface="Arial"/>
            </a:endParaRPr>
          </a:p>
          <a:p>
            <a:pPr marL="12600" indent="757440" algn="r">
              <a:lnSpc>
                <a:spcPct val="100000"/>
              </a:lnSpc>
              <a:spcBef>
                <a:spcPts val="584"/>
              </a:spcBef>
              <a:buNone/>
              <a:tabLst>
                <a:tab algn="l" pos="0"/>
              </a:tabLst>
            </a:pPr>
            <a:r>
              <a:rPr b="0" lang="en-IN" sz="2450" spc="-415" strike="noStrike"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72" name="object 15" descr=""/>
          <p:cNvPicPr/>
          <p:nvPr/>
        </p:nvPicPr>
        <p:blipFill>
          <a:blip r:embed="rId8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515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31840" bIns="0" anchor="t">
            <a:noAutofit/>
          </a:bodyPr>
          <a:p>
            <a:pPr marL="232920">
              <a:lnSpc>
                <a:spcPct val="100000"/>
              </a:lnSpc>
              <a:spcBef>
                <a:spcPts val="1826"/>
              </a:spcBef>
              <a:buNone/>
            </a:pPr>
            <a:r>
              <a:rPr b="1" lang="en-IN" sz="4800" spc="-1" strike="noStrike">
                <a:solidFill>
                  <a:srgbClr val="ffffff"/>
                </a:solidFill>
                <a:latin typeface="Cambria"/>
              </a:rPr>
              <a:t>Harmonics</a:t>
            </a:r>
            <a:r>
              <a:rPr b="1" lang="en-IN" sz="4800" spc="16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800" spc="-1" strike="noStrike">
                <a:solidFill>
                  <a:srgbClr val="ffffff"/>
                </a:solidFill>
                <a:latin typeface="Cambria"/>
              </a:rPr>
              <a:t>and</a:t>
            </a:r>
            <a:r>
              <a:rPr b="1" lang="en-IN" sz="4800" spc="16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800" spc="69" strike="noStrike">
                <a:solidFill>
                  <a:srgbClr val="ffffff"/>
                </a:solidFill>
                <a:latin typeface="Cambria"/>
              </a:rPr>
              <a:t>Sound</a:t>
            </a:r>
            <a:r>
              <a:rPr b="1" lang="en-IN" sz="4800" spc="-3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800" spc="-12" strike="noStrike">
                <a:solidFill>
                  <a:srgbClr val="ffffff"/>
                </a:solidFill>
                <a:latin typeface="Cambria"/>
              </a:rPr>
              <a:t>Waves</a:t>
            </a:r>
            <a:endParaRPr b="0" lang="en-IN" sz="4800" spc="-1" strike="noStrike">
              <a:latin typeface="Calibri"/>
            </a:endParaRPr>
          </a:p>
        </p:txBody>
      </p:sp>
      <p:pic>
        <p:nvPicPr>
          <p:cNvPr id="175" name="object 4" descr=""/>
          <p:cNvPicPr/>
          <p:nvPr/>
        </p:nvPicPr>
        <p:blipFill>
          <a:blip r:embed="rId2"/>
          <a:stretch/>
        </p:blipFill>
        <p:spPr>
          <a:xfrm>
            <a:off x="11824200" y="3458520"/>
            <a:ext cx="930960" cy="247320"/>
          </a:xfrm>
          <a:prstGeom prst="rect">
            <a:avLst/>
          </a:prstGeom>
          <a:ln w="0">
            <a:noFill/>
          </a:ln>
        </p:spPr>
      </p:pic>
      <p:sp>
        <p:nvSpPr>
          <p:cNvPr id="176" name="PlaceHolder 2"/>
          <p:cNvSpPr>
            <a:spLocks noGrp="1"/>
          </p:cNvSpPr>
          <p:nvPr>
            <p:ph/>
          </p:nvPr>
        </p:nvSpPr>
        <p:spPr>
          <a:xfrm>
            <a:off x="9399240" y="3317040"/>
            <a:ext cx="7566840" cy="5893200"/>
          </a:xfrm>
          <a:prstGeom prst="rect">
            <a:avLst/>
          </a:prstGeom>
          <a:noFill/>
          <a:ln w="0">
            <a:noFill/>
          </a:ln>
        </p:spPr>
        <p:txBody>
          <a:bodyPr lIns="0" rIns="0" tIns="10080" bIns="0" anchor="t">
            <a:noAutofit/>
          </a:bodyPr>
          <a:p>
            <a:pPr marL="12600" algn="ctr">
              <a:lnSpc>
                <a:spcPct val="117000"/>
              </a:lnSpc>
              <a:spcBef>
                <a:spcPts val="79"/>
              </a:spcBef>
              <a:buNone/>
              <a:tabLst>
                <a:tab algn="l" pos="3352680"/>
              </a:tabLst>
            </a:pPr>
            <a:r>
              <a:rPr b="0" lang="en-IN" sz="2450" spc="-97" strike="noStrike">
                <a:solidFill>
                  <a:srgbClr val="000000"/>
                </a:solidFill>
                <a:latin typeface="Verdana"/>
              </a:rPr>
              <a:t>In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realm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of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367" strike="noStrike">
                <a:solidFill>
                  <a:srgbClr val="000000"/>
                </a:solidFill>
                <a:latin typeface="Verdana"/>
              </a:rPr>
              <a:t>,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sine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cosine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</a:rPr>
              <a:t>waves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are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building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blocks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of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sound.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Harmonics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arise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from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000000"/>
                </a:solidFill>
                <a:latin typeface="Verdana"/>
              </a:rPr>
              <a:t>combination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of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these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92" strike="noStrike">
                <a:solidFill>
                  <a:srgbClr val="000000"/>
                </a:solidFill>
                <a:latin typeface="Verdana"/>
              </a:rPr>
              <a:t>waves,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creating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rich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tones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complex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sounds.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Understanding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their</a:t>
            </a:r>
            <a:r>
              <a:rPr b="0" lang="en-IN" sz="2450" spc="-7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interaction</a:t>
            </a:r>
            <a:r>
              <a:rPr b="0" lang="en-IN" sz="2450" spc="-7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allows</a:t>
            </a:r>
            <a:r>
              <a:rPr b="0" lang="en-IN" sz="2450" spc="-7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musicians</a:t>
            </a:r>
            <a:r>
              <a:rPr b="0" lang="en-IN" sz="2450" spc="-7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7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sound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engineers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to</a:t>
            </a:r>
            <a:r>
              <a:rPr b="0" lang="en-IN" sz="2450" spc="-13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manipulate</a:t>
            </a:r>
            <a:r>
              <a:rPr b="0" lang="en-IN" sz="2450" spc="-13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enhance</a:t>
            </a:r>
            <a:r>
              <a:rPr b="0" lang="en-IN" sz="2450" spc="-13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32" strike="noStrike">
                <a:solidFill>
                  <a:srgbClr val="000000"/>
                </a:solidFill>
                <a:latin typeface="Verdana"/>
              </a:rPr>
              <a:t>audio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experiences.</a:t>
            </a:r>
            <a:endParaRPr b="0" lang="en-IN" sz="245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78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79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6361560" cy="188640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>
              <a:lnSpc>
                <a:spcPct val="100000"/>
              </a:lnSpc>
              <a:spcBef>
                <a:spcPts val="96"/>
              </a:spcBef>
              <a:buNone/>
            </a:pPr>
            <a:r>
              <a:rPr b="1" lang="en-IN" sz="4100" spc="-1" strike="noStrike">
                <a:solidFill>
                  <a:srgbClr val="000000"/>
                </a:solidFill>
                <a:latin typeface="Cambria"/>
              </a:rPr>
              <a:t>Visualizing</a:t>
            </a:r>
            <a:r>
              <a:rPr b="1" lang="en-IN" sz="4100" spc="8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-12" strike="noStrike">
                <a:solidFill>
                  <a:srgbClr val="000000"/>
                </a:solidFill>
                <a:latin typeface="Cambria"/>
              </a:rPr>
              <a:t>Trigonometric Functions</a:t>
            </a:r>
            <a:endParaRPr b="0" lang="en-IN" sz="4100" spc="-1" strike="noStrike">
              <a:latin typeface="Calibri"/>
            </a:endParaRPr>
          </a:p>
        </p:txBody>
      </p:sp>
      <p:pic>
        <p:nvPicPr>
          <p:cNvPr id="181" name="object 6" descr=""/>
          <p:cNvPicPr/>
          <p:nvPr/>
        </p:nvPicPr>
        <p:blipFill>
          <a:blip r:embed="rId2"/>
          <a:stretch/>
        </p:blipFill>
        <p:spPr>
          <a:xfrm>
            <a:off x="5262120" y="3317040"/>
            <a:ext cx="2190600" cy="308520"/>
          </a:xfrm>
          <a:prstGeom prst="rect">
            <a:avLst/>
          </a:prstGeom>
          <a:ln w="0">
            <a:noFill/>
          </a:ln>
        </p:spPr>
      </p:pic>
      <p:pic>
        <p:nvPicPr>
          <p:cNvPr id="182" name="object 7" descr=""/>
          <p:cNvPicPr/>
          <p:nvPr/>
        </p:nvPicPr>
        <p:blipFill>
          <a:blip r:embed="rId3"/>
          <a:stretch/>
        </p:blipFill>
        <p:spPr>
          <a:xfrm>
            <a:off x="1451520" y="3753720"/>
            <a:ext cx="1481760" cy="249120"/>
          </a:xfrm>
          <a:prstGeom prst="rect">
            <a:avLst/>
          </a:prstGeom>
          <a:ln w="0">
            <a:noFill/>
          </a:ln>
        </p:spPr>
      </p:pic>
      <p:sp>
        <p:nvSpPr>
          <p:cNvPr id="183" name="object 8"/>
          <p:cNvSpPr/>
          <p:nvPr/>
        </p:nvSpPr>
        <p:spPr>
          <a:xfrm>
            <a:off x="1433160" y="3175200"/>
            <a:ext cx="6345720" cy="395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260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12" strike="noStrike">
                <a:latin typeface="Verdana"/>
              </a:rPr>
              <a:t>Visual</a:t>
            </a:r>
            <a:r>
              <a:rPr b="0" lang="en-IN" sz="2450" spc="-4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representation</a:t>
            </a:r>
            <a:r>
              <a:rPr b="0" lang="en-IN" sz="2450" spc="-4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  <a:p>
            <a:pPr marL="1579320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43" strike="noStrike">
                <a:latin typeface="Verdana"/>
              </a:rPr>
              <a:t>enhances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comprehension.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52" strike="noStrike">
                <a:latin typeface="Verdana"/>
              </a:rPr>
              <a:t>Tools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like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graphs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animations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help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17000"/>
              </a:lnSpc>
              <a:spcBef>
                <a:spcPts val="74"/>
              </a:spcBef>
              <a:buNone/>
            </a:pPr>
            <a:r>
              <a:rPr b="0" lang="en-IN" sz="2450" spc="-21" strike="noStrike">
                <a:latin typeface="Verdana"/>
              </a:rPr>
              <a:t>illustrate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behavior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sine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cosine </a:t>
            </a:r>
            <a:r>
              <a:rPr b="0" lang="en-IN" sz="2450" spc="-92" strike="noStrike">
                <a:latin typeface="Verdana"/>
              </a:rPr>
              <a:t>waves,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making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it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easier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grasp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their </a:t>
            </a:r>
            <a:r>
              <a:rPr b="0" lang="en-IN" sz="2450" spc="43" strike="noStrike">
                <a:latin typeface="Verdana"/>
              </a:rPr>
              <a:t>periodic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nature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transformations.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17000"/>
              </a:lnSpc>
              <a:buNone/>
            </a:pPr>
            <a:r>
              <a:rPr b="0" lang="en-IN" sz="2450" spc="-32" strike="noStrike">
                <a:latin typeface="Verdana"/>
              </a:rPr>
              <a:t>This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visualization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crucial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both </a:t>
            </a:r>
            <a:r>
              <a:rPr b="0" lang="en-IN" sz="2450" spc="-26" strike="noStrike">
                <a:latin typeface="Verdana"/>
              </a:rPr>
              <a:t>learners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educators.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" name="object 2"/>
          <p:cNvGrpSpPr/>
          <p:nvPr/>
        </p:nvGrpSpPr>
        <p:grpSpPr>
          <a:xfrm>
            <a:off x="0" y="-1800"/>
            <a:ext cx="18287640" cy="10286640"/>
            <a:chOff x="0" y="-1800"/>
            <a:chExt cx="18287640" cy="10286640"/>
          </a:xfrm>
        </p:grpSpPr>
        <p:sp>
          <p:nvSpPr>
            <p:cNvPr id="185" name="object 3"/>
            <p:cNvSpPr/>
            <p:nvPr/>
          </p:nvSpPr>
          <p:spPr>
            <a:xfrm>
              <a:off x="0" y="-1800"/>
              <a:ext cx="18287640" cy="10286640"/>
            </a:xfrm>
            <a:custGeom>
              <a:avLst/>
              <a:gdLst/>
              <a:ah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86" name="object 4" descr=""/>
            <p:cNvPicPr/>
            <p:nvPr/>
          </p:nvPicPr>
          <p:blipFill>
            <a:blip r:embed="rId1"/>
            <a:stretch/>
          </p:blipFill>
          <p:spPr>
            <a:xfrm>
              <a:off x="9559440" y="4740840"/>
              <a:ext cx="633240" cy="247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87" name="object 5" descr=""/>
            <p:cNvPicPr/>
            <p:nvPr/>
          </p:nvPicPr>
          <p:blipFill>
            <a:blip r:embed="rId2"/>
            <a:stretch/>
          </p:blipFill>
          <p:spPr>
            <a:xfrm>
              <a:off x="10983600" y="4740840"/>
              <a:ext cx="996120" cy="247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88" name="object 6" descr=""/>
            <p:cNvPicPr/>
            <p:nvPr/>
          </p:nvPicPr>
          <p:blipFill>
            <a:blip r:embed="rId3"/>
            <a:stretch/>
          </p:blipFill>
          <p:spPr>
            <a:xfrm>
              <a:off x="10469160" y="6263280"/>
              <a:ext cx="2716200" cy="30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4193280" y="2378160"/>
            <a:ext cx="9891720" cy="4563720"/>
          </a:xfrm>
          <a:prstGeom prst="rect">
            <a:avLst/>
          </a:prstGeom>
          <a:noFill/>
          <a:ln w="0">
            <a:noFill/>
          </a:ln>
        </p:spPr>
        <p:txBody>
          <a:bodyPr lIns="0" rIns="0" tIns="13320" bIns="0" anchor="t">
            <a:noAutofit/>
          </a:bodyPr>
          <a:p>
            <a:pPr marL="12600" algn="ctr">
              <a:lnSpc>
                <a:spcPct val="100000"/>
              </a:lnSpc>
              <a:spcBef>
                <a:spcPts val="105"/>
              </a:spcBef>
              <a:buNone/>
            </a:pPr>
            <a:r>
              <a:rPr b="1" lang="en-IN" sz="6850" spc="117" strike="noStrike">
                <a:solidFill>
                  <a:srgbClr val="000000"/>
                </a:solidFill>
                <a:latin typeface="Cambria"/>
              </a:rPr>
              <a:t>Conclusion:</a:t>
            </a:r>
            <a:r>
              <a:rPr b="1" lang="en-IN" sz="6850" spc="-35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-1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1" lang="en-IN" sz="6850" spc="-131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-256" strike="noStrike">
                <a:solidFill>
                  <a:srgbClr val="000000"/>
                </a:solidFill>
                <a:latin typeface="Cambria"/>
              </a:rPr>
              <a:t>Wave</a:t>
            </a:r>
            <a:r>
              <a:rPr b="1" lang="en-IN" sz="6850" spc="12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38" strike="noStrike">
                <a:solidFill>
                  <a:srgbClr val="000000"/>
                </a:solidFill>
                <a:latin typeface="Cambria"/>
              </a:rPr>
              <a:t>of </a:t>
            </a:r>
            <a:r>
              <a:rPr b="1" lang="en-IN" sz="6850" spc="43" strike="noStrike">
                <a:solidFill>
                  <a:srgbClr val="000000"/>
                </a:solidFill>
                <a:latin typeface="Cambria"/>
              </a:rPr>
              <a:t>Learning</a:t>
            </a:r>
            <a:endParaRPr b="0" lang="en-IN" sz="6850" spc="-1" strike="noStrike">
              <a:latin typeface="Calibri"/>
            </a:endParaRPr>
          </a:p>
          <a:p>
            <a:pPr marL="55080" algn="ctr">
              <a:lnSpc>
                <a:spcPct val="102000"/>
              </a:lnSpc>
              <a:spcBef>
                <a:spcPts val="1426"/>
              </a:spcBef>
              <a:buNone/>
              <a:tabLst>
                <a:tab algn="l" pos="6082200"/>
                <a:tab algn="l" pos="7869600"/>
                <a:tab algn="l" pos="8267040"/>
              </a:tabLst>
            </a:pP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Our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journey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000000"/>
                </a:solidFill>
                <a:latin typeface="Verdana"/>
              </a:rPr>
              <a:t>through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world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of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has</a:t>
            </a:r>
            <a:r>
              <a:rPr b="0" lang="en-IN" sz="2450" spc="-20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revealed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beauty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utility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of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these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fundamental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functions.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From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their</a:t>
            </a:r>
            <a:r>
              <a:rPr b="0" lang="en-IN" sz="2450" spc="-8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mathematical</a:t>
            </a:r>
            <a:r>
              <a:rPr b="0" lang="en-IN" sz="2450" spc="-8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properties</a:t>
            </a:r>
            <a:r>
              <a:rPr b="0" lang="en-IN" sz="2450" spc="-7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to</a:t>
            </a:r>
            <a:r>
              <a:rPr b="0" lang="en-IN" sz="2450" spc="-8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75" strike="noStrike">
                <a:solidFill>
                  <a:srgbClr val="000000"/>
                </a:solidFill>
                <a:latin typeface="Verdana"/>
              </a:rPr>
              <a:t>real-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world</a:t>
            </a:r>
            <a:r>
              <a:rPr b="0" lang="en-IN" sz="2450" spc="-7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applications, 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understanding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these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</a:rPr>
              <a:t>waves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enriches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our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000000"/>
                </a:solidFill>
                <a:latin typeface="Verdana"/>
              </a:rPr>
              <a:t>knowledge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of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000000"/>
                </a:solidFill>
                <a:latin typeface="Verdana"/>
              </a:rPr>
              <a:t>the 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</a:rPr>
              <a:t>universe.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000000"/>
                </a:solidFill>
                <a:latin typeface="Verdana"/>
              </a:rPr>
              <a:t>Let’s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continue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to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ride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392" strike="noStrike">
                <a:solidFill>
                  <a:srgbClr val="000000"/>
                </a:solidFill>
                <a:latin typeface="Verdana"/>
              </a:rPr>
              <a:t>!</a:t>
            </a:r>
            <a:endParaRPr b="0" lang="en-IN" sz="245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2024-12-18T06:34:40Z</dcterms:created>
  <dc:creator/>
  <dc:description/>
  <dc:language>en-IN</dc:language>
  <cp:lastModifiedBy/>
  <dcterms:modified xsi:type="dcterms:W3CDTF">2025-02-04T10:50:16Z</dcterms:modified>
  <cp:revision>1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