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4630400" cy="8229600"/>
  <p:notesSz cx="8229600" cy="1463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10"/>
  </p:normalViewPr>
  <p:slideViewPr>
    <p:cSldViewPr snapToGrid="0" snapToObjects="1">
      <p:cViewPr varScale="1">
        <p:scale>
          <a:sx n="95" d="100"/>
          <a:sy n="95" d="100"/>
        </p:scale>
        <p:origin x="40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3258459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11.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5.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6.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7.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8.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Slide 9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0D0A2C">
              <a:alpha val="9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Slide 10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0D0A2C">
              <a:alpha val="9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lide 1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0D0A2C">
              <a:alpha val="9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lide 2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0D0A2C">
              <a:alpha val="9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lide 3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0D0A2C">
              <a:alpha val="9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lide 4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0D0A2C">
              <a:alpha val="9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lide 5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0D0A2C">
              <a:alpha val="9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lide 6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0D0A2C">
              <a:alpha val="9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lide 7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0D0A2C">
              <a:alpha val="9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lide 8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0D0A2C">
              <a:alpha val="9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0.xml"/><Relationship Id="rId1" Type="http://schemas.openxmlformats.org/officeDocument/2006/relationships/slideLayout" Target="../slideLayouts/slideLayout11.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5.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6.xml"/><Relationship Id="rId5" Type="http://schemas.openxmlformats.org/officeDocument/2006/relationships/image" Target="../media/image10.png"/><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7.xml"/><Relationship Id="rId1" Type="http://schemas.openxmlformats.org/officeDocument/2006/relationships/slideLayout" Target="../slideLayouts/slideLayout8.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8.xml"/><Relationship Id="rId1" Type="http://schemas.openxmlformats.org/officeDocument/2006/relationships/slideLayout" Target="../slideLayouts/slideLayout9.xml"/><Relationship Id="rId6" Type="http://schemas.openxmlformats.org/officeDocument/2006/relationships/image" Target="../media/image5.png"/><Relationship Id="rId5" Type="http://schemas.openxmlformats.org/officeDocument/2006/relationships/image" Target="../media/image18.png"/><Relationship Id="rId4" Type="http://schemas.openxmlformats.org/officeDocument/2006/relationships/image" Target="../media/image17.pn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280190" y="1829753"/>
            <a:ext cx="7556421" cy="2126337"/>
          </a:xfrm>
          <a:prstGeom prst="rect">
            <a:avLst/>
          </a:prstGeom>
          <a:noFill/>
          <a:ln/>
        </p:spPr>
        <p:txBody>
          <a:bodyPr wrap="square" lIns="0" tIns="0" rIns="0" bIns="0" rtlCol="0" anchor="t"/>
          <a:lstStyle/>
          <a:p>
            <a:pPr marL="0" indent="0">
              <a:lnSpc>
                <a:spcPts val="5550"/>
              </a:lnSpc>
              <a:buNone/>
            </a:pPr>
            <a:r>
              <a:rPr lang="en-US" sz="4450" dirty="0">
                <a:solidFill>
                  <a:srgbClr val="F2F0F4"/>
                </a:solidFill>
                <a:latin typeface="Montserrat" pitchFamily="34" charset="0"/>
                <a:ea typeface="Montserrat" pitchFamily="34" charset="-122"/>
                <a:cs typeface="Montserrat" pitchFamily="34" charset="-120"/>
              </a:rPr>
              <a:t>Exploring Conic Sections: A Journey Through Geometry</a:t>
            </a:r>
            <a:endParaRPr lang="en-US" sz="4450" dirty="0"/>
          </a:p>
        </p:txBody>
      </p:sp>
      <p:sp>
        <p:nvSpPr>
          <p:cNvPr id="4" name="Text 1"/>
          <p:cNvSpPr/>
          <p:nvPr/>
        </p:nvSpPr>
        <p:spPr>
          <a:xfrm>
            <a:off x="6280190" y="4296251"/>
            <a:ext cx="7556421" cy="1451610"/>
          </a:xfrm>
          <a:prstGeom prst="rect">
            <a:avLst/>
          </a:prstGeom>
          <a:noFill/>
          <a:ln/>
        </p:spPr>
        <p:txBody>
          <a:bodyPr wrap="square" lIns="0" tIns="0" rIns="0" bIns="0" rtlCol="0" anchor="t"/>
          <a:lstStyle/>
          <a:p>
            <a:pPr marL="0" indent="0">
              <a:lnSpc>
                <a:spcPts val="2850"/>
              </a:lnSpc>
              <a:buNone/>
            </a:pPr>
            <a:r>
              <a:rPr lang="en-US" sz="1750" dirty="0">
                <a:solidFill>
                  <a:srgbClr val="DCD7E5"/>
                </a:solidFill>
                <a:latin typeface="Heebo Light" pitchFamily="34" charset="0"/>
                <a:ea typeface="Heebo Light" pitchFamily="34" charset="-122"/>
                <a:cs typeface="Heebo Light" pitchFamily="34" charset="-120"/>
              </a:rPr>
              <a:t>Welcome to our exploration of conic sections, a fascinating branch of geometry where we delve into the captivating shapes formed by the intersection of a plane and a double cone. Prepare to discover their unique definitions, characteristics, and wide-ranging applications in diverse fields.</a:t>
            </a:r>
            <a:endParaRPr lang="en-US" sz="1750" dirty="0"/>
          </a:p>
        </p:txBody>
      </p:sp>
      <p:sp>
        <p:nvSpPr>
          <p:cNvPr id="5" name="Shape 2"/>
          <p:cNvSpPr/>
          <p:nvPr/>
        </p:nvSpPr>
        <p:spPr>
          <a:xfrm>
            <a:off x="6280190" y="6019919"/>
            <a:ext cx="362903" cy="362903"/>
          </a:xfrm>
          <a:prstGeom prst="roundRect">
            <a:avLst>
              <a:gd name="adj" fmla="val 25194296"/>
            </a:avLst>
          </a:prstGeom>
          <a:noFill/>
          <a:ln w="7620">
            <a:solidFill>
              <a:srgbClr val="FFFFFF"/>
            </a:solidFill>
            <a:prstDash val="solid"/>
          </a:ln>
        </p:spPr>
      </p:sp>
      <p:pic>
        <p:nvPicPr>
          <p:cNvPr id="6" name="Image 1" descr="preencoded.png"/>
          <p:cNvPicPr>
            <a:picLocks noChangeAspect="1"/>
          </p:cNvPicPr>
          <p:nvPr/>
        </p:nvPicPr>
        <p:blipFill>
          <a:blip r:embed="rId4"/>
          <a:stretch>
            <a:fillRect/>
          </a:stretch>
        </p:blipFill>
        <p:spPr>
          <a:xfrm>
            <a:off x="6287810" y="6027539"/>
            <a:ext cx="347663" cy="347663"/>
          </a:xfrm>
          <a:prstGeom prst="rect">
            <a:avLst/>
          </a:prstGeom>
        </p:spPr>
      </p:pic>
      <p:sp>
        <p:nvSpPr>
          <p:cNvPr id="7" name="Text 3"/>
          <p:cNvSpPr/>
          <p:nvPr/>
        </p:nvSpPr>
        <p:spPr>
          <a:xfrm>
            <a:off x="6756440" y="6003012"/>
            <a:ext cx="3684270" cy="396835"/>
          </a:xfrm>
          <a:prstGeom prst="rect">
            <a:avLst/>
          </a:prstGeom>
          <a:noFill/>
          <a:ln/>
        </p:spPr>
        <p:txBody>
          <a:bodyPr wrap="none" lIns="0" tIns="0" rIns="0" bIns="0" rtlCol="0" anchor="t"/>
          <a:lstStyle/>
          <a:p>
            <a:pPr marL="0" indent="0" algn="l">
              <a:lnSpc>
                <a:spcPts val="3100"/>
              </a:lnSpc>
              <a:buNone/>
            </a:pPr>
            <a:r>
              <a:rPr lang="en-US" sz="2200" b="1" dirty="0">
                <a:solidFill>
                  <a:srgbClr val="DCD7E5"/>
                </a:solidFill>
                <a:latin typeface="Heebo Bold" pitchFamily="34" charset="0"/>
                <a:ea typeface="Heebo Bold" pitchFamily="34" charset="-122"/>
                <a:cs typeface="Heebo Bold" pitchFamily="34" charset="-120"/>
              </a:rPr>
              <a:t>by ONYEDIKACHI ONWURAH</a:t>
            </a:r>
            <a:endParaRPr lang="en-US" sz="2200" dirty="0"/>
          </a:p>
        </p:txBody>
      </p:sp>
      <p:pic>
        <p:nvPicPr>
          <p:cNvPr id="9" name="Picture 8">
            <a:extLst>
              <a:ext uri="{FF2B5EF4-FFF2-40B4-BE49-F238E27FC236}">
                <a16:creationId xmlns:a16="http://schemas.microsoft.com/office/drawing/2014/main" id="{0C1146DB-1410-4773-A7C3-994047F60656}"/>
              </a:ext>
            </a:extLst>
          </p:cNvPr>
          <p:cNvPicPr>
            <a:picLocks noChangeAspect="1"/>
          </p:cNvPicPr>
          <p:nvPr/>
        </p:nvPicPr>
        <p:blipFill>
          <a:blip r:embed="rId5"/>
          <a:stretch>
            <a:fillRect/>
          </a:stretch>
        </p:blipFill>
        <p:spPr>
          <a:xfrm>
            <a:off x="11972554" y="7613822"/>
            <a:ext cx="2657846" cy="55252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280190" y="2510076"/>
            <a:ext cx="7556421" cy="1417558"/>
          </a:xfrm>
          <a:prstGeom prst="rect">
            <a:avLst/>
          </a:prstGeom>
          <a:noFill/>
          <a:ln/>
        </p:spPr>
        <p:txBody>
          <a:bodyPr wrap="square" lIns="0" tIns="0" rIns="0" bIns="0" rtlCol="0" anchor="t"/>
          <a:lstStyle/>
          <a:p>
            <a:pPr marL="0" indent="0">
              <a:lnSpc>
                <a:spcPts val="5550"/>
              </a:lnSpc>
              <a:buNone/>
            </a:pPr>
            <a:r>
              <a:rPr lang="en-US" sz="4450" dirty="0">
                <a:solidFill>
                  <a:srgbClr val="F2F0F4"/>
                </a:solidFill>
                <a:latin typeface="Montserrat" pitchFamily="34" charset="0"/>
                <a:ea typeface="Montserrat" pitchFamily="34" charset="-122"/>
                <a:cs typeface="Montserrat" pitchFamily="34" charset="-120"/>
              </a:rPr>
              <a:t>Conic Sections: A Legacy of Geometry</a:t>
            </a:r>
            <a:endParaRPr lang="en-US" sz="4450" dirty="0"/>
          </a:p>
        </p:txBody>
      </p:sp>
      <p:sp>
        <p:nvSpPr>
          <p:cNvPr id="4" name="Text 1"/>
          <p:cNvSpPr/>
          <p:nvPr/>
        </p:nvSpPr>
        <p:spPr>
          <a:xfrm>
            <a:off x="6280190" y="4267795"/>
            <a:ext cx="7556421" cy="1451610"/>
          </a:xfrm>
          <a:prstGeom prst="rect">
            <a:avLst/>
          </a:prstGeom>
          <a:noFill/>
          <a:ln/>
        </p:spPr>
        <p:txBody>
          <a:bodyPr wrap="square" lIns="0" tIns="0" rIns="0" bIns="0" rtlCol="0" anchor="t"/>
          <a:lstStyle/>
          <a:p>
            <a:pPr marL="0" indent="0">
              <a:lnSpc>
                <a:spcPts val="2850"/>
              </a:lnSpc>
              <a:buNone/>
            </a:pPr>
            <a:r>
              <a:rPr lang="en-US" sz="1750" dirty="0">
                <a:solidFill>
                  <a:srgbClr val="DCD7E5"/>
                </a:solidFill>
                <a:latin typeface="Heebo Light" pitchFamily="34" charset="0"/>
                <a:ea typeface="Heebo Light" pitchFamily="34" charset="-122"/>
                <a:cs typeface="Heebo Light" pitchFamily="34" charset="-120"/>
              </a:rPr>
              <a:t>Our journey through conic sections has revealed their profound beauty and immense utility in various fields. Understanding these remarkable shapes empowers us to analyze and explore the world around us with greater clarity and insight.</a:t>
            </a:r>
            <a:endParaRPr lang="en-US" sz="1750" dirty="0"/>
          </a:p>
        </p:txBody>
      </p:sp>
      <p:pic>
        <p:nvPicPr>
          <p:cNvPr id="6" name="Picture 5">
            <a:extLst>
              <a:ext uri="{FF2B5EF4-FFF2-40B4-BE49-F238E27FC236}">
                <a16:creationId xmlns:a16="http://schemas.microsoft.com/office/drawing/2014/main" id="{654E77F0-DD1B-46E1-8D7B-F79631A6738E}"/>
              </a:ext>
            </a:extLst>
          </p:cNvPr>
          <p:cNvPicPr>
            <a:picLocks noChangeAspect="1"/>
          </p:cNvPicPr>
          <p:nvPr/>
        </p:nvPicPr>
        <p:blipFill>
          <a:blip r:embed="rId4"/>
          <a:stretch>
            <a:fillRect/>
          </a:stretch>
        </p:blipFill>
        <p:spPr>
          <a:xfrm>
            <a:off x="11864563" y="7586571"/>
            <a:ext cx="2657846" cy="552527"/>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793790" y="2004060"/>
            <a:ext cx="13042821" cy="1417558"/>
          </a:xfrm>
          <a:prstGeom prst="rect">
            <a:avLst/>
          </a:prstGeom>
          <a:noFill/>
          <a:ln/>
        </p:spPr>
        <p:txBody>
          <a:bodyPr wrap="square" lIns="0" tIns="0" rIns="0" bIns="0" rtlCol="0" anchor="t"/>
          <a:lstStyle/>
          <a:p>
            <a:pPr marL="0" indent="0">
              <a:lnSpc>
                <a:spcPts val="5550"/>
              </a:lnSpc>
              <a:buNone/>
            </a:pPr>
            <a:r>
              <a:rPr lang="en-US" sz="4450" dirty="0">
                <a:solidFill>
                  <a:srgbClr val="F2F0F4"/>
                </a:solidFill>
                <a:latin typeface="Montserrat" pitchFamily="34" charset="0"/>
                <a:ea typeface="Montserrat" pitchFamily="34" charset="-122"/>
                <a:cs typeface="Montserrat" pitchFamily="34" charset="-120"/>
              </a:rPr>
              <a:t>Defining Conic Sections: The Interplay of Plane and Cone</a:t>
            </a:r>
            <a:endParaRPr lang="en-US" sz="4450" dirty="0"/>
          </a:p>
        </p:txBody>
      </p:sp>
      <p:sp>
        <p:nvSpPr>
          <p:cNvPr id="3" name="Text 1"/>
          <p:cNvSpPr/>
          <p:nvPr/>
        </p:nvSpPr>
        <p:spPr>
          <a:xfrm>
            <a:off x="793790" y="3988594"/>
            <a:ext cx="2835235" cy="354330"/>
          </a:xfrm>
          <a:prstGeom prst="rect">
            <a:avLst/>
          </a:prstGeom>
          <a:noFill/>
          <a:ln/>
        </p:spPr>
        <p:txBody>
          <a:bodyPr wrap="none" lIns="0" tIns="0" rIns="0" bIns="0" rtlCol="0" anchor="t"/>
          <a:lstStyle/>
          <a:p>
            <a:pPr marL="0" indent="0">
              <a:lnSpc>
                <a:spcPts val="2750"/>
              </a:lnSpc>
              <a:buNone/>
            </a:pPr>
            <a:r>
              <a:rPr lang="en-US" sz="2200" dirty="0">
                <a:solidFill>
                  <a:srgbClr val="F2F0F4"/>
                </a:solidFill>
                <a:latin typeface="Montserrat" pitchFamily="34" charset="0"/>
                <a:ea typeface="Montserrat" pitchFamily="34" charset="-122"/>
                <a:cs typeface="Montserrat" pitchFamily="34" charset="-120"/>
              </a:rPr>
              <a:t>The Essence</a:t>
            </a:r>
            <a:endParaRPr lang="en-US" sz="2200" dirty="0"/>
          </a:p>
        </p:txBody>
      </p:sp>
      <p:sp>
        <p:nvSpPr>
          <p:cNvPr id="4" name="Text 2"/>
          <p:cNvSpPr/>
          <p:nvPr/>
        </p:nvSpPr>
        <p:spPr>
          <a:xfrm>
            <a:off x="793790" y="4569738"/>
            <a:ext cx="6244709" cy="1451610"/>
          </a:xfrm>
          <a:prstGeom prst="rect">
            <a:avLst/>
          </a:prstGeom>
          <a:noFill/>
          <a:ln/>
        </p:spPr>
        <p:txBody>
          <a:bodyPr wrap="square" lIns="0" tIns="0" rIns="0" bIns="0" rtlCol="0" anchor="t"/>
          <a:lstStyle/>
          <a:p>
            <a:pPr marL="0" indent="0">
              <a:lnSpc>
                <a:spcPts val="2850"/>
              </a:lnSpc>
              <a:buNone/>
            </a:pPr>
            <a:r>
              <a:rPr lang="en-US" sz="1750" dirty="0">
                <a:solidFill>
                  <a:srgbClr val="DCD7E5"/>
                </a:solidFill>
                <a:latin typeface="Heebo Light" pitchFamily="34" charset="0"/>
                <a:ea typeface="Heebo Light" pitchFamily="34" charset="-122"/>
                <a:cs typeface="Heebo Light" pitchFamily="34" charset="-120"/>
              </a:rPr>
              <a:t>Conic sections arise when a plane intersects a double cone at different angles. The resulting shapes – circle, ellipse, parabola, and hyperbola – share fundamental properties and hold remarkable applications across various disciplines.</a:t>
            </a:r>
            <a:endParaRPr lang="en-US" sz="1750" dirty="0"/>
          </a:p>
        </p:txBody>
      </p:sp>
      <p:sp>
        <p:nvSpPr>
          <p:cNvPr id="5" name="Text 3"/>
          <p:cNvSpPr/>
          <p:nvPr/>
        </p:nvSpPr>
        <p:spPr>
          <a:xfrm>
            <a:off x="7599521" y="3988594"/>
            <a:ext cx="2835235" cy="354330"/>
          </a:xfrm>
          <a:prstGeom prst="rect">
            <a:avLst/>
          </a:prstGeom>
          <a:noFill/>
          <a:ln/>
        </p:spPr>
        <p:txBody>
          <a:bodyPr wrap="none" lIns="0" tIns="0" rIns="0" bIns="0" rtlCol="0" anchor="t"/>
          <a:lstStyle/>
          <a:p>
            <a:pPr marL="0" indent="0">
              <a:lnSpc>
                <a:spcPts val="2750"/>
              </a:lnSpc>
              <a:buNone/>
            </a:pPr>
            <a:r>
              <a:rPr lang="en-US" sz="2200" dirty="0">
                <a:solidFill>
                  <a:srgbClr val="F2F0F4"/>
                </a:solidFill>
                <a:latin typeface="Montserrat" pitchFamily="34" charset="0"/>
                <a:ea typeface="Montserrat" pitchFamily="34" charset="-122"/>
                <a:cs typeface="Montserrat" pitchFamily="34" charset="-120"/>
              </a:rPr>
              <a:t>Commonalities</a:t>
            </a:r>
            <a:endParaRPr lang="en-US" sz="2200" dirty="0"/>
          </a:p>
        </p:txBody>
      </p:sp>
      <p:sp>
        <p:nvSpPr>
          <p:cNvPr id="6" name="Text 4"/>
          <p:cNvSpPr/>
          <p:nvPr/>
        </p:nvSpPr>
        <p:spPr>
          <a:xfrm>
            <a:off x="7599521" y="4569738"/>
            <a:ext cx="6244709" cy="1088708"/>
          </a:xfrm>
          <a:prstGeom prst="rect">
            <a:avLst/>
          </a:prstGeom>
          <a:noFill/>
          <a:ln/>
        </p:spPr>
        <p:txBody>
          <a:bodyPr wrap="square" lIns="0" tIns="0" rIns="0" bIns="0" rtlCol="0" anchor="t"/>
          <a:lstStyle/>
          <a:p>
            <a:pPr marL="0" indent="0">
              <a:lnSpc>
                <a:spcPts val="2850"/>
              </a:lnSpc>
              <a:buNone/>
            </a:pPr>
            <a:r>
              <a:rPr lang="en-US" sz="1750" dirty="0">
                <a:solidFill>
                  <a:srgbClr val="DCD7E5"/>
                </a:solidFill>
                <a:latin typeface="Heebo Light" pitchFamily="34" charset="0"/>
                <a:ea typeface="Heebo Light" pitchFamily="34" charset="-122"/>
                <a:cs typeface="Heebo Light" pitchFamily="34" charset="-120"/>
              </a:rPr>
              <a:t>Conic sections are defined by their shared features: a focus (or foci) and a directrix. These elements play a crucial role in shaping their unique characteristics and applications.</a:t>
            </a:r>
            <a:endParaRPr lang="en-US" sz="1750" dirty="0"/>
          </a:p>
        </p:txBody>
      </p:sp>
      <p:pic>
        <p:nvPicPr>
          <p:cNvPr id="8" name="Picture 7">
            <a:extLst>
              <a:ext uri="{FF2B5EF4-FFF2-40B4-BE49-F238E27FC236}">
                <a16:creationId xmlns:a16="http://schemas.microsoft.com/office/drawing/2014/main" id="{816F921C-9768-448B-836A-460B9AAF2369}"/>
              </a:ext>
            </a:extLst>
          </p:cNvPr>
          <p:cNvPicPr>
            <a:picLocks noChangeAspect="1"/>
          </p:cNvPicPr>
          <p:nvPr/>
        </p:nvPicPr>
        <p:blipFill>
          <a:blip r:embed="rId3"/>
          <a:stretch>
            <a:fillRect/>
          </a:stretch>
        </p:blipFill>
        <p:spPr>
          <a:xfrm>
            <a:off x="11972554" y="7621807"/>
            <a:ext cx="2657846" cy="552527"/>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280190" y="1411486"/>
            <a:ext cx="7556421" cy="1417558"/>
          </a:xfrm>
          <a:prstGeom prst="rect">
            <a:avLst/>
          </a:prstGeom>
          <a:noFill/>
          <a:ln/>
        </p:spPr>
        <p:txBody>
          <a:bodyPr wrap="square" lIns="0" tIns="0" rIns="0" bIns="0" rtlCol="0" anchor="t"/>
          <a:lstStyle/>
          <a:p>
            <a:pPr marL="0" indent="0">
              <a:lnSpc>
                <a:spcPts val="5550"/>
              </a:lnSpc>
              <a:buNone/>
            </a:pPr>
            <a:r>
              <a:rPr lang="en-US" sz="4450" dirty="0">
                <a:solidFill>
                  <a:srgbClr val="F2F0F4"/>
                </a:solidFill>
                <a:latin typeface="Montserrat" pitchFamily="34" charset="0"/>
                <a:ea typeface="Montserrat" pitchFamily="34" charset="-122"/>
                <a:cs typeface="Montserrat" pitchFamily="34" charset="-120"/>
              </a:rPr>
              <a:t>The Circle: A Timeless Shape</a:t>
            </a:r>
            <a:endParaRPr lang="en-US" sz="4450" dirty="0"/>
          </a:p>
        </p:txBody>
      </p:sp>
      <p:sp>
        <p:nvSpPr>
          <p:cNvPr id="4" name="Shape 1"/>
          <p:cNvSpPr/>
          <p:nvPr/>
        </p:nvSpPr>
        <p:spPr>
          <a:xfrm>
            <a:off x="6280190" y="3424357"/>
            <a:ext cx="396835" cy="396835"/>
          </a:xfrm>
          <a:prstGeom prst="roundRect">
            <a:avLst>
              <a:gd name="adj" fmla="val 24007"/>
            </a:avLst>
          </a:prstGeom>
          <a:solidFill>
            <a:srgbClr val="31136C"/>
          </a:solidFill>
          <a:ln w="7620">
            <a:solidFill>
              <a:srgbClr val="4A2C85"/>
            </a:solidFill>
            <a:prstDash val="solid"/>
          </a:ln>
        </p:spPr>
      </p:sp>
      <p:sp>
        <p:nvSpPr>
          <p:cNvPr id="5" name="Text 2"/>
          <p:cNvSpPr/>
          <p:nvPr/>
        </p:nvSpPr>
        <p:spPr>
          <a:xfrm>
            <a:off x="6903839" y="3424357"/>
            <a:ext cx="2835235" cy="354330"/>
          </a:xfrm>
          <a:prstGeom prst="rect">
            <a:avLst/>
          </a:prstGeom>
          <a:noFill/>
          <a:ln/>
        </p:spPr>
        <p:txBody>
          <a:bodyPr wrap="none" lIns="0" tIns="0" rIns="0" bIns="0" rtlCol="0" anchor="t"/>
          <a:lstStyle/>
          <a:p>
            <a:pPr marL="0" indent="0">
              <a:lnSpc>
                <a:spcPts val="2750"/>
              </a:lnSpc>
              <a:buNone/>
            </a:pPr>
            <a:r>
              <a:rPr lang="en-US" sz="2200" dirty="0">
                <a:solidFill>
                  <a:srgbClr val="DCD7E5"/>
                </a:solidFill>
                <a:latin typeface="Montserrat" pitchFamily="34" charset="0"/>
                <a:ea typeface="Montserrat" pitchFamily="34" charset="-122"/>
                <a:cs typeface="Montserrat" pitchFamily="34" charset="-120"/>
              </a:rPr>
              <a:t>Definition</a:t>
            </a:r>
            <a:endParaRPr lang="en-US" sz="2200" dirty="0"/>
          </a:p>
        </p:txBody>
      </p:sp>
      <p:sp>
        <p:nvSpPr>
          <p:cNvPr id="6" name="Text 3"/>
          <p:cNvSpPr/>
          <p:nvPr/>
        </p:nvSpPr>
        <p:spPr>
          <a:xfrm>
            <a:off x="6903839" y="3914775"/>
            <a:ext cx="3041213" cy="2177415"/>
          </a:xfrm>
          <a:prstGeom prst="rect">
            <a:avLst/>
          </a:prstGeom>
          <a:noFill/>
          <a:ln/>
        </p:spPr>
        <p:txBody>
          <a:bodyPr wrap="square" lIns="0" tIns="0" rIns="0" bIns="0" rtlCol="0" anchor="t"/>
          <a:lstStyle/>
          <a:p>
            <a:pPr marL="0" indent="0">
              <a:lnSpc>
                <a:spcPts val="2850"/>
              </a:lnSpc>
              <a:buNone/>
            </a:pPr>
            <a:r>
              <a:rPr lang="en-US" sz="1750" dirty="0">
                <a:solidFill>
                  <a:srgbClr val="DCD7E5"/>
                </a:solidFill>
                <a:latin typeface="Heebo Light" pitchFamily="34" charset="0"/>
                <a:ea typeface="Heebo Light" pitchFamily="34" charset="-122"/>
                <a:cs typeface="Heebo Light" pitchFamily="34" charset="-120"/>
              </a:rPr>
              <a:t>A circle is a set of all points equidistant from a fixed point called the center. The distance from the center to any point on the circle is called the radius.</a:t>
            </a:r>
            <a:endParaRPr lang="en-US" sz="1750" dirty="0"/>
          </a:p>
        </p:txBody>
      </p:sp>
      <p:sp>
        <p:nvSpPr>
          <p:cNvPr id="7" name="Shape 4"/>
          <p:cNvSpPr/>
          <p:nvPr/>
        </p:nvSpPr>
        <p:spPr>
          <a:xfrm>
            <a:off x="10171867" y="3424357"/>
            <a:ext cx="396835" cy="396835"/>
          </a:xfrm>
          <a:prstGeom prst="roundRect">
            <a:avLst>
              <a:gd name="adj" fmla="val 24007"/>
            </a:avLst>
          </a:prstGeom>
          <a:solidFill>
            <a:srgbClr val="31136C"/>
          </a:solidFill>
          <a:ln w="7620">
            <a:solidFill>
              <a:srgbClr val="4A2C85"/>
            </a:solidFill>
            <a:prstDash val="solid"/>
          </a:ln>
        </p:spPr>
      </p:sp>
      <p:sp>
        <p:nvSpPr>
          <p:cNvPr id="8" name="Text 5"/>
          <p:cNvSpPr/>
          <p:nvPr/>
        </p:nvSpPr>
        <p:spPr>
          <a:xfrm>
            <a:off x="10795516" y="3424357"/>
            <a:ext cx="2835235" cy="354330"/>
          </a:xfrm>
          <a:prstGeom prst="rect">
            <a:avLst/>
          </a:prstGeom>
          <a:noFill/>
          <a:ln/>
        </p:spPr>
        <p:txBody>
          <a:bodyPr wrap="none" lIns="0" tIns="0" rIns="0" bIns="0" rtlCol="0" anchor="t"/>
          <a:lstStyle/>
          <a:p>
            <a:pPr marL="0" indent="0">
              <a:lnSpc>
                <a:spcPts val="2750"/>
              </a:lnSpc>
              <a:buNone/>
            </a:pPr>
            <a:r>
              <a:rPr lang="en-US" sz="2200" dirty="0">
                <a:solidFill>
                  <a:srgbClr val="DCD7E5"/>
                </a:solidFill>
                <a:latin typeface="Montserrat" pitchFamily="34" charset="0"/>
                <a:ea typeface="Montserrat" pitchFamily="34" charset="-122"/>
                <a:cs typeface="Montserrat" pitchFamily="34" charset="-120"/>
              </a:rPr>
              <a:t>Characteristics</a:t>
            </a:r>
            <a:endParaRPr lang="en-US" sz="2200" dirty="0"/>
          </a:p>
        </p:txBody>
      </p:sp>
      <p:sp>
        <p:nvSpPr>
          <p:cNvPr id="9" name="Text 6"/>
          <p:cNvSpPr/>
          <p:nvPr/>
        </p:nvSpPr>
        <p:spPr>
          <a:xfrm>
            <a:off x="10795516" y="3914775"/>
            <a:ext cx="3041213" cy="2903220"/>
          </a:xfrm>
          <a:prstGeom prst="rect">
            <a:avLst/>
          </a:prstGeom>
          <a:noFill/>
          <a:ln/>
        </p:spPr>
        <p:txBody>
          <a:bodyPr wrap="square" lIns="0" tIns="0" rIns="0" bIns="0" rtlCol="0" anchor="t"/>
          <a:lstStyle/>
          <a:p>
            <a:pPr marL="0" indent="0">
              <a:lnSpc>
                <a:spcPts val="2850"/>
              </a:lnSpc>
              <a:buNone/>
            </a:pPr>
            <a:r>
              <a:rPr lang="en-US" sz="1750" dirty="0">
                <a:solidFill>
                  <a:srgbClr val="DCD7E5"/>
                </a:solidFill>
                <a:latin typeface="Heebo Light" pitchFamily="34" charset="0"/>
                <a:ea typeface="Heebo Light" pitchFamily="34" charset="-122"/>
                <a:cs typeface="Heebo Light" pitchFamily="34" charset="-120"/>
              </a:rPr>
              <a:t>Circles are symmetrical, with every point on the circumference lying the same distance from the center. They are widely used in geometry, engineering, and other fields, from wheels to celestial bodies.</a:t>
            </a:r>
            <a:endParaRPr lang="en-US" sz="1750" dirty="0"/>
          </a:p>
        </p:txBody>
      </p:sp>
      <p:pic>
        <p:nvPicPr>
          <p:cNvPr id="11" name="Picture 10">
            <a:extLst>
              <a:ext uri="{FF2B5EF4-FFF2-40B4-BE49-F238E27FC236}">
                <a16:creationId xmlns:a16="http://schemas.microsoft.com/office/drawing/2014/main" id="{AB50E725-ACA1-4115-80E7-D9FB0C640FD8}"/>
              </a:ext>
            </a:extLst>
          </p:cNvPr>
          <p:cNvPicPr>
            <a:picLocks noChangeAspect="1"/>
          </p:cNvPicPr>
          <p:nvPr/>
        </p:nvPicPr>
        <p:blipFill>
          <a:blip r:embed="rId4"/>
          <a:stretch>
            <a:fillRect/>
          </a:stretch>
        </p:blipFill>
        <p:spPr>
          <a:xfrm>
            <a:off x="11884660" y="7627462"/>
            <a:ext cx="2657846" cy="552527"/>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14630400" cy="2835235"/>
          </a:xfrm>
          <a:prstGeom prst="rect">
            <a:avLst/>
          </a:prstGeom>
        </p:spPr>
      </p:pic>
      <p:sp>
        <p:nvSpPr>
          <p:cNvPr id="3" name="Text 0"/>
          <p:cNvSpPr/>
          <p:nvPr/>
        </p:nvSpPr>
        <p:spPr>
          <a:xfrm>
            <a:off x="793790" y="3802499"/>
            <a:ext cx="8382238" cy="708779"/>
          </a:xfrm>
          <a:prstGeom prst="rect">
            <a:avLst/>
          </a:prstGeom>
          <a:noFill/>
          <a:ln/>
        </p:spPr>
        <p:txBody>
          <a:bodyPr wrap="none" lIns="0" tIns="0" rIns="0" bIns="0" rtlCol="0" anchor="t"/>
          <a:lstStyle/>
          <a:p>
            <a:pPr marL="0" indent="0">
              <a:lnSpc>
                <a:spcPts val="5550"/>
              </a:lnSpc>
              <a:buNone/>
            </a:pPr>
            <a:r>
              <a:rPr lang="en-US" sz="4450" dirty="0">
                <a:solidFill>
                  <a:srgbClr val="F2F0F4"/>
                </a:solidFill>
                <a:latin typeface="Montserrat" pitchFamily="34" charset="0"/>
                <a:ea typeface="Montserrat" pitchFamily="34" charset="-122"/>
                <a:cs typeface="Montserrat" pitchFamily="34" charset="-120"/>
              </a:rPr>
              <a:t>The Ellipse: A Stretched Circle</a:t>
            </a:r>
            <a:endParaRPr lang="en-US" sz="4450" dirty="0"/>
          </a:p>
        </p:txBody>
      </p:sp>
      <p:sp>
        <p:nvSpPr>
          <p:cNvPr id="4" name="Shape 1"/>
          <p:cNvSpPr/>
          <p:nvPr/>
        </p:nvSpPr>
        <p:spPr>
          <a:xfrm>
            <a:off x="793790" y="4851440"/>
            <a:ext cx="6408063" cy="2410897"/>
          </a:xfrm>
          <a:prstGeom prst="roundRect">
            <a:avLst>
              <a:gd name="adj" fmla="val 3952"/>
            </a:avLst>
          </a:prstGeom>
          <a:solidFill>
            <a:srgbClr val="31136C"/>
          </a:solidFill>
          <a:ln w="7620">
            <a:solidFill>
              <a:srgbClr val="4A2C85"/>
            </a:solidFill>
            <a:prstDash val="solid"/>
          </a:ln>
        </p:spPr>
      </p:sp>
      <p:sp>
        <p:nvSpPr>
          <p:cNvPr id="5" name="Text 2"/>
          <p:cNvSpPr/>
          <p:nvPr/>
        </p:nvSpPr>
        <p:spPr>
          <a:xfrm>
            <a:off x="1028224" y="5085874"/>
            <a:ext cx="2835235" cy="354330"/>
          </a:xfrm>
          <a:prstGeom prst="rect">
            <a:avLst/>
          </a:prstGeom>
          <a:noFill/>
          <a:ln/>
        </p:spPr>
        <p:txBody>
          <a:bodyPr wrap="none" lIns="0" tIns="0" rIns="0" bIns="0" rtlCol="0" anchor="t"/>
          <a:lstStyle/>
          <a:p>
            <a:pPr marL="0" indent="0">
              <a:lnSpc>
                <a:spcPts val="2750"/>
              </a:lnSpc>
              <a:buNone/>
            </a:pPr>
            <a:r>
              <a:rPr lang="en-US" sz="2200" dirty="0">
                <a:solidFill>
                  <a:srgbClr val="DCD7E5"/>
                </a:solidFill>
                <a:latin typeface="Montserrat" pitchFamily="34" charset="0"/>
                <a:ea typeface="Montserrat" pitchFamily="34" charset="-122"/>
                <a:cs typeface="Montserrat" pitchFamily="34" charset="-120"/>
              </a:rPr>
              <a:t>Definition</a:t>
            </a:r>
            <a:endParaRPr lang="en-US" sz="2200" dirty="0"/>
          </a:p>
        </p:txBody>
      </p:sp>
      <p:sp>
        <p:nvSpPr>
          <p:cNvPr id="6" name="Text 3"/>
          <p:cNvSpPr/>
          <p:nvPr/>
        </p:nvSpPr>
        <p:spPr>
          <a:xfrm>
            <a:off x="1028224" y="5576292"/>
            <a:ext cx="5939195" cy="1088708"/>
          </a:xfrm>
          <a:prstGeom prst="rect">
            <a:avLst/>
          </a:prstGeom>
          <a:noFill/>
          <a:ln/>
        </p:spPr>
        <p:txBody>
          <a:bodyPr wrap="square" lIns="0" tIns="0" rIns="0" bIns="0" rtlCol="0" anchor="t"/>
          <a:lstStyle/>
          <a:p>
            <a:pPr marL="0" indent="0">
              <a:lnSpc>
                <a:spcPts val="2850"/>
              </a:lnSpc>
              <a:buNone/>
            </a:pPr>
            <a:r>
              <a:rPr lang="en-US" sz="1750" dirty="0">
                <a:solidFill>
                  <a:srgbClr val="DCD7E5"/>
                </a:solidFill>
                <a:latin typeface="Heebo Light" pitchFamily="34" charset="0"/>
                <a:ea typeface="Heebo Light" pitchFamily="34" charset="-122"/>
                <a:cs typeface="Heebo Light" pitchFamily="34" charset="-120"/>
              </a:rPr>
              <a:t>An ellipse is a set of all points where the sum of the distances from any point to two fixed points, called foci, is constant.</a:t>
            </a:r>
            <a:endParaRPr lang="en-US" sz="1750" dirty="0"/>
          </a:p>
        </p:txBody>
      </p:sp>
      <p:sp>
        <p:nvSpPr>
          <p:cNvPr id="7" name="Shape 4"/>
          <p:cNvSpPr/>
          <p:nvPr/>
        </p:nvSpPr>
        <p:spPr>
          <a:xfrm>
            <a:off x="7428667" y="4851440"/>
            <a:ext cx="6408063" cy="2410897"/>
          </a:xfrm>
          <a:prstGeom prst="roundRect">
            <a:avLst>
              <a:gd name="adj" fmla="val 3952"/>
            </a:avLst>
          </a:prstGeom>
          <a:solidFill>
            <a:srgbClr val="31136C"/>
          </a:solidFill>
          <a:ln w="7620">
            <a:solidFill>
              <a:srgbClr val="4A2C85"/>
            </a:solidFill>
            <a:prstDash val="solid"/>
          </a:ln>
        </p:spPr>
      </p:sp>
      <p:sp>
        <p:nvSpPr>
          <p:cNvPr id="8" name="Text 5"/>
          <p:cNvSpPr/>
          <p:nvPr/>
        </p:nvSpPr>
        <p:spPr>
          <a:xfrm>
            <a:off x="7663101" y="5085874"/>
            <a:ext cx="2835235" cy="354330"/>
          </a:xfrm>
          <a:prstGeom prst="rect">
            <a:avLst/>
          </a:prstGeom>
          <a:noFill/>
          <a:ln/>
        </p:spPr>
        <p:txBody>
          <a:bodyPr wrap="none" lIns="0" tIns="0" rIns="0" bIns="0" rtlCol="0" anchor="t"/>
          <a:lstStyle/>
          <a:p>
            <a:pPr marL="0" indent="0">
              <a:lnSpc>
                <a:spcPts val="2750"/>
              </a:lnSpc>
              <a:buNone/>
            </a:pPr>
            <a:r>
              <a:rPr lang="en-US" sz="2200" dirty="0">
                <a:solidFill>
                  <a:srgbClr val="DCD7E5"/>
                </a:solidFill>
                <a:latin typeface="Montserrat" pitchFamily="34" charset="0"/>
                <a:ea typeface="Montserrat" pitchFamily="34" charset="-122"/>
                <a:cs typeface="Montserrat" pitchFamily="34" charset="-120"/>
              </a:rPr>
              <a:t>Characteristics</a:t>
            </a:r>
            <a:endParaRPr lang="en-US" sz="2200" dirty="0"/>
          </a:p>
        </p:txBody>
      </p:sp>
      <p:sp>
        <p:nvSpPr>
          <p:cNvPr id="9" name="Text 6"/>
          <p:cNvSpPr/>
          <p:nvPr/>
        </p:nvSpPr>
        <p:spPr>
          <a:xfrm>
            <a:off x="7663101" y="5576292"/>
            <a:ext cx="5939195" cy="1451610"/>
          </a:xfrm>
          <a:prstGeom prst="rect">
            <a:avLst/>
          </a:prstGeom>
          <a:noFill/>
          <a:ln/>
        </p:spPr>
        <p:txBody>
          <a:bodyPr wrap="square" lIns="0" tIns="0" rIns="0" bIns="0" rtlCol="0" anchor="t"/>
          <a:lstStyle/>
          <a:p>
            <a:pPr marL="0" indent="0">
              <a:lnSpc>
                <a:spcPts val="2850"/>
              </a:lnSpc>
              <a:buNone/>
            </a:pPr>
            <a:r>
              <a:rPr lang="en-US" sz="1750" dirty="0">
                <a:solidFill>
                  <a:srgbClr val="DCD7E5"/>
                </a:solidFill>
                <a:latin typeface="Heebo Light" pitchFamily="34" charset="0"/>
                <a:ea typeface="Heebo Light" pitchFamily="34" charset="-122"/>
                <a:cs typeface="Heebo Light" pitchFamily="34" charset="-120"/>
              </a:rPr>
              <a:t>Ellipses exhibit a unique property: the sum of the distances from any point on the ellipse to its two foci is constant. This property makes ellipses crucial in understanding planetary orbits.</a:t>
            </a:r>
            <a:endParaRPr lang="en-US" sz="1750" dirty="0"/>
          </a:p>
        </p:txBody>
      </p:sp>
      <p:pic>
        <p:nvPicPr>
          <p:cNvPr id="11" name="Picture 10">
            <a:extLst>
              <a:ext uri="{FF2B5EF4-FFF2-40B4-BE49-F238E27FC236}">
                <a16:creationId xmlns:a16="http://schemas.microsoft.com/office/drawing/2014/main" id="{107966D8-A0E9-4C3B-86BD-FCC73A86BB59}"/>
              </a:ext>
            </a:extLst>
          </p:cNvPr>
          <p:cNvPicPr>
            <a:picLocks noChangeAspect="1"/>
          </p:cNvPicPr>
          <p:nvPr/>
        </p:nvPicPr>
        <p:blipFill>
          <a:blip r:embed="rId4"/>
          <a:stretch>
            <a:fillRect/>
          </a:stretch>
        </p:blipFill>
        <p:spPr>
          <a:xfrm>
            <a:off x="11972554" y="7677073"/>
            <a:ext cx="2657846" cy="552527"/>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9144000" y="0"/>
            <a:ext cx="5486400" cy="8229600"/>
          </a:xfrm>
          <a:prstGeom prst="rect">
            <a:avLst/>
          </a:prstGeom>
        </p:spPr>
      </p:pic>
      <p:sp>
        <p:nvSpPr>
          <p:cNvPr id="3" name="Text 0"/>
          <p:cNvSpPr/>
          <p:nvPr/>
        </p:nvSpPr>
        <p:spPr>
          <a:xfrm>
            <a:off x="793790" y="1505069"/>
            <a:ext cx="7556421" cy="1417558"/>
          </a:xfrm>
          <a:prstGeom prst="rect">
            <a:avLst/>
          </a:prstGeom>
          <a:noFill/>
          <a:ln/>
        </p:spPr>
        <p:txBody>
          <a:bodyPr wrap="square" lIns="0" tIns="0" rIns="0" bIns="0" rtlCol="0" anchor="t"/>
          <a:lstStyle/>
          <a:p>
            <a:pPr marL="0" indent="0">
              <a:lnSpc>
                <a:spcPts val="5550"/>
              </a:lnSpc>
              <a:buNone/>
            </a:pPr>
            <a:r>
              <a:rPr lang="en-US" sz="4450" dirty="0">
                <a:solidFill>
                  <a:srgbClr val="F2F0F4"/>
                </a:solidFill>
                <a:latin typeface="Montserrat" pitchFamily="34" charset="0"/>
                <a:ea typeface="Montserrat" pitchFamily="34" charset="-122"/>
                <a:cs typeface="Montserrat" pitchFamily="34" charset="-120"/>
              </a:rPr>
              <a:t>The Parabola: A U-Shaped Curve</a:t>
            </a:r>
            <a:endParaRPr lang="en-US" sz="4450" dirty="0"/>
          </a:p>
        </p:txBody>
      </p:sp>
      <p:pic>
        <p:nvPicPr>
          <p:cNvPr id="4" name="Image 1" descr="preencoded.png"/>
          <p:cNvPicPr>
            <a:picLocks noChangeAspect="1"/>
          </p:cNvPicPr>
          <p:nvPr/>
        </p:nvPicPr>
        <p:blipFill>
          <a:blip r:embed="rId4"/>
          <a:stretch>
            <a:fillRect/>
          </a:stretch>
        </p:blipFill>
        <p:spPr>
          <a:xfrm>
            <a:off x="793790" y="3262789"/>
            <a:ext cx="566976" cy="566976"/>
          </a:xfrm>
          <a:prstGeom prst="rect">
            <a:avLst/>
          </a:prstGeom>
        </p:spPr>
      </p:pic>
      <p:sp>
        <p:nvSpPr>
          <p:cNvPr id="5" name="Text 1"/>
          <p:cNvSpPr/>
          <p:nvPr/>
        </p:nvSpPr>
        <p:spPr>
          <a:xfrm>
            <a:off x="793790" y="4056578"/>
            <a:ext cx="2835235" cy="354330"/>
          </a:xfrm>
          <a:prstGeom prst="rect">
            <a:avLst/>
          </a:prstGeom>
          <a:noFill/>
          <a:ln/>
        </p:spPr>
        <p:txBody>
          <a:bodyPr wrap="none" lIns="0" tIns="0" rIns="0" bIns="0" rtlCol="0" anchor="t"/>
          <a:lstStyle/>
          <a:p>
            <a:pPr marL="0" indent="0" algn="l">
              <a:lnSpc>
                <a:spcPts val="2750"/>
              </a:lnSpc>
              <a:buNone/>
            </a:pPr>
            <a:r>
              <a:rPr lang="en-US" sz="2200" dirty="0">
                <a:solidFill>
                  <a:srgbClr val="DCD7E5"/>
                </a:solidFill>
                <a:latin typeface="Montserrat" pitchFamily="34" charset="0"/>
                <a:ea typeface="Montserrat" pitchFamily="34" charset="-122"/>
                <a:cs typeface="Montserrat" pitchFamily="34" charset="-120"/>
              </a:rPr>
              <a:t>Definition</a:t>
            </a:r>
            <a:endParaRPr lang="en-US" sz="2200" dirty="0"/>
          </a:p>
        </p:txBody>
      </p:sp>
      <p:sp>
        <p:nvSpPr>
          <p:cNvPr id="6" name="Text 2"/>
          <p:cNvSpPr/>
          <p:nvPr/>
        </p:nvSpPr>
        <p:spPr>
          <a:xfrm>
            <a:off x="793790" y="4546997"/>
            <a:ext cx="3608070" cy="2177415"/>
          </a:xfrm>
          <a:prstGeom prst="rect">
            <a:avLst/>
          </a:prstGeom>
          <a:noFill/>
          <a:ln/>
        </p:spPr>
        <p:txBody>
          <a:bodyPr wrap="square" lIns="0" tIns="0" rIns="0" bIns="0" rtlCol="0" anchor="t"/>
          <a:lstStyle/>
          <a:p>
            <a:pPr marL="0" indent="0" algn="l">
              <a:lnSpc>
                <a:spcPts val="2850"/>
              </a:lnSpc>
              <a:buNone/>
            </a:pPr>
            <a:r>
              <a:rPr lang="en-US" sz="1750" dirty="0">
                <a:solidFill>
                  <a:srgbClr val="DCD7E5"/>
                </a:solidFill>
                <a:latin typeface="Heebo Light" pitchFamily="34" charset="0"/>
                <a:ea typeface="Heebo Light" pitchFamily="34" charset="-122"/>
                <a:cs typeface="Heebo Light" pitchFamily="34" charset="-120"/>
              </a:rPr>
              <a:t>A parabola is a set of all points where the distance from any point to a fixed point, called the focus, is equal to the distance from that point to a fixed line, called the directrix.</a:t>
            </a:r>
            <a:endParaRPr lang="en-US" sz="1750" dirty="0"/>
          </a:p>
        </p:txBody>
      </p:sp>
      <p:pic>
        <p:nvPicPr>
          <p:cNvPr id="7" name="Image 2" descr="preencoded.png"/>
          <p:cNvPicPr>
            <a:picLocks noChangeAspect="1"/>
          </p:cNvPicPr>
          <p:nvPr/>
        </p:nvPicPr>
        <p:blipFill>
          <a:blip r:embed="rId5"/>
          <a:stretch>
            <a:fillRect/>
          </a:stretch>
        </p:blipFill>
        <p:spPr>
          <a:xfrm>
            <a:off x="4742021" y="3262789"/>
            <a:ext cx="566976" cy="566976"/>
          </a:xfrm>
          <a:prstGeom prst="rect">
            <a:avLst/>
          </a:prstGeom>
        </p:spPr>
      </p:pic>
      <p:sp>
        <p:nvSpPr>
          <p:cNvPr id="8" name="Text 3"/>
          <p:cNvSpPr/>
          <p:nvPr/>
        </p:nvSpPr>
        <p:spPr>
          <a:xfrm>
            <a:off x="4742021" y="4056578"/>
            <a:ext cx="2835235" cy="354330"/>
          </a:xfrm>
          <a:prstGeom prst="rect">
            <a:avLst/>
          </a:prstGeom>
          <a:noFill/>
          <a:ln/>
        </p:spPr>
        <p:txBody>
          <a:bodyPr wrap="none" lIns="0" tIns="0" rIns="0" bIns="0" rtlCol="0" anchor="t"/>
          <a:lstStyle/>
          <a:p>
            <a:pPr marL="0" indent="0" algn="l">
              <a:lnSpc>
                <a:spcPts val="2750"/>
              </a:lnSpc>
              <a:buNone/>
            </a:pPr>
            <a:r>
              <a:rPr lang="en-US" sz="2200" dirty="0">
                <a:solidFill>
                  <a:srgbClr val="DCD7E5"/>
                </a:solidFill>
                <a:latin typeface="Montserrat" pitchFamily="34" charset="0"/>
                <a:ea typeface="Montserrat" pitchFamily="34" charset="-122"/>
                <a:cs typeface="Montserrat" pitchFamily="34" charset="-120"/>
              </a:rPr>
              <a:t>Characteristics</a:t>
            </a:r>
            <a:endParaRPr lang="en-US" sz="2200" dirty="0"/>
          </a:p>
        </p:txBody>
      </p:sp>
      <p:sp>
        <p:nvSpPr>
          <p:cNvPr id="9" name="Text 4"/>
          <p:cNvSpPr/>
          <p:nvPr/>
        </p:nvSpPr>
        <p:spPr>
          <a:xfrm>
            <a:off x="4742021" y="4546997"/>
            <a:ext cx="3608189" cy="2177415"/>
          </a:xfrm>
          <a:prstGeom prst="rect">
            <a:avLst/>
          </a:prstGeom>
          <a:noFill/>
          <a:ln/>
        </p:spPr>
        <p:txBody>
          <a:bodyPr wrap="square" lIns="0" tIns="0" rIns="0" bIns="0" rtlCol="0" anchor="t"/>
          <a:lstStyle/>
          <a:p>
            <a:pPr marL="0" indent="0" algn="l">
              <a:lnSpc>
                <a:spcPts val="2850"/>
              </a:lnSpc>
              <a:buNone/>
            </a:pPr>
            <a:r>
              <a:rPr lang="en-US" sz="1750" dirty="0">
                <a:solidFill>
                  <a:srgbClr val="DCD7E5"/>
                </a:solidFill>
                <a:latin typeface="Heebo Light" pitchFamily="34" charset="0"/>
                <a:ea typeface="Heebo Light" pitchFamily="34" charset="-122"/>
                <a:cs typeface="Heebo Light" pitchFamily="34" charset="-120"/>
              </a:rPr>
              <a:t>Parabolas are symmetrical about a line called the axis of symmetry. They have a unique shape that is widely used in satellite dishes, telescope reflectors, and other applications.</a:t>
            </a:r>
            <a:endParaRPr lang="en-US" sz="17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9144000" y="0"/>
            <a:ext cx="5486400" cy="8229600"/>
          </a:xfrm>
          <a:prstGeom prst="rect">
            <a:avLst/>
          </a:prstGeom>
        </p:spPr>
      </p:pic>
      <p:sp>
        <p:nvSpPr>
          <p:cNvPr id="3" name="Text 0"/>
          <p:cNvSpPr/>
          <p:nvPr/>
        </p:nvSpPr>
        <p:spPr>
          <a:xfrm>
            <a:off x="793790" y="1089779"/>
            <a:ext cx="7556421" cy="1417558"/>
          </a:xfrm>
          <a:prstGeom prst="rect">
            <a:avLst/>
          </a:prstGeom>
          <a:noFill/>
          <a:ln/>
        </p:spPr>
        <p:txBody>
          <a:bodyPr wrap="square" lIns="0" tIns="0" rIns="0" bIns="0" rtlCol="0" anchor="t"/>
          <a:lstStyle/>
          <a:p>
            <a:pPr marL="0" indent="0">
              <a:lnSpc>
                <a:spcPts val="5550"/>
              </a:lnSpc>
              <a:buNone/>
            </a:pPr>
            <a:r>
              <a:rPr lang="en-US" sz="4450" dirty="0">
                <a:solidFill>
                  <a:srgbClr val="F2F0F4"/>
                </a:solidFill>
                <a:latin typeface="Montserrat" pitchFamily="34" charset="0"/>
                <a:ea typeface="Montserrat" pitchFamily="34" charset="-122"/>
                <a:cs typeface="Montserrat" pitchFamily="34" charset="-120"/>
              </a:rPr>
              <a:t>The Hyperbola: Two Branches of Wonder</a:t>
            </a:r>
            <a:endParaRPr lang="en-US" sz="4450" dirty="0"/>
          </a:p>
        </p:txBody>
      </p:sp>
      <p:sp>
        <p:nvSpPr>
          <p:cNvPr id="4" name="Shape 1"/>
          <p:cNvSpPr/>
          <p:nvPr/>
        </p:nvSpPr>
        <p:spPr>
          <a:xfrm>
            <a:off x="1118711" y="2847499"/>
            <a:ext cx="30480" cy="4292322"/>
          </a:xfrm>
          <a:prstGeom prst="roundRect">
            <a:avLst>
              <a:gd name="adj" fmla="val 312558"/>
            </a:avLst>
          </a:prstGeom>
          <a:solidFill>
            <a:srgbClr val="4A2C85"/>
          </a:solidFill>
          <a:ln/>
        </p:spPr>
      </p:sp>
      <p:sp>
        <p:nvSpPr>
          <p:cNvPr id="5" name="Shape 2"/>
          <p:cNvSpPr/>
          <p:nvPr/>
        </p:nvSpPr>
        <p:spPr>
          <a:xfrm>
            <a:off x="1358622" y="3342561"/>
            <a:ext cx="793790" cy="30480"/>
          </a:xfrm>
          <a:prstGeom prst="roundRect">
            <a:avLst>
              <a:gd name="adj" fmla="val 312558"/>
            </a:avLst>
          </a:prstGeom>
          <a:solidFill>
            <a:srgbClr val="4A2C85"/>
          </a:solidFill>
          <a:ln/>
        </p:spPr>
      </p:sp>
      <p:sp>
        <p:nvSpPr>
          <p:cNvPr id="6" name="Shape 3"/>
          <p:cNvSpPr/>
          <p:nvPr/>
        </p:nvSpPr>
        <p:spPr>
          <a:xfrm>
            <a:off x="878800" y="3102650"/>
            <a:ext cx="510302" cy="510302"/>
          </a:xfrm>
          <a:prstGeom prst="roundRect">
            <a:avLst>
              <a:gd name="adj" fmla="val 18669"/>
            </a:avLst>
          </a:prstGeom>
          <a:solidFill>
            <a:srgbClr val="31136C"/>
          </a:solidFill>
          <a:ln w="7620">
            <a:solidFill>
              <a:srgbClr val="4A2C85"/>
            </a:solidFill>
            <a:prstDash val="solid"/>
          </a:ln>
        </p:spPr>
      </p:sp>
      <p:sp>
        <p:nvSpPr>
          <p:cNvPr id="7" name="Text 4"/>
          <p:cNvSpPr/>
          <p:nvPr/>
        </p:nvSpPr>
        <p:spPr>
          <a:xfrm>
            <a:off x="1072515" y="3187660"/>
            <a:ext cx="122873" cy="340281"/>
          </a:xfrm>
          <a:prstGeom prst="rect">
            <a:avLst/>
          </a:prstGeom>
          <a:noFill/>
          <a:ln/>
        </p:spPr>
        <p:txBody>
          <a:bodyPr wrap="none" lIns="0" tIns="0" rIns="0" bIns="0" rtlCol="0" anchor="t"/>
          <a:lstStyle/>
          <a:p>
            <a:pPr marL="0" indent="0" algn="ctr">
              <a:lnSpc>
                <a:spcPts val="2650"/>
              </a:lnSpc>
              <a:buNone/>
            </a:pPr>
            <a:r>
              <a:rPr lang="en-US" sz="2650" dirty="0">
                <a:solidFill>
                  <a:srgbClr val="DCD7E5"/>
                </a:solidFill>
                <a:latin typeface="Montserrat" pitchFamily="34" charset="0"/>
                <a:ea typeface="Montserrat" pitchFamily="34" charset="-122"/>
                <a:cs typeface="Montserrat" pitchFamily="34" charset="-120"/>
              </a:rPr>
              <a:t>1</a:t>
            </a:r>
            <a:endParaRPr lang="en-US" sz="2650" dirty="0"/>
          </a:p>
        </p:txBody>
      </p:sp>
      <p:sp>
        <p:nvSpPr>
          <p:cNvPr id="8" name="Text 5"/>
          <p:cNvSpPr/>
          <p:nvPr/>
        </p:nvSpPr>
        <p:spPr>
          <a:xfrm>
            <a:off x="2381488" y="3074313"/>
            <a:ext cx="2835235" cy="354330"/>
          </a:xfrm>
          <a:prstGeom prst="rect">
            <a:avLst/>
          </a:prstGeom>
          <a:noFill/>
          <a:ln/>
        </p:spPr>
        <p:txBody>
          <a:bodyPr wrap="none" lIns="0" tIns="0" rIns="0" bIns="0" rtlCol="0" anchor="t"/>
          <a:lstStyle/>
          <a:p>
            <a:pPr marL="0" indent="0" algn="l">
              <a:lnSpc>
                <a:spcPts val="2750"/>
              </a:lnSpc>
              <a:buNone/>
            </a:pPr>
            <a:r>
              <a:rPr lang="en-US" sz="2200" dirty="0">
                <a:solidFill>
                  <a:srgbClr val="DCD7E5"/>
                </a:solidFill>
                <a:latin typeface="Montserrat" pitchFamily="34" charset="0"/>
                <a:ea typeface="Montserrat" pitchFamily="34" charset="-122"/>
                <a:cs typeface="Montserrat" pitchFamily="34" charset="-120"/>
              </a:rPr>
              <a:t>Definition</a:t>
            </a:r>
            <a:endParaRPr lang="en-US" sz="2200" dirty="0"/>
          </a:p>
        </p:txBody>
      </p:sp>
      <p:sp>
        <p:nvSpPr>
          <p:cNvPr id="9" name="Text 6"/>
          <p:cNvSpPr/>
          <p:nvPr/>
        </p:nvSpPr>
        <p:spPr>
          <a:xfrm>
            <a:off x="2381488" y="3564731"/>
            <a:ext cx="5968722" cy="1088708"/>
          </a:xfrm>
          <a:prstGeom prst="rect">
            <a:avLst/>
          </a:prstGeom>
          <a:noFill/>
          <a:ln/>
        </p:spPr>
        <p:txBody>
          <a:bodyPr wrap="square" lIns="0" tIns="0" rIns="0" bIns="0" rtlCol="0" anchor="t"/>
          <a:lstStyle/>
          <a:p>
            <a:pPr marL="0" indent="0" algn="l">
              <a:lnSpc>
                <a:spcPts val="2850"/>
              </a:lnSpc>
              <a:buNone/>
            </a:pPr>
            <a:r>
              <a:rPr lang="en-US" sz="1750" dirty="0">
                <a:solidFill>
                  <a:srgbClr val="DCD7E5"/>
                </a:solidFill>
                <a:latin typeface="Heebo Light" pitchFamily="34" charset="0"/>
                <a:ea typeface="Heebo Light" pitchFamily="34" charset="-122"/>
                <a:cs typeface="Heebo Light" pitchFamily="34" charset="-120"/>
              </a:rPr>
              <a:t>A hyperbola is a set of all points where the difference between the distances from any point to two fixed points, called foci, is constant.</a:t>
            </a:r>
            <a:endParaRPr lang="en-US" sz="1750" dirty="0"/>
          </a:p>
        </p:txBody>
      </p:sp>
      <p:sp>
        <p:nvSpPr>
          <p:cNvPr id="10" name="Shape 7"/>
          <p:cNvSpPr/>
          <p:nvPr/>
        </p:nvSpPr>
        <p:spPr>
          <a:xfrm>
            <a:off x="1358622" y="5602129"/>
            <a:ext cx="793790" cy="30480"/>
          </a:xfrm>
          <a:prstGeom prst="roundRect">
            <a:avLst>
              <a:gd name="adj" fmla="val 312558"/>
            </a:avLst>
          </a:prstGeom>
          <a:solidFill>
            <a:srgbClr val="4A2C85"/>
          </a:solidFill>
          <a:ln/>
        </p:spPr>
      </p:sp>
      <p:sp>
        <p:nvSpPr>
          <p:cNvPr id="11" name="Shape 8"/>
          <p:cNvSpPr/>
          <p:nvPr/>
        </p:nvSpPr>
        <p:spPr>
          <a:xfrm>
            <a:off x="878800" y="5362218"/>
            <a:ext cx="510302" cy="510302"/>
          </a:xfrm>
          <a:prstGeom prst="roundRect">
            <a:avLst>
              <a:gd name="adj" fmla="val 18669"/>
            </a:avLst>
          </a:prstGeom>
          <a:solidFill>
            <a:srgbClr val="31136C"/>
          </a:solidFill>
          <a:ln w="7620">
            <a:solidFill>
              <a:srgbClr val="4A2C85"/>
            </a:solidFill>
            <a:prstDash val="solid"/>
          </a:ln>
        </p:spPr>
      </p:sp>
      <p:sp>
        <p:nvSpPr>
          <p:cNvPr id="12" name="Text 9"/>
          <p:cNvSpPr/>
          <p:nvPr/>
        </p:nvSpPr>
        <p:spPr>
          <a:xfrm>
            <a:off x="1037272" y="5447228"/>
            <a:ext cx="193238" cy="340281"/>
          </a:xfrm>
          <a:prstGeom prst="rect">
            <a:avLst/>
          </a:prstGeom>
          <a:noFill/>
          <a:ln/>
        </p:spPr>
        <p:txBody>
          <a:bodyPr wrap="none" lIns="0" tIns="0" rIns="0" bIns="0" rtlCol="0" anchor="t"/>
          <a:lstStyle/>
          <a:p>
            <a:pPr marL="0" indent="0" algn="ctr">
              <a:lnSpc>
                <a:spcPts val="2650"/>
              </a:lnSpc>
              <a:buNone/>
            </a:pPr>
            <a:r>
              <a:rPr lang="en-US" sz="2650" dirty="0">
                <a:solidFill>
                  <a:srgbClr val="DCD7E5"/>
                </a:solidFill>
                <a:latin typeface="Montserrat" pitchFamily="34" charset="0"/>
                <a:ea typeface="Montserrat" pitchFamily="34" charset="-122"/>
                <a:cs typeface="Montserrat" pitchFamily="34" charset="-120"/>
              </a:rPr>
              <a:t>2</a:t>
            </a:r>
            <a:endParaRPr lang="en-US" sz="2650" dirty="0"/>
          </a:p>
        </p:txBody>
      </p:sp>
      <p:sp>
        <p:nvSpPr>
          <p:cNvPr id="13" name="Text 10"/>
          <p:cNvSpPr/>
          <p:nvPr/>
        </p:nvSpPr>
        <p:spPr>
          <a:xfrm>
            <a:off x="2381488" y="5333881"/>
            <a:ext cx="2835235" cy="354330"/>
          </a:xfrm>
          <a:prstGeom prst="rect">
            <a:avLst/>
          </a:prstGeom>
          <a:noFill/>
          <a:ln/>
        </p:spPr>
        <p:txBody>
          <a:bodyPr wrap="none" lIns="0" tIns="0" rIns="0" bIns="0" rtlCol="0" anchor="t"/>
          <a:lstStyle/>
          <a:p>
            <a:pPr marL="0" indent="0" algn="l">
              <a:lnSpc>
                <a:spcPts val="2750"/>
              </a:lnSpc>
              <a:buNone/>
            </a:pPr>
            <a:r>
              <a:rPr lang="en-US" sz="2200" dirty="0">
                <a:solidFill>
                  <a:srgbClr val="DCD7E5"/>
                </a:solidFill>
                <a:latin typeface="Montserrat" pitchFamily="34" charset="0"/>
                <a:ea typeface="Montserrat" pitchFamily="34" charset="-122"/>
                <a:cs typeface="Montserrat" pitchFamily="34" charset="-120"/>
              </a:rPr>
              <a:t>Characteristics</a:t>
            </a:r>
            <a:endParaRPr lang="en-US" sz="2200" dirty="0"/>
          </a:p>
        </p:txBody>
      </p:sp>
      <p:sp>
        <p:nvSpPr>
          <p:cNvPr id="14" name="Text 11"/>
          <p:cNvSpPr/>
          <p:nvPr/>
        </p:nvSpPr>
        <p:spPr>
          <a:xfrm>
            <a:off x="2381488" y="5824299"/>
            <a:ext cx="5968722" cy="1088708"/>
          </a:xfrm>
          <a:prstGeom prst="rect">
            <a:avLst/>
          </a:prstGeom>
          <a:noFill/>
          <a:ln/>
        </p:spPr>
        <p:txBody>
          <a:bodyPr wrap="square" lIns="0" tIns="0" rIns="0" bIns="0" rtlCol="0" anchor="t"/>
          <a:lstStyle/>
          <a:p>
            <a:pPr marL="0" indent="0" algn="l">
              <a:lnSpc>
                <a:spcPts val="2850"/>
              </a:lnSpc>
              <a:buNone/>
            </a:pPr>
            <a:r>
              <a:rPr lang="en-US" sz="1750" dirty="0">
                <a:solidFill>
                  <a:srgbClr val="DCD7E5"/>
                </a:solidFill>
                <a:latin typeface="Heebo Light" pitchFamily="34" charset="0"/>
                <a:ea typeface="Heebo Light" pitchFamily="34" charset="-122"/>
                <a:cs typeface="Heebo Light" pitchFamily="34" charset="-120"/>
              </a:rPr>
              <a:t>Hyperbolas have two branches that extend infinitely. They are defined by their foci and directrices, and their unique properties find applications in optics and other fields.</a:t>
            </a:r>
            <a:endParaRPr lang="en-US" sz="17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9144000" y="0"/>
            <a:ext cx="5486400" cy="8229600"/>
          </a:xfrm>
          <a:prstGeom prst="rect">
            <a:avLst/>
          </a:prstGeom>
        </p:spPr>
      </p:pic>
      <p:sp>
        <p:nvSpPr>
          <p:cNvPr id="3" name="Text 0"/>
          <p:cNvSpPr/>
          <p:nvPr/>
        </p:nvSpPr>
        <p:spPr>
          <a:xfrm>
            <a:off x="708422" y="609481"/>
            <a:ext cx="7727156" cy="1264920"/>
          </a:xfrm>
          <a:prstGeom prst="rect">
            <a:avLst/>
          </a:prstGeom>
          <a:noFill/>
          <a:ln/>
        </p:spPr>
        <p:txBody>
          <a:bodyPr wrap="square" lIns="0" tIns="0" rIns="0" bIns="0" rtlCol="0" anchor="t"/>
          <a:lstStyle/>
          <a:p>
            <a:pPr marL="0" indent="0">
              <a:lnSpc>
                <a:spcPts val="4950"/>
              </a:lnSpc>
              <a:buNone/>
            </a:pPr>
            <a:r>
              <a:rPr lang="en-US" sz="3950" dirty="0">
                <a:solidFill>
                  <a:srgbClr val="F2F0F4"/>
                </a:solidFill>
                <a:latin typeface="Montserrat" pitchFamily="34" charset="0"/>
                <a:ea typeface="Montserrat" pitchFamily="34" charset="-122"/>
                <a:cs typeface="Montserrat" pitchFamily="34" charset="-120"/>
              </a:rPr>
              <a:t>Applications of Conic Sections: From Space to Sound</a:t>
            </a:r>
            <a:endParaRPr lang="en-US" sz="3950" dirty="0"/>
          </a:p>
        </p:txBody>
      </p:sp>
      <p:pic>
        <p:nvPicPr>
          <p:cNvPr id="4" name="Image 1" descr="preencoded.png"/>
          <p:cNvPicPr>
            <a:picLocks noChangeAspect="1"/>
          </p:cNvPicPr>
          <p:nvPr/>
        </p:nvPicPr>
        <p:blipFill>
          <a:blip r:embed="rId4"/>
          <a:stretch>
            <a:fillRect/>
          </a:stretch>
        </p:blipFill>
        <p:spPr>
          <a:xfrm>
            <a:off x="708422" y="2178010"/>
            <a:ext cx="1012031" cy="1814036"/>
          </a:xfrm>
          <a:prstGeom prst="rect">
            <a:avLst/>
          </a:prstGeom>
        </p:spPr>
      </p:pic>
      <p:sp>
        <p:nvSpPr>
          <p:cNvPr id="5" name="Text 1"/>
          <p:cNvSpPr/>
          <p:nvPr/>
        </p:nvSpPr>
        <p:spPr>
          <a:xfrm>
            <a:off x="2024062" y="2380417"/>
            <a:ext cx="2530078" cy="316230"/>
          </a:xfrm>
          <a:prstGeom prst="rect">
            <a:avLst/>
          </a:prstGeom>
          <a:noFill/>
          <a:ln/>
        </p:spPr>
        <p:txBody>
          <a:bodyPr wrap="none" lIns="0" tIns="0" rIns="0" bIns="0" rtlCol="0" anchor="t"/>
          <a:lstStyle/>
          <a:p>
            <a:pPr marL="0" indent="0" algn="l">
              <a:lnSpc>
                <a:spcPts val="2450"/>
              </a:lnSpc>
              <a:buNone/>
            </a:pPr>
            <a:r>
              <a:rPr lang="en-US" sz="1950" dirty="0">
                <a:solidFill>
                  <a:srgbClr val="DCD7E5"/>
                </a:solidFill>
                <a:latin typeface="Montserrat" pitchFamily="34" charset="0"/>
                <a:ea typeface="Montserrat" pitchFamily="34" charset="-122"/>
                <a:cs typeface="Montserrat" pitchFamily="34" charset="-120"/>
              </a:rPr>
              <a:t>Astronomy</a:t>
            </a:r>
            <a:endParaRPr lang="en-US" sz="1950" dirty="0"/>
          </a:p>
        </p:txBody>
      </p:sp>
      <p:sp>
        <p:nvSpPr>
          <p:cNvPr id="6" name="Text 2"/>
          <p:cNvSpPr/>
          <p:nvPr/>
        </p:nvSpPr>
        <p:spPr>
          <a:xfrm>
            <a:off x="2024062" y="2818090"/>
            <a:ext cx="6411516" cy="971550"/>
          </a:xfrm>
          <a:prstGeom prst="rect">
            <a:avLst/>
          </a:prstGeom>
          <a:noFill/>
          <a:ln/>
        </p:spPr>
        <p:txBody>
          <a:bodyPr wrap="square" lIns="0" tIns="0" rIns="0" bIns="0" rtlCol="0" anchor="t"/>
          <a:lstStyle/>
          <a:p>
            <a:pPr marL="0" indent="0" algn="l">
              <a:lnSpc>
                <a:spcPts val="2550"/>
              </a:lnSpc>
              <a:buNone/>
            </a:pPr>
            <a:r>
              <a:rPr lang="en-US" sz="1550" dirty="0">
                <a:solidFill>
                  <a:srgbClr val="DCD7E5"/>
                </a:solidFill>
                <a:latin typeface="Heebo Light" pitchFamily="34" charset="0"/>
                <a:ea typeface="Heebo Light" pitchFamily="34" charset="-122"/>
                <a:cs typeface="Heebo Light" pitchFamily="34" charset="-120"/>
              </a:rPr>
              <a:t>Ellipses are crucial in understanding planetary orbits. Kepler's Laws describe how planets move in elliptical paths around the sun, with the sun at one focus of the ellipse.</a:t>
            </a:r>
            <a:endParaRPr lang="en-US" sz="1550" dirty="0"/>
          </a:p>
        </p:txBody>
      </p:sp>
      <p:pic>
        <p:nvPicPr>
          <p:cNvPr id="7" name="Image 2" descr="preencoded.png"/>
          <p:cNvPicPr>
            <a:picLocks noChangeAspect="1"/>
          </p:cNvPicPr>
          <p:nvPr/>
        </p:nvPicPr>
        <p:blipFill>
          <a:blip r:embed="rId5"/>
          <a:stretch>
            <a:fillRect/>
          </a:stretch>
        </p:blipFill>
        <p:spPr>
          <a:xfrm>
            <a:off x="708422" y="3992047"/>
            <a:ext cx="1012031" cy="1814036"/>
          </a:xfrm>
          <a:prstGeom prst="rect">
            <a:avLst/>
          </a:prstGeom>
        </p:spPr>
      </p:pic>
      <p:sp>
        <p:nvSpPr>
          <p:cNvPr id="8" name="Text 3"/>
          <p:cNvSpPr/>
          <p:nvPr/>
        </p:nvSpPr>
        <p:spPr>
          <a:xfrm>
            <a:off x="2024062" y="4194453"/>
            <a:ext cx="2530078" cy="316230"/>
          </a:xfrm>
          <a:prstGeom prst="rect">
            <a:avLst/>
          </a:prstGeom>
          <a:noFill/>
          <a:ln/>
        </p:spPr>
        <p:txBody>
          <a:bodyPr wrap="none" lIns="0" tIns="0" rIns="0" bIns="0" rtlCol="0" anchor="t"/>
          <a:lstStyle/>
          <a:p>
            <a:pPr marL="0" indent="0" algn="l">
              <a:lnSpc>
                <a:spcPts val="2450"/>
              </a:lnSpc>
              <a:buNone/>
            </a:pPr>
            <a:r>
              <a:rPr lang="en-US" sz="1950" dirty="0">
                <a:solidFill>
                  <a:srgbClr val="DCD7E5"/>
                </a:solidFill>
                <a:latin typeface="Montserrat" pitchFamily="34" charset="0"/>
                <a:ea typeface="Montserrat" pitchFamily="34" charset="-122"/>
                <a:cs typeface="Montserrat" pitchFamily="34" charset="-120"/>
              </a:rPr>
              <a:t>Engineering</a:t>
            </a:r>
            <a:endParaRPr lang="en-US" sz="1950" dirty="0"/>
          </a:p>
        </p:txBody>
      </p:sp>
      <p:sp>
        <p:nvSpPr>
          <p:cNvPr id="9" name="Text 4"/>
          <p:cNvSpPr/>
          <p:nvPr/>
        </p:nvSpPr>
        <p:spPr>
          <a:xfrm>
            <a:off x="2024062" y="4632127"/>
            <a:ext cx="6411516" cy="971550"/>
          </a:xfrm>
          <a:prstGeom prst="rect">
            <a:avLst/>
          </a:prstGeom>
          <a:noFill/>
          <a:ln/>
        </p:spPr>
        <p:txBody>
          <a:bodyPr wrap="square" lIns="0" tIns="0" rIns="0" bIns="0" rtlCol="0" anchor="t"/>
          <a:lstStyle/>
          <a:p>
            <a:pPr marL="0" indent="0" algn="l">
              <a:lnSpc>
                <a:spcPts val="2550"/>
              </a:lnSpc>
              <a:buNone/>
            </a:pPr>
            <a:r>
              <a:rPr lang="en-US" sz="1550" dirty="0">
                <a:solidFill>
                  <a:srgbClr val="DCD7E5"/>
                </a:solidFill>
                <a:latin typeface="Heebo Light" pitchFamily="34" charset="0"/>
                <a:ea typeface="Heebo Light" pitchFamily="34" charset="-122"/>
                <a:cs typeface="Heebo Light" pitchFamily="34" charset="-120"/>
              </a:rPr>
              <a:t>Parabolas are used in the design of satellite dishes, telescopes, and reflectors because of their ability to focus sound waves and light rays at a single point.</a:t>
            </a:r>
            <a:endParaRPr lang="en-US" sz="1550" dirty="0"/>
          </a:p>
        </p:txBody>
      </p:sp>
      <p:pic>
        <p:nvPicPr>
          <p:cNvPr id="10" name="Image 3" descr="preencoded.png"/>
          <p:cNvPicPr>
            <a:picLocks noChangeAspect="1"/>
          </p:cNvPicPr>
          <p:nvPr/>
        </p:nvPicPr>
        <p:blipFill>
          <a:blip r:embed="rId6"/>
          <a:stretch>
            <a:fillRect/>
          </a:stretch>
        </p:blipFill>
        <p:spPr>
          <a:xfrm>
            <a:off x="708422" y="5806083"/>
            <a:ext cx="1012031" cy="1814036"/>
          </a:xfrm>
          <a:prstGeom prst="rect">
            <a:avLst/>
          </a:prstGeom>
        </p:spPr>
      </p:pic>
      <p:sp>
        <p:nvSpPr>
          <p:cNvPr id="11" name="Text 5"/>
          <p:cNvSpPr/>
          <p:nvPr/>
        </p:nvSpPr>
        <p:spPr>
          <a:xfrm>
            <a:off x="2024062" y="6008489"/>
            <a:ext cx="2530078" cy="316230"/>
          </a:xfrm>
          <a:prstGeom prst="rect">
            <a:avLst/>
          </a:prstGeom>
          <a:noFill/>
          <a:ln/>
        </p:spPr>
        <p:txBody>
          <a:bodyPr wrap="none" lIns="0" tIns="0" rIns="0" bIns="0" rtlCol="0" anchor="t"/>
          <a:lstStyle/>
          <a:p>
            <a:pPr marL="0" indent="0" algn="l">
              <a:lnSpc>
                <a:spcPts val="2450"/>
              </a:lnSpc>
              <a:buNone/>
            </a:pPr>
            <a:r>
              <a:rPr lang="en-US" sz="1950" dirty="0">
                <a:solidFill>
                  <a:srgbClr val="DCD7E5"/>
                </a:solidFill>
                <a:latin typeface="Montserrat" pitchFamily="34" charset="0"/>
                <a:ea typeface="Montserrat" pitchFamily="34" charset="-122"/>
                <a:cs typeface="Montserrat" pitchFamily="34" charset="-120"/>
              </a:rPr>
              <a:t>Architecture</a:t>
            </a:r>
            <a:endParaRPr lang="en-US" sz="1950" dirty="0"/>
          </a:p>
        </p:txBody>
      </p:sp>
      <p:sp>
        <p:nvSpPr>
          <p:cNvPr id="12" name="Text 6"/>
          <p:cNvSpPr/>
          <p:nvPr/>
        </p:nvSpPr>
        <p:spPr>
          <a:xfrm>
            <a:off x="2024062" y="6446163"/>
            <a:ext cx="6411516" cy="971550"/>
          </a:xfrm>
          <a:prstGeom prst="rect">
            <a:avLst/>
          </a:prstGeom>
          <a:noFill/>
          <a:ln/>
        </p:spPr>
        <p:txBody>
          <a:bodyPr wrap="square" lIns="0" tIns="0" rIns="0" bIns="0" rtlCol="0" anchor="t"/>
          <a:lstStyle/>
          <a:p>
            <a:pPr marL="0" indent="0" algn="l">
              <a:lnSpc>
                <a:spcPts val="2550"/>
              </a:lnSpc>
              <a:buNone/>
            </a:pPr>
            <a:r>
              <a:rPr lang="en-US" sz="1550" dirty="0">
                <a:solidFill>
                  <a:srgbClr val="DCD7E5"/>
                </a:solidFill>
                <a:latin typeface="Heebo Light" pitchFamily="34" charset="0"/>
                <a:ea typeface="Heebo Light" pitchFamily="34" charset="-122"/>
                <a:cs typeface="Heebo Light" pitchFamily="34" charset="-120"/>
              </a:rPr>
              <a:t>Hyperbolic shapes appear in architecture, creating dynamic and visually appealing structures. The Gateway Arch in St. Louis is a prominent example.</a:t>
            </a:r>
            <a:endParaRPr lang="en-US" sz="15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Text 0"/>
          <p:cNvSpPr/>
          <p:nvPr/>
        </p:nvSpPr>
        <p:spPr>
          <a:xfrm>
            <a:off x="793790" y="1910596"/>
            <a:ext cx="13042821" cy="1417558"/>
          </a:xfrm>
          <a:prstGeom prst="rect">
            <a:avLst/>
          </a:prstGeom>
          <a:noFill/>
          <a:ln/>
        </p:spPr>
        <p:txBody>
          <a:bodyPr wrap="square" lIns="0" tIns="0" rIns="0" bIns="0" rtlCol="0" anchor="t"/>
          <a:lstStyle/>
          <a:p>
            <a:pPr marL="0" indent="0">
              <a:lnSpc>
                <a:spcPts val="5550"/>
              </a:lnSpc>
              <a:buNone/>
            </a:pPr>
            <a:r>
              <a:rPr lang="en-US" sz="4450" dirty="0">
                <a:solidFill>
                  <a:srgbClr val="F2F0F4"/>
                </a:solidFill>
                <a:latin typeface="Montserrat" pitchFamily="34" charset="0"/>
                <a:ea typeface="Montserrat" pitchFamily="34" charset="-122"/>
                <a:cs typeface="Montserrat" pitchFamily="34" charset="-120"/>
              </a:rPr>
              <a:t>Identifying Conic Sections: Unveiling Their Hidden Forms</a:t>
            </a:r>
            <a:endParaRPr lang="en-US" sz="4450" dirty="0"/>
          </a:p>
        </p:txBody>
      </p:sp>
      <p:pic>
        <p:nvPicPr>
          <p:cNvPr id="3" name="Image 0" descr="preencoded.png"/>
          <p:cNvPicPr>
            <a:picLocks noChangeAspect="1"/>
          </p:cNvPicPr>
          <p:nvPr/>
        </p:nvPicPr>
        <p:blipFill>
          <a:blip r:embed="rId3"/>
          <a:stretch>
            <a:fillRect/>
          </a:stretch>
        </p:blipFill>
        <p:spPr>
          <a:xfrm>
            <a:off x="2978348" y="3781782"/>
            <a:ext cx="2152055" cy="807958"/>
          </a:xfrm>
          <a:prstGeom prst="rect">
            <a:avLst/>
          </a:prstGeom>
        </p:spPr>
      </p:pic>
      <p:sp>
        <p:nvSpPr>
          <p:cNvPr id="4" name="Text 1"/>
          <p:cNvSpPr/>
          <p:nvPr/>
        </p:nvSpPr>
        <p:spPr>
          <a:xfrm>
            <a:off x="4003119" y="4046101"/>
            <a:ext cx="102394" cy="453509"/>
          </a:xfrm>
          <a:prstGeom prst="rect">
            <a:avLst/>
          </a:prstGeom>
          <a:noFill/>
          <a:ln/>
        </p:spPr>
        <p:txBody>
          <a:bodyPr wrap="none" lIns="0" tIns="0" rIns="0" bIns="0" rtlCol="0" anchor="t"/>
          <a:lstStyle/>
          <a:p>
            <a:pPr marL="0" indent="0" algn="ctr">
              <a:lnSpc>
                <a:spcPts val="3550"/>
              </a:lnSpc>
              <a:buNone/>
            </a:pPr>
            <a:r>
              <a:rPr lang="en-US" sz="2200" dirty="0">
                <a:solidFill>
                  <a:srgbClr val="DCD7E5"/>
                </a:solidFill>
                <a:latin typeface="Montserrat" pitchFamily="34" charset="0"/>
                <a:ea typeface="Montserrat" pitchFamily="34" charset="-122"/>
                <a:cs typeface="Montserrat" pitchFamily="34" charset="-120"/>
              </a:rPr>
              <a:t>1</a:t>
            </a:r>
            <a:endParaRPr lang="en-US" sz="2200" dirty="0"/>
          </a:p>
        </p:txBody>
      </p:sp>
      <p:sp>
        <p:nvSpPr>
          <p:cNvPr id="5" name="Text 2"/>
          <p:cNvSpPr/>
          <p:nvPr/>
        </p:nvSpPr>
        <p:spPr>
          <a:xfrm>
            <a:off x="5357217" y="4008596"/>
            <a:ext cx="1435894" cy="354330"/>
          </a:xfrm>
          <a:prstGeom prst="rect">
            <a:avLst/>
          </a:prstGeom>
          <a:noFill/>
          <a:ln/>
        </p:spPr>
        <p:txBody>
          <a:bodyPr wrap="none" lIns="0" tIns="0" rIns="0" bIns="0" rtlCol="0" anchor="t"/>
          <a:lstStyle/>
          <a:p>
            <a:pPr marL="0" indent="0" algn="l">
              <a:lnSpc>
                <a:spcPts val="2750"/>
              </a:lnSpc>
              <a:buNone/>
            </a:pPr>
            <a:r>
              <a:rPr lang="en-US" sz="2200" dirty="0">
                <a:solidFill>
                  <a:srgbClr val="DCD7E5"/>
                </a:solidFill>
                <a:latin typeface="Montserrat" pitchFamily="34" charset="0"/>
                <a:ea typeface="Montserrat" pitchFamily="34" charset="-122"/>
                <a:cs typeface="Montserrat" pitchFamily="34" charset="-120"/>
              </a:rPr>
              <a:t>Equations</a:t>
            </a:r>
            <a:endParaRPr lang="en-US" sz="2200" dirty="0"/>
          </a:p>
        </p:txBody>
      </p:sp>
      <p:sp>
        <p:nvSpPr>
          <p:cNvPr id="6" name="Shape 3"/>
          <p:cNvSpPr/>
          <p:nvPr/>
        </p:nvSpPr>
        <p:spPr>
          <a:xfrm>
            <a:off x="5187077" y="4602837"/>
            <a:ext cx="8592860" cy="15240"/>
          </a:xfrm>
          <a:prstGeom prst="roundRect">
            <a:avLst>
              <a:gd name="adj" fmla="val 625116"/>
            </a:avLst>
          </a:prstGeom>
          <a:solidFill>
            <a:srgbClr val="4A2C85"/>
          </a:solidFill>
          <a:ln/>
        </p:spPr>
      </p:sp>
      <p:pic>
        <p:nvPicPr>
          <p:cNvPr id="7" name="Image 1" descr="preencoded.png"/>
          <p:cNvPicPr>
            <a:picLocks noChangeAspect="1"/>
          </p:cNvPicPr>
          <p:nvPr/>
        </p:nvPicPr>
        <p:blipFill>
          <a:blip r:embed="rId4"/>
          <a:stretch>
            <a:fillRect/>
          </a:stretch>
        </p:blipFill>
        <p:spPr>
          <a:xfrm>
            <a:off x="1902381" y="4646414"/>
            <a:ext cx="4304109" cy="807958"/>
          </a:xfrm>
          <a:prstGeom prst="rect">
            <a:avLst/>
          </a:prstGeom>
        </p:spPr>
      </p:pic>
      <p:sp>
        <p:nvSpPr>
          <p:cNvPr id="8" name="Text 4"/>
          <p:cNvSpPr/>
          <p:nvPr/>
        </p:nvSpPr>
        <p:spPr>
          <a:xfrm>
            <a:off x="3973830" y="4823579"/>
            <a:ext cx="160973" cy="453509"/>
          </a:xfrm>
          <a:prstGeom prst="rect">
            <a:avLst/>
          </a:prstGeom>
          <a:noFill/>
          <a:ln/>
        </p:spPr>
        <p:txBody>
          <a:bodyPr wrap="none" lIns="0" tIns="0" rIns="0" bIns="0" rtlCol="0" anchor="t"/>
          <a:lstStyle/>
          <a:p>
            <a:pPr marL="0" indent="0" algn="ctr">
              <a:lnSpc>
                <a:spcPts val="3550"/>
              </a:lnSpc>
              <a:buNone/>
            </a:pPr>
            <a:r>
              <a:rPr lang="en-US" sz="2200" dirty="0">
                <a:solidFill>
                  <a:srgbClr val="DCD7E5"/>
                </a:solidFill>
                <a:latin typeface="Montserrat" pitchFamily="34" charset="0"/>
                <a:ea typeface="Montserrat" pitchFamily="34" charset="-122"/>
                <a:cs typeface="Montserrat" pitchFamily="34" charset="-120"/>
              </a:rPr>
              <a:t>2</a:t>
            </a:r>
            <a:endParaRPr lang="en-US" sz="2200" dirty="0"/>
          </a:p>
        </p:txBody>
      </p:sp>
      <p:sp>
        <p:nvSpPr>
          <p:cNvPr id="9" name="Text 5"/>
          <p:cNvSpPr/>
          <p:nvPr/>
        </p:nvSpPr>
        <p:spPr>
          <a:xfrm>
            <a:off x="6433304" y="4873228"/>
            <a:ext cx="1825228" cy="354330"/>
          </a:xfrm>
          <a:prstGeom prst="rect">
            <a:avLst/>
          </a:prstGeom>
          <a:noFill/>
          <a:ln/>
        </p:spPr>
        <p:txBody>
          <a:bodyPr wrap="none" lIns="0" tIns="0" rIns="0" bIns="0" rtlCol="0" anchor="t"/>
          <a:lstStyle/>
          <a:p>
            <a:pPr marL="0" indent="0" algn="l">
              <a:lnSpc>
                <a:spcPts val="2750"/>
              </a:lnSpc>
              <a:buNone/>
            </a:pPr>
            <a:r>
              <a:rPr lang="en-US" sz="2200" dirty="0">
                <a:solidFill>
                  <a:srgbClr val="DCD7E5"/>
                </a:solidFill>
                <a:latin typeface="Montserrat" pitchFamily="34" charset="0"/>
                <a:ea typeface="Montserrat" pitchFamily="34" charset="-122"/>
                <a:cs typeface="Montserrat" pitchFamily="34" charset="-120"/>
              </a:rPr>
              <a:t>Key Features</a:t>
            </a:r>
            <a:endParaRPr lang="en-US" sz="2200" dirty="0"/>
          </a:p>
        </p:txBody>
      </p:sp>
      <p:sp>
        <p:nvSpPr>
          <p:cNvPr id="10" name="Shape 6"/>
          <p:cNvSpPr/>
          <p:nvPr/>
        </p:nvSpPr>
        <p:spPr>
          <a:xfrm>
            <a:off x="6263164" y="5467469"/>
            <a:ext cx="7516773" cy="15240"/>
          </a:xfrm>
          <a:prstGeom prst="roundRect">
            <a:avLst>
              <a:gd name="adj" fmla="val 625116"/>
            </a:avLst>
          </a:prstGeom>
          <a:solidFill>
            <a:srgbClr val="4A2C85"/>
          </a:solidFill>
          <a:ln/>
        </p:spPr>
      </p:sp>
      <p:pic>
        <p:nvPicPr>
          <p:cNvPr id="11" name="Image 2" descr="preencoded.png"/>
          <p:cNvPicPr>
            <a:picLocks noChangeAspect="1"/>
          </p:cNvPicPr>
          <p:nvPr/>
        </p:nvPicPr>
        <p:blipFill>
          <a:blip r:embed="rId5"/>
          <a:stretch>
            <a:fillRect/>
          </a:stretch>
        </p:blipFill>
        <p:spPr>
          <a:xfrm>
            <a:off x="826294" y="5511046"/>
            <a:ext cx="6456164" cy="807958"/>
          </a:xfrm>
          <a:prstGeom prst="rect">
            <a:avLst/>
          </a:prstGeom>
        </p:spPr>
      </p:pic>
      <p:sp>
        <p:nvSpPr>
          <p:cNvPr id="12" name="Text 7"/>
          <p:cNvSpPr/>
          <p:nvPr/>
        </p:nvSpPr>
        <p:spPr>
          <a:xfrm>
            <a:off x="3974306" y="5688211"/>
            <a:ext cx="159901" cy="453509"/>
          </a:xfrm>
          <a:prstGeom prst="rect">
            <a:avLst/>
          </a:prstGeom>
          <a:noFill/>
          <a:ln/>
        </p:spPr>
        <p:txBody>
          <a:bodyPr wrap="none" lIns="0" tIns="0" rIns="0" bIns="0" rtlCol="0" anchor="t"/>
          <a:lstStyle/>
          <a:p>
            <a:pPr marL="0" indent="0" algn="ctr">
              <a:lnSpc>
                <a:spcPts val="3550"/>
              </a:lnSpc>
              <a:buNone/>
            </a:pPr>
            <a:r>
              <a:rPr lang="en-US" sz="2200" dirty="0">
                <a:solidFill>
                  <a:srgbClr val="DCD7E5"/>
                </a:solidFill>
                <a:latin typeface="Montserrat" pitchFamily="34" charset="0"/>
                <a:ea typeface="Montserrat" pitchFamily="34" charset="-122"/>
                <a:cs typeface="Montserrat" pitchFamily="34" charset="-120"/>
              </a:rPr>
              <a:t>3</a:t>
            </a:r>
            <a:endParaRPr lang="en-US" sz="2200" dirty="0"/>
          </a:p>
        </p:txBody>
      </p:sp>
      <p:sp>
        <p:nvSpPr>
          <p:cNvPr id="13" name="Text 8"/>
          <p:cNvSpPr/>
          <p:nvPr/>
        </p:nvSpPr>
        <p:spPr>
          <a:xfrm>
            <a:off x="7509272" y="5737860"/>
            <a:ext cx="2049423" cy="354330"/>
          </a:xfrm>
          <a:prstGeom prst="rect">
            <a:avLst/>
          </a:prstGeom>
          <a:noFill/>
          <a:ln/>
        </p:spPr>
        <p:txBody>
          <a:bodyPr wrap="none" lIns="0" tIns="0" rIns="0" bIns="0" rtlCol="0" anchor="t"/>
          <a:lstStyle/>
          <a:p>
            <a:pPr marL="0" indent="0" algn="l">
              <a:lnSpc>
                <a:spcPts val="2750"/>
              </a:lnSpc>
              <a:buNone/>
            </a:pPr>
            <a:r>
              <a:rPr lang="en-US" sz="2200" dirty="0">
                <a:solidFill>
                  <a:srgbClr val="DCD7E5"/>
                </a:solidFill>
                <a:latin typeface="Montserrat" pitchFamily="34" charset="0"/>
                <a:ea typeface="Montserrat" pitchFamily="34" charset="-122"/>
                <a:cs typeface="Montserrat" pitchFamily="34" charset="-120"/>
              </a:rPr>
              <a:t>Identify Shape</a:t>
            </a:r>
            <a:endParaRPr lang="en-US" sz="2200" dirty="0"/>
          </a:p>
        </p:txBody>
      </p:sp>
      <p:pic>
        <p:nvPicPr>
          <p:cNvPr id="15" name="Picture 14">
            <a:extLst>
              <a:ext uri="{FF2B5EF4-FFF2-40B4-BE49-F238E27FC236}">
                <a16:creationId xmlns:a16="http://schemas.microsoft.com/office/drawing/2014/main" id="{0B1D5068-EA5A-4516-9C41-D645CAF48654}"/>
              </a:ext>
            </a:extLst>
          </p:cNvPr>
          <p:cNvPicPr>
            <a:picLocks noChangeAspect="1"/>
          </p:cNvPicPr>
          <p:nvPr/>
        </p:nvPicPr>
        <p:blipFill>
          <a:blip r:embed="rId6"/>
          <a:stretch>
            <a:fillRect/>
          </a:stretch>
        </p:blipFill>
        <p:spPr>
          <a:xfrm>
            <a:off x="11972554" y="7641904"/>
            <a:ext cx="2657846" cy="552527"/>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sp>
        <p:nvSpPr>
          <p:cNvPr id="2" name="Text 0"/>
          <p:cNvSpPr/>
          <p:nvPr/>
        </p:nvSpPr>
        <p:spPr>
          <a:xfrm>
            <a:off x="793790" y="1747599"/>
            <a:ext cx="11905417" cy="708779"/>
          </a:xfrm>
          <a:prstGeom prst="rect">
            <a:avLst/>
          </a:prstGeom>
          <a:noFill/>
          <a:ln/>
        </p:spPr>
        <p:txBody>
          <a:bodyPr wrap="none" lIns="0" tIns="0" rIns="0" bIns="0" rtlCol="0" anchor="t"/>
          <a:lstStyle/>
          <a:p>
            <a:pPr marL="0" indent="0">
              <a:lnSpc>
                <a:spcPts val="5550"/>
              </a:lnSpc>
              <a:buNone/>
            </a:pPr>
            <a:r>
              <a:rPr lang="en-US" sz="4450" dirty="0">
                <a:solidFill>
                  <a:srgbClr val="F2F0F4"/>
                </a:solidFill>
                <a:latin typeface="Montserrat" pitchFamily="34" charset="0"/>
                <a:ea typeface="Montserrat" pitchFamily="34" charset="-122"/>
                <a:cs typeface="Montserrat" pitchFamily="34" charset="-120"/>
              </a:rPr>
              <a:t>Graphing Conic Sections: A Visual Journey</a:t>
            </a:r>
            <a:endParaRPr lang="en-US" sz="4450" dirty="0"/>
          </a:p>
        </p:txBody>
      </p:sp>
      <p:sp>
        <p:nvSpPr>
          <p:cNvPr id="3" name="Shape 1"/>
          <p:cNvSpPr/>
          <p:nvPr/>
        </p:nvSpPr>
        <p:spPr>
          <a:xfrm>
            <a:off x="793790" y="2910007"/>
            <a:ext cx="1630323" cy="807958"/>
          </a:xfrm>
          <a:prstGeom prst="roundRect">
            <a:avLst>
              <a:gd name="adj" fmla="val 11791"/>
            </a:avLst>
          </a:prstGeom>
          <a:solidFill>
            <a:srgbClr val="31136C"/>
          </a:solidFill>
          <a:ln w="7620">
            <a:solidFill>
              <a:srgbClr val="4A2C85"/>
            </a:solidFill>
            <a:prstDash val="solid"/>
          </a:ln>
        </p:spPr>
      </p:sp>
      <p:sp>
        <p:nvSpPr>
          <p:cNvPr id="4" name="Text 2"/>
          <p:cNvSpPr/>
          <p:nvPr/>
        </p:nvSpPr>
        <p:spPr>
          <a:xfrm>
            <a:off x="1028224" y="3087172"/>
            <a:ext cx="102394" cy="453509"/>
          </a:xfrm>
          <a:prstGeom prst="rect">
            <a:avLst/>
          </a:prstGeom>
          <a:noFill/>
          <a:ln/>
        </p:spPr>
        <p:txBody>
          <a:bodyPr wrap="none" lIns="0" tIns="0" rIns="0" bIns="0" rtlCol="0" anchor="t"/>
          <a:lstStyle/>
          <a:p>
            <a:pPr marL="0" indent="0" algn="ctr">
              <a:lnSpc>
                <a:spcPts val="3550"/>
              </a:lnSpc>
              <a:buNone/>
            </a:pPr>
            <a:r>
              <a:rPr lang="en-US" sz="2200" dirty="0">
                <a:solidFill>
                  <a:srgbClr val="DCD7E5"/>
                </a:solidFill>
                <a:latin typeface="Montserrat" pitchFamily="34" charset="0"/>
                <a:ea typeface="Montserrat" pitchFamily="34" charset="-122"/>
                <a:cs typeface="Montserrat" pitchFamily="34" charset="-120"/>
              </a:rPr>
              <a:t>1</a:t>
            </a:r>
            <a:endParaRPr lang="en-US" sz="2200" dirty="0"/>
          </a:p>
        </p:txBody>
      </p:sp>
      <p:sp>
        <p:nvSpPr>
          <p:cNvPr id="5" name="Text 3"/>
          <p:cNvSpPr/>
          <p:nvPr/>
        </p:nvSpPr>
        <p:spPr>
          <a:xfrm>
            <a:off x="2650927" y="3136821"/>
            <a:ext cx="791766" cy="354330"/>
          </a:xfrm>
          <a:prstGeom prst="rect">
            <a:avLst/>
          </a:prstGeom>
          <a:noFill/>
          <a:ln/>
        </p:spPr>
        <p:txBody>
          <a:bodyPr wrap="none" lIns="0" tIns="0" rIns="0" bIns="0" rtlCol="0" anchor="t"/>
          <a:lstStyle/>
          <a:p>
            <a:pPr marL="0" indent="0" algn="l">
              <a:lnSpc>
                <a:spcPts val="2750"/>
              </a:lnSpc>
              <a:buNone/>
            </a:pPr>
            <a:r>
              <a:rPr lang="en-US" sz="2200" dirty="0">
                <a:solidFill>
                  <a:srgbClr val="DCD7E5"/>
                </a:solidFill>
                <a:latin typeface="Montserrat" pitchFamily="34" charset="0"/>
                <a:ea typeface="Montserrat" pitchFamily="34" charset="-122"/>
                <a:cs typeface="Montserrat" pitchFamily="34" charset="-120"/>
              </a:rPr>
              <a:t>Circle</a:t>
            </a:r>
            <a:endParaRPr lang="en-US" sz="2200" dirty="0"/>
          </a:p>
        </p:txBody>
      </p:sp>
      <p:sp>
        <p:nvSpPr>
          <p:cNvPr id="6" name="Shape 4"/>
          <p:cNvSpPr/>
          <p:nvPr/>
        </p:nvSpPr>
        <p:spPr>
          <a:xfrm>
            <a:off x="2537460" y="3702725"/>
            <a:ext cx="11185803" cy="15240"/>
          </a:xfrm>
          <a:prstGeom prst="roundRect">
            <a:avLst>
              <a:gd name="adj" fmla="val 625116"/>
            </a:avLst>
          </a:prstGeom>
          <a:solidFill>
            <a:srgbClr val="4A2C85"/>
          </a:solidFill>
          <a:ln/>
        </p:spPr>
      </p:sp>
      <p:sp>
        <p:nvSpPr>
          <p:cNvPr id="7" name="Shape 5"/>
          <p:cNvSpPr/>
          <p:nvPr/>
        </p:nvSpPr>
        <p:spPr>
          <a:xfrm>
            <a:off x="793790" y="3831312"/>
            <a:ext cx="3260646" cy="807958"/>
          </a:xfrm>
          <a:prstGeom prst="roundRect">
            <a:avLst>
              <a:gd name="adj" fmla="val 11791"/>
            </a:avLst>
          </a:prstGeom>
          <a:solidFill>
            <a:srgbClr val="31136C"/>
          </a:solidFill>
          <a:ln w="7620">
            <a:solidFill>
              <a:srgbClr val="4A2C85"/>
            </a:solidFill>
            <a:prstDash val="solid"/>
          </a:ln>
        </p:spPr>
      </p:sp>
      <p:sp>
        <p:nvSpPr>
          <p:cNvPr id="8" name="Text 6"/>
          <p:cNvSpPr/>
          <p:nvPr/>
        </p:nvSpPr>
        <p:spPr>
          <a:xfrm>
            <a:off x="1028224" y="4008477"/>
            <a:ext cx="160973" cy="453509"/>
          </a:xfrm>
          <a:prstGeom prst="rect">
            <a:avLst/>
          </a:prstGeom>
          <a:noFill/>
          <a:ln/>
        </p:spPr>
        <p:txBody>
          <a:bodyPr wrap="none" lIns="0" tIns="0" rIns="0" bIns="0" rtlCol="0" anchor="t"/>
          <a:lstStyle/>
          <a:p>
            <a:pPr marL="0" indent="0" algn="ctr">
              <a:lnSpc>
                <a:spcPts val="3550"/>
              </a:lnSpc>
              <a:buNone/>
            </a:pPr>
            <a:r>
              <a:rPr lang="en-US" sz="2200" dirty="0">
                <a:solidFill>
                  <a:srgbClr val="DCD7E5"/>
                </a:solidFill>
                <a:latin typeface="Montserrat" pitchFamily="34" charset="0"/>
                <a:ea typeface="Montserrat" pitchFamily="34" charset="-122"/>
                <a:cs typeface="Montserrat" pitchFamily="34" charset="-120"/>
              </a:rPr>
              <a:t>2</a:t>
            </a:r>
            <a:endParaRPr lang="en-US" sz="2200" dirty="0"/>
          </a:p>
        </p:txBody>
      </p:sp>
      <p:sp>
        <p:nvSpPr>
          <p:cNvPr id="9" name="Text 7"/>
          <p:cNvSpPr/>
          <p:nvPr/>
        </p:nvSpPr>
        <p:spPr>
          <a:xfrm>
            <a:off x="4281249" y="4058126"/>
            <a:ext cx="919877" cy="354330"/>
          </a:xfrm>
          <a:prstGeom prst="rect">
            <a:avLst/>
          </a:prstGeom>
          <a:noFill/>
          <a:ln/>
        </p:spPr>
        <p:txBody>
          <a:bodyPr wrap="none" lIns="0" tIns="0" rIns="0" bIns="0" rtlCol="0" anchor="t"/>
          <a:lstStyle/>
          <a:p>
            <a:pPr marL="0" indent="0" algn="l">
              <a:lnSpc>
                <a:spcPts val="2750"/>
              </a:lnSpc>
              <a:buNone/>
            </a:pPr>
            <a:r>
              <a:rPr lang="en-US" sz="2200" dirty="0">
                <a:solidFill>
                  <a:srgbClr val="DCD7E5"/>
                </a:solidFill>
                <a:latin typeface="Montserrat" pitchFamily="34" charset="0"/>
                <a:ea typeface="Montserrat" pitchFamily="34" charset="-122"/>
                <a:cs typeface="Montserrat" pitchFamily="34" charset="-120"/>
              </a:rPr>
              <a:t>Ellipse</a:t>
            </a:r>
            <a:endParaRPr lang="en-US" sz="2200" dirty="0"/>
          </a:p>
        </p:txBody>
      </p:sp>
      <p:sp>
        <p:nvSpPr>
          <p:cNvPr id="10" name="Shape 8"/>
          <p:cNvSpPr/>
          <p:nvPr/>
        </p:nvSpPr>
        <p:spPr>
          <a:xfrm>
            <a:off x="4167783" y="4624030"/>
            <a:ext cx="9555480" cy="15240"/>
          </a:xfrm>
          <a:prstGeom prst="roundRect">
            <a:avLst>
              <a:gd name="adj" fmla="val 625116"/>
            </a:avLst>
          </a:prstGeom>
          <a:solidFill>
            <a:srgbClr val="4A2C85"/>
          </a:solidFill>
          <a:ln/>
        </p:spPr>
      </p:sp>
      <p:sp>
        <p:nvSpPr>
          <p:cNvPr id="11" name="Shape 9"/>
          <p:cNvSpPr/>
          <p:nvPr/>
        </p:nvSpPr>
        <p:spPr>
          <a:xfrm>
            <a:off x="793790" y="4752618"/>
            <a:ext cx="4890968" cy="807958"/>
          </a:xfrm>
          <a:prstGeom prst="roundRect">
            <a:avLst>
              <a:gd name="adj" fmla="val 11791"/>
            </a:avLst>
          </a:prstGeom>
          <a:solidFill>
            <a:srgbClr val="31136C"/>
          </a:solidFill>
          <a:ln w="7620">
            <a:solidFill>
              <a:srgbClr val="4A2C85"/>
            </a:solidFill>
            <a:prstDash val="solid"/>
          </a:ln>
        </p:spPr>
      </p:sp>
      <p:sp>
        <p:nvSpPr>
          <p:cNvPr id="12" name="Text 10"/>
          <p:cNvSpPr/>
          <p:nvPr/>
        </p:nvSpPr>
        <p:spPr>
          <a:xfrm>
            <a:off x="1028224" y="4929783"/>
            <a:ext cx="159901" cy="453509"/>
          </a:xfrm>
          <a:prstGeom prst="rect">
            <a:avLst/>
          </a:prstGeom>
          <a:noFill/>
          <a:ln/>
        </p:spPr>
        <p:txBody>
          <a:bodyPr wrap="none" lIns="0" tIns="0" rIns="0" bIns="0" rtlCol="0" anchor="t"/>
          <a:lstStyle/>
          <a:p>
            <a:pPr marL="0" indent="0" algn="ctr">
              <a:lnSpc>
                <a:spcPts val="3550"/>
              </a:lnSpc>
              <a:buNone/>
            </a:pPr>
            <a:r>
              <a:rPr lang="en-US" sz="2200" dirty="0">
                <a:solidFill>
                  <a:srgbClr val="DCD7E5"/>
                </a:solidFill>
                <a:latin typeface="Montserrat" pitchFamily="34" charset="0"/>
                <a:ea typeface="Montserrat" pitchFamily="34" charset="-122"/>
                <a:cs typeface="Montserrat" pitchFamily="34" charset="-120"/>
              </a:rPr>
              <a:t>3</a:t>
            </a:r>
            <a:endParaRPr lang="en-US" sz="2200" dirty="0"/>
          </a:p>
        </p:txBody>
      </p:sp>
      <p:sp>
        <p:nvSpPr>
          <p:cNvPr id="13" name="Text 11"/>
          <p:cNvSpPr/>
          <p:nvPr/>
        </p:nvSpPr>
        <p:spPr>
          <a:xfrm>
            <a:off x="5911572" y="4979432"/>
            <a:ext cx="1248847" cy="354330"/>
          </a:xfrm>
          <a:prstGeom prst="rect">
            <a:avLst/>
          </a:prstGeom>
          <a:noFill/>
          <a:ln/>
        </p:spPr>
        <p:txBody>
          <a:bodyPr wrap="none" lIns="0" tIns="0" rIns="0" bIns="0" rtlCol="0" anchor="t"/>
          <a:lstStyle/>
          <a:p>
            <a:pPr marL="0" indent="0" algn="l">
              <a:lnSpc>
                <a:spcPts val="2750"/>
              </a:lnSpc>
              <a:buNone/>
            </a:pPr>
            <a:r>
              <a:rPr lang="en-US" sz="2200" dirty="0">
                <a:solidFill>
                  <a:srgbClr val="DCD7E5"/>
                </a:solidFill>
                <a:latin typeface="Montserrat" pitchFamily="34" charset="0"/>
                <a:ea typeface="Montserrat" pitchFamily="34" charset="-122"/>
                <a:cs typeface="Montserrat" pitchFamily="34" charset="-120"/>
              </a:rPr>
              <a:t>Parabola</a:t>
            </a:r>
            <a:endParaRPr lang="en-US" sz="2200" dirty="0"/>
          </a:p>
        </p:txBody>
      </p:sp>
      <p:sp>
        <p:nvSpPr>
          <p:cNvPr id="14" name="Shape 12"/>
          <p:cNvSpPr/>
          <p:nvPr/>
        </p:nvSpPr>
        <p:spPr>
          <a:xfrm>
            <a:off x="5798106" y="5545336"/>
            <a:ext cx="7925157" cy="15240"/>
          </a:xfrm>
          <a:prstGeom prst="roundRect">
            <a:avLst>
              <a:gd name="adj" fmla="val 625116"/>
            </a:avLst>
          </a:prstGeom>
          <a:solidFill>
            <a:srgbClr val="4A2C85"/>
          </a:solidFill>
          <a:ln/>
        </p:spPr>
      </p:sp>
      <p:sp>
        <p:nvSpPr>
          <p:cNvPr id="15" name="Shape 13"/>
          <p:cNvSpPr/>
          <p:nvPr/>
        </p:nvSpPr>
        <p:spPr>
          <a:xfrm>
            <a:off x="793790" y="5673923"/>
            <a:ext cx="6521410" cy="807958"/>
          </a:xfrm>
          <a:prstGeom prst="roundRect">
            <a:avLst>
              <a:gd name="adj" fmla="val 11791"/>
            </a:avLst>
          </a:prstGeom>
          <a:solidFill>
            <a:srgbClr val="31136C"/>
          </a:solidFill>
          <a:ln w="7620">
            <a:solidFill>
              <a:srgbClr val="4A2C85"/>
            </a:solidFill>
            <a:prstDash val="solid"/>
          </a:ln>
        </p:spPr>
      </p:sp>
      <p:sp>
        <p:nvSpPr>
          <p:cNvPr id="16" name="Text 14"/>
          <p:cNvSpPr/>
          <p:nvPr/>
        </p:nvSpPr>
        <p:spPr>
          <a:xfrm>
            <a:off x="1028224" y="5851088"/>
            <a:ext cx="187404" cy="453509"/>
          </a:xfrm>
          <a:prstGeom prst="rect">
            <a:avLst/>
          </a:prstGeom>
          <a:noFill/>
          <a:ln/>
        </p:spPr>
        <p:txBody>
          <a:bodyPr wrap="none" lIns="0" tIns="0" rIns="0" bIns="0" rtlCol="0" anchor="t"/>
          <a:lstStyle/>
          <a:p>
            <a:pPr marL="0" indent="0" algn="ctr">
              <a:lnSpc>
                <a:spcPts val="3550"/>
              </a:lnSpc>
              <a:buNone/>
            </a:pPr>
            <a:r>
              <a:rPr lang="en-US" sz="2200" dirty="0">
                <a:solidFill>
                  <a:srgbClr val="DCD7E5"/>
                </a:solidFill>
                <a:latin typeface="Montserrat" pitchFamily="34" charset="0"/>
                <a:ea typeface="Montserrat" pitchFamily="34" charset="-122"/>
                <a:cs typeface="Montserrat" pitchFamily="34" charset="-120"/>
              </a:rPr>
              <a:t>4</a:t>
            </a:r>
            <a:endParaRPr lang="en-US" sz="2200" dirty="0"/>
          </a:p>
        </p:txBody>
      </p:sp>
      <p:sp>
        <p:nvSpPr>
          <p:cNvPr id="17" name="Text 15"/>
          <p:cNvSpPr/>
          <p:nvPr/>
        </p:nvSpPr>
        <p:spPr>
          <a:xfrm>
            <a:off x="7542014" y="5900738"/>
            <a:ext cx="1471851" cy="354330"/>
          </a:xfrm>
          <a:prstGeom prst="rect">
            <a:avLst/>
          </a:prstGeom>
          <a:noFill/>
          <a:ln/>
        </p:spPr>
        <p:txBody>
          <a:bodyPr wrap="none" lIns="0" tIns="0" rIns="0" bIns="0" rtlCol="0" anchor="t"/>
          <a:lstStyle/>
          <a:p>
            <a:pPr marL="0" indent="0" algn="l">
              <a:lnSpc>
                <a:spcPts val="2750"/>
              </a:lnSpc>
              <a:buNone/>
            </a:pPr>
            <a:r>
              <a:rPr lang="en-US" sz="2200" dirty="0">
                <a:solidFill>
                  <a:srgbClr val="DCD7E5"/>
                </a:solidFill>
                <a:latin typeface="Montserrat" pitchFamily="34" charset="0"/>
                <a:ea typeface="Montserrat" pitchFamily="34" charset="-122"/>
                <a:cs typeface="Montserrat" pitchFamily="34" charset="-120"/>
              </a:rPr>
              <a:t>Hyperbola</a:t>
            </a:r>
            <a:endParaRPr lang="en-US" sz="2200" dirty="0"/>
          </a:p>
        </p:txBody>
      </p:sp>
      <p:pic>
        <p:nvPicPr>
          <p:cNvPr id="19" name="Picture 18">
            <a:extLst>
              <a:ext uri="{FF2B5EF4-FFF2-40B4-BE49-F238E27FC236}">
                <a16:creationId xmlns:a16="http://schemas.microsoft.com/office/drawing/2014/main" id="{E0CA1490-0591-4BF4-9782-AAF04E532465}"/>
              </a:ext>
            </a:extLst>
          </p:cNvPr>
          <p:cNvPicPr>
            <a:picLocks noChangeAspect="1"/>
          </p:cNvPicPr>
          <p:nvPr/>
        </p:nvPicPr>
        <p:blipFill>
          <a:blip r:embed="rId3"/>
          <a:stretch>
            <a:fillRect/>
          </a:stretch>
        </p:blipFill>
        <p:spPr>
          <a:xfrm>
            <a:off x="11972554" y="7666209"/>
            <a:ext cx="2657846" cy="552527"/>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622</Words>
  <Application>Microsoft Office PowerPoint</Application>
  <PresentationFormat>Custom</PresentationFormat>
  <Paragraphs>65</Paragraphs>
  <Slides>10</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Montserrat</vt:lpstr>
      <vt:lpstr>Heebo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fire4money@gmail.com</cp:lastModifiedBy>
  <cp:revision>2</cp:revision>
  <dcterms:created xsi:type="dcterms:W3CDTF">2024-11-15T15:23:36Z</dcterms:created>
  <dcterms:modified xsi:type="dcterms:W3CDTF">2024-11-15T17:54:16Z</dcterms:modified>
</cp:coreProperties>
</file>