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3.png" ContentType="image/png"/>
  <Override PartName="/ppt/media/image11.jpeg" ContentType="image/jpeg"/>
  <Override PartName="/ppt/media/image9.png" ContentType="image/png"/>
  <Override PartName="/ppt/media/image12.png" ContentType="image/png"/>
  <Override PartName="/ppt/media/image7.png" ContentType="image/png"/>
  <Override PartName="/ppt/media/image1.jpeg" ContentType="image/jpeg"/>
  <Override PartName="/ppt/media/image19.png" ContentType="image/png"/>
  <Override PartName="/ppt/media/image18.png" ContentType="image/png"/>
  <Override PartName="/ppt/media/image15.jpeg" ContentType="image/jpeg"/>
  <Override PartName="/ppt/media/image17.png" ContentType="image/png"/>
  <Override PartName="/ppt/media/image16.jpeg" ContentType="image/jpeg"/>
  <Override PartName="/ppt/media/image14.png" ContentType="image/png"/>
  <Override PartName="/ppt/media/image2.jpeg" ContentType="image/jpeg"/>
  <Override PartName="/ppt/media/image3.png" ContentType="image/png"/>
  <Override PartName="/ppt/media/image4.png" ContentType="image/png"/>
  <Override PartName="/ppt/media/image5.jpeg" ContentType="image/jpeg"/>
  <Override PartName="/ppt/media/image8.jpeg" ContentType="image/jpeg"/>
  <Override PartName="/ppt/media/image10.jpeg" ContentType="image/jpeg"/>
  <Override PartName="/ppt/media/image6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5D88B0-B9A0-4CEF-B4CE-517098F979D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759492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385200" y="5166360"/>
            <a:ext cx="759492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B87A9A-783D-4350-98AE-5B581C808BB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3277160" y="331704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385200" y="516636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13277160" y="516636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A86A34-02CC-4D4D-83E3-3CC58D9B54D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244548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11953440" y="3317040"/>
            <a:ext cx="244548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4521320" y="3317040"/>
            <a:ext cx="244548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385200" y="5166360"/>
            <a:ext cx="244548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11953440" y="5166360"/>
            <a:ext cx="244548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4521320" y="5166360"/>
            <a:ext cx="244548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3C3F7A-7881-45BE-9DE3-7AC822B8D25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FBE39DB-CC1B-441B-B085-88DF35F69D5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385200" y="3317040"/>
            <a:ext cx="7594920" cy="353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0D8DCED-D568-4804-AF5A-8E9FC6BC41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7594920" cy="353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A01EE09-21C5-4282-96C0-4EAE0991186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3706200" cy="353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13277160" y="3317040"/>
            <a:ext cx="3706200" cy="353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10D18BC-60D5-4FE5-BAFA-29B1FC35D00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C9EA706-9BB3-4D4C-A71B-6B40423F164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438200" y="1938600"/>
            <a:ext cx="15424200" cy="4515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6FF100E-7BC2-42F8-8DD6-48A90B549F6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13277160" y="3317040"/>
            <a:ext cx="3706200" cy="353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385200" y="516636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E63CF16-A99C-4BC4-8483-D7E71676144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385200" y="3317040"/>
            <a:ext cx="7594920" cy="353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1CABB6-D83C-4956-BFE2-3F69E0AEFF9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3706200" cy="353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13277160" y="331704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13277160" y="516636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2D07901-EBBF-4047-9146-61457EDEC66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13277160" y="331704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385200" y="5166360"/>
            <a:ext cx="759492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F701E05-5BB7-4A3A-90BA-F295BE608E8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759492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385200" y="5166360"/>
            <a:ext cx="759492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09E43F8-0606-47E4-873A-F25613D7F29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13277160" y="331704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385200" y="516636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13277160" y="516636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BB33909-4BDC-470F-BE47-34EF52600CC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244548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11953440" y="3317040"/>
            <a:ext cx="244548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4521320" y="3317040"/>
            <a:ext cx="244548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385200" y="5166360"/>
            <a:ext cx="244548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11953440" y="5166360"/>
            <a:ext cx="244548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4521320" y="5166360"/>
            <a:ext cx="244548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A01EC97-2601-483C-9E06-A1914A02453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7594920" cy="353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46A461-75B5-4EDA-807E-2255EA8F3D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3706200" cy="353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3277160" y="3317040"/>
            <a:ext cx="3706200" cy="353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0016E9-3E1D-456A-8FCD-6E7CE30F984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960797-ABFF-48AE-ADC6-A3F7857E1CB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438200" y="1938600"/>
            <a:ext cx="15424200" cy="4515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61F6FC-B492-4EEB-ABF0-70ABF7335C2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13277160" y="3317040"/>
            <a:ext cx="3706200" cy="353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385200" y="516636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F96F4E-85F5-4821-829C-631C09B0964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3706200" cy="353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13277160" y="331704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13277160" y="516636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945487-9F56-4FFA-A874-B26D405A93D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13277160" y="3317040"/>
            <a:ext cx="370620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385200" y="5166360"/>
            <a:ext cx="7594920" cy="16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85EB15-137F-41E4-B083-DB095D211E2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B36BE3B-DA40-4BB4-9854-E226D3119C6D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97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6200" spc="-1" strike="noStrike">
                <a:latin typeface="Calibri"/>
              </a:rPr>
              <a:t>Click to edit the title text format</a:t>
            </a:r>
            <a:endParaRPr b="0" lang="en-IN" sz="620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9385200" y="3317040"/>
            <a:ext cx="7594920" cy="353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Click to edit the outline text format</a:t>
            </a:r>
            <a:endParaRPr b="0" lang="en-IN" sz="24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Second Outline Level</a:t>
            </a:r>
            <a:endParaRPr b="0" lang="en-IN" sz="24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Third Outline Level</a:t>
            </a:r>
            <a:endParaRPr b="0" lang="en-IN" sz="24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Fourth Outline Level</a:t>
            </a:r>
            <a:endParaRPr b="0" lang="en-IN" sz="24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Fifth Outline Level</a:t>
            </a:r>
            <a:endParaRPr b="0" lang="en-IN" sz="24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Sixth Outline Level</a:t>
            </a:r>
            <a:endParaRPr b="0" lang="en-IN" sz="24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Seventh Outline Level</a:t>
            </a:r>
            <a:endParaRPr b="0" lang="en-IN" sz="24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87186B1-3280-4CE8-ADB4-E990E0093B9F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jpeg"/><Relationship Id="rId4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jpeg"/><Relationship Id="rId3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jpe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/>
          <p:nvPr/>
        </p:nvSpPr>
        <p:spPr>
          <a:xfrm>
            <a:off x="8524080" y="1253160"/>
            <a:ext cx="9098640" cy="610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 algn="ctr">
              <a:lnSpc>
                <a:spcPct val="100000"/>
              </a:lnSpc>
              <a:spcBef>
                <a:spcPts val="116"/>
              </a:spcBef>
              <a:buNone/>
            </a:pPr>
            <a:r>
              <a:rPr b="1" lang="en-IN" sz="10000" spc="327" strike="noStrike">
                <a:solidFill>
                  <a:srgbClr val="ffffff"/>
                </a:solidFill>
                <a:latin typeface="Times New Roman"/>
              </a:rPr>
              <a:t>Unlocking </a:t>
            </a:r>
            <a:r>
              <a:rPr b="1" lang="en-IN" sz="10000" spc="239" strike="noStrike">
                <a:solidFill>
                  <a:srgbClr val="ffffff"/>
                </a:solidFill>
                <a:latin typeface="Times New Roman"/>
              </a:rPr>
              <a:t>Truths:</a:t>
            </a:r>
            <a:r>
              <a:rPr b="1" lang="en-IN" sz="10000" spc="-386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10000" spc="347" strike="noStrike">
                <a:solidFill>
                  <a:srgbClr val="ffffff"/>
                </a:solidFill>
                <a:latin typeface="Times New Roman"/>
              </a:rPr>
              <a:t>The</a:t>
            </a:r>
            <a:r>
              <a:rPr b="1" lang="en-IN" sz="10000" spc="-545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10000" spc="-26" strike="noStrike">
                <a:solidFill>
                  <a:srgbClr val="ffffff"/>
                </a:solidFill>
                <a:latin typeface="Times New Roman"/>
              </a:rPr>
              <a:t>Art </a:t>
            </a:r>
            <a:r>
              <a:rPr b="1" lang="en-IN" sz="10000" spc="418" strike="noStrike">
                <a:solidFill>
                  <a:srgbClr val="ffffff"/>
                </a:solidFill>
                <a:latin typeface="Times New Roman"/>
              </a:rPr>
              <a:t>of</a:t>
            </a:r>
            <a:r>
              <a:rPr b="1" lang="en-IN" sz="10000" spc="-157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10000" spc="369" strike="noStrike">
                <a:solidFill>
                  <a:srgbClr val="ffffff"/>
                </a:solidFill>
                <a:latin typeface="Times New Roman"/>
              </a:rPr>
              <a:t>Proof</a:t>
            </a:r>
            <a:r>
              <a:rPr b="1" lang="en-IN" sz="10000" spc="-157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10000" spc="143" strike="noStrike">
                <a:solidFill>
                  <a:srgbClr val="ffffff"/>
                </a:solidFill>
                <a:latin typeface="Times New Roman"/>
              </a:rPr>
              <a:t>by </a:t>
            </a:r>
            <a:r>
              <a:rPr b="1" lang="en-IN" sz="10000" spc="338" strike="noStrike">
                <a:solidFill>
                  <a:srgbClr val="ffffff"/>
                </a:solidFill>
                <a:latin typeface="Times New Roman"/>
              </a:rPr>
              <a:t>Contradiction</a:t>
            </a:r>
            <a:endParaRPr b="0" lang="en-IN" sz="10000" spc="-1" strike="noStrike">
              <a:latin typeface="Arial"/>
            </a:endParaRPr>
          </a:p>
        </p:txBody>
      </p:sp>
      <p:pic>
        <p:nvPicPr>
          <p:cNvPr id="84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7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8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29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30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1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2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229248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338" strike="noStrike">
                <a:solidFill>
                  <a:srgbClr val="ffffff"/>
                </a:solidFill>
                <a:latin typeface="Times New Roman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34" name="object 10"/>
          <p:cNvSpPr/>
          <p:nvPr/>
        </p:nvSpPr>
        <p:spPr>
          <a:xfrm>
            <a:off x="1505160" y="5084640"/>
            <a:ext cx="4913280" cy="25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515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1840" bIns="0" anchor="t">
            <a:noAutofit/>
          </a:bodyPr>
          <a:p>
            <a:pPr algn="ctr">
              <a:lnSpc>
                <a:spcPct val="100000"/>
              </a:lnSpc>
              <a:spcBef>
                <a:spcPts val="1826"/>
              </a:spcBef>
              <a:buNone/>
            </a:pPr>
            <a:r>
              <a:rPr b="1" lang="en-IN" sz="5850" spc="188" strike="noStrike">
                <a:solidFill>
                  <a:srgbClr val="ffffff"/>
                </a:solidFill>
                <a:latin typeface="Times New Roman"/>
              </a:rPr>
              <a:t>Unlocking</a:t>
            </a:r>
            <a:r>
              <a:rPr b="1" lang="en-IN" sz="5850" spc="-21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5850" spc="188" strike="noStrike">
                <a:solidFill>
                  <a:srgbClr val="ffffff"/>
                </a:solidFill>
                <a:latin typeface="Times New Roman"/>
              </a:rPr>
              <a:t>Truths</a:t>
            </a:r>
            <a:endParaRPr b="0" lang="en-IN" sz="5850" spc="-1" strike="noStrike">
              <a:latin typeface="Calibri"/>
            </a:endParaRPr>
          </a:p>
        </p:txBody>
      </p:sp>
      <p:pic>
        <p:nvPicPr>
          <p:cNvPr id="87" name="object 4" descr=""/>
          <p:cNvPicPr/>
          <p:nvPr/>
        </p:nvPicPr>
        <p:blipFill>
          <a:blip r:embed="rId2"/>
          <a:stretch/>
        </p:blipFill>
        <p:spPr>
          <a:xfrm>
            <a:off x="9572400" y="3457080"/>
            <a:ext cx="3438360" cy="309960"/>
          </a:xfrm>
          <a:prstGeom prst="rect">
            <a:avLst/>
          </a:prstGeom>
          <a:ln w="0">
            <a:noFill/>
          </a:ln>
        </p:spPr>
      </p:pic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9385200" y="3317040"/>
            <a:ext cx="7594920" cy="58953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 indent="3711600" algn="just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46" strike="noStrike">
                <a:solidFill>
                  <a:srgbClr val="000000"/>
                </a:solidFill>
                <a:latin typeface="Verdana"/>
              </a:rPr>
              <a:t>is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5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000000"/>
                </a:solidFill>
                <a:latin typeface="Verdana"/>
              </a:rPr>
              <a:t>powerful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97" strike="noStrike">
                <a:solidFill>
                  <a:srgbClr val="000000"/>
                </a:solidFill>
                <a:latin typeface="Verdana"/>
              </a:rPr>
              <a:t>method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18" strike="noStrike">
                <a:solidFill>
                  <a:srgbClr val="000000"/>
                </a:solidFill>
                <a:latin typeface="Verdana"/>
              </a:rPr>
              <a:t>mathematics.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</a:rPr>
              <a:t>It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" strike="noStrike">
                <a:solidFill>
                  <a:srgbClr val="000000"/>
                </a:solidFill>
                <a:latin typeface="Verdana"/>
              </a:rPr>
              <a:t>allows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12" strike="noStrike">
                <a:solidFill>
                  <a:srgbClr val="000000"/>
                </a:solidFill>
                <a:latin typeface="Verdana"/>
              </a:rPr>
              <a:t>us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18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9" strike="noStrike">
                <a:solidFill>
                  <a:srgbClr val="000000"/>
                </a:solidFill>
                <a:latin typeface="Verdana"/>
              </a:rPr>
              <a:t>establish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truth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12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5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32" strike="noStrike">
                <a:solidFill>
                  <a:srgbClr val="000000"/>
                </a:solidFill>
                <a:latin typeface="Verdana"/>
              </a:rPr>
              <a:t>statement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7" strike="noStrike">
                <a:solidFill>
                  <a:srgbClr val="000000"/>
                </a:solidFill>
                <a:latin typeface="Verdana"/>
              </a:rPr>
              <a:t>by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demonstrating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000000"/>
                </a:solidFill>
                <a:latin typeface="Verdana"/>
              </a:rPr>
              <a:t>that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assuming</a:t>
            </a:r>
            <a:endParaRPr b="0" lang="en-IN" sz="2450" spc="-1" strike="noStrike">
              <a:latin typeface="Calibri"/>
            </a:endParaRPr>
          </a:p>
          <a:p>
            <a:pPr marL="295200" indent="-72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opposite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leads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contradiction.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This creative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approach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not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only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enhances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our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understanding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94" strike="noStrike">
                <a:solidFill>
                  <a:srgbClr val="000000"/>
                </a:solidFill>
                <a:latin typeface="Verdana"/>
              </a:rPr>
              <a:t>but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also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sharpens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our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logical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reasoning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86" strike="noStrike">
                <a:solidFill>
                  <a:srgbClr val="000000"/>
                </a:solidFill>
                <a:latin typeface="Verdana"/>
              </a:rPr>
              <a:t>skills.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Let's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embark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on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this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journey together!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3835440" y="1419840"/>
            <a:ext cx="3842640" cy="172728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314280" indent="-302400">
              <a:lnSpc>
                <a:spcPct val="101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1" lang="en-IN" sz="3950" spc="-1" strike="noStrike">
                <a:solidFill>
                  <a:srgbClr val="000000"/>
                </a:solidFill>
                <a:latin typeface="Times New Roman"/>
              </a:rPr>
              <a:t>What</a:t>
            </a:r>
            <a:r>
              <a:rPr b="1" lang="en-IN" sz="3950" spc="-4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950" spc="214" strike="noStrike">
                <a:solidFill>
                  <a:srgbClr val="000000"/>
                </a:solidFill>
                <a:latin typeface="Times New Roman"/>
              </a:rPr>
              <a:t>is</a:t>
            </a:r>
            <a:r>
              <a:rPr b="1" lang="en-IN" sz="3950" spc="-1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950" spc="148" strike="noStrike">
                <a:solidFill>
                  <a:srgbClr val="000000"/>
                </a:solidFill>
                <a:latin typeface="Times New Roman"/>
              </a:rPr>
              <a:t>Proof</a:t>
            </a:r>
            <a:r>
              <a:rPr b="1" lang="en-IN" sz="3950" spc="-7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950" spc="29" strike="noStrike">
                <a:solidFill>
                  <a:srgbClr val="000000"/>
                </a:solidFill>
                <a:latin typeface="Times New Roman"/>
              </a:rPr>
              <a:t>by </a:t>
            </a:r>
            <a:r>
              <a:rPr b="1" lang="en-IN" sz="3950" spc="117" strike="noStrike">
                <a:solidFill>
                  <a:srgbClr val="000000"/>
                </a:solidFill>
                <a:latin typeface="Times New Roman"/>
              </a:rPr>
              <a:t>Contradiction?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90" name="object 3" descr=""/>
          <p:cNvPicPr/>
          <p:nvPr/>
        </p:nvPicPr>
        <p:blipFill>
          <a:blip r:embed="rId1"/>
          <a:stretch/>
        </p:blipFill>
        <p:spPr>
          <a:xfrm>
            <a:off x="2878200" y="2948400"/>
            <a:ext cx="3438360" cy="309960"/>
          </a:xfrm>
          <a:prstGeom prst="rect">
            <a:avLst/>
          </a:prstGeom>
          <a:ln w="0">
            <a:noFill/>
          </a:ln>
        </p:spPr>
      </p:pic>
      <p:sp>
        <p:nvSpPr>
          <p:cNvPr id="91" name="object 4"/>
          <p:cNvSpPr/>
          <p:nvPr/>
        </p:nvSpPr>
        <p:spPr>
          <a:xfrm>
            <a:off x="1620720" y="2808360"/>
            <a:ext cx="6057720" cy="350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0800" bIns="0" anchor="t">
            <a:spAutoFit/>
          </a:bodyPr>
          <a:p>
            <a:pPr marL="12600" indent="4782240" algn="r">
              <a:lnSpc>
                <a:spcPct val="117000"/>
              </a:lnSpc>
              <a:spcBef>
                <a:spcPts val="85"/>
              </a:spcBef>
              <a:buNone/>
              <a:tabLst>
                <a:tab algn="l" pos="0"/>
              </a:tabLst>
            </a:pPr>
            <a:r>
              <a:rPr b="0" lang="en-IN" sz="2450" spc="-35" strike="noStrike">
                <a:latin typeface="Verdana"/>
              </a:rPr>
              <a:t>involves </a:t>
            </a:r>
            <a:r>
              <a:rPr b="0" lang="en-IN" sz="2450" spc="49" strike="noStrike">
                <a:latin typeface="Verdana"/>
              </a:rPr>
              <a:t>assuming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negation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what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we </a:t>
            </a:r>
            <a:r>
              <a:rPr b="0" lang="en-IN" sz="2450" spc="58" strike="noStrike">
                <a:latin typeface="Verdana"/>
              </a:rPr>
              <a:t>want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prove.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65" strike="noStrike">
                <a:latin typeface="Verdana"/>
              </a:rPr>
              <a:t>If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assumption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leads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an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absurdity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or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contradiction,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we </a:t>
            </a:r>
            <a:r>
              <a:rPr b="0" lang="en-IN" sz="2450" spc="72" strike="noStrike">
                <a:latin typeface="Verdana"/>
              </a:rPr>
              <a:t>conclude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original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statement </a:t>
            </a:r>
            <a:r>
              <a:rPr b="0" lang="en-IN" sz="2450" spc="69" strike="noStrike">
                <a:latin typeface="Verdana"/>
              </a:rPr>
              <a:t>must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be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true.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97" strike="noStrike">
                <a:latin typeface="Verdana"/>
              </a:rPr>
              <a:t>method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essential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ﬁelds,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especially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52" strike="noStrike">
                <a:latin typeface="Verdana"/>
              </a:rPr>
              <a:t>mathematics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logic.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2" name="object 5" descr=""/>
          <p:cNvPicPr/>
          <p:nvPr/>
        </p:nvPicPr>
        <p:blipFill>
          <a:blip r:embed="rId2"/>
          <a:stretch/>
        </p:blipFill>
        <p:spPr>
          <a:xfrm>
            <a:off x="9339120" y="0"/>
            <a:ext cx="868032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1842840"/>
          </a:xfrm>
          <a:prstGeom prst="rect">
            <a:avLst/>
          </a:prstGeom>
          <a:noFill/>
          <a:ln w="0">
            <a:noFill/>
          </a:ln>
        </p:spPr>
        <p:txBody>
          <a:bodyPr lIns="0" rIns="0" tIns="123120" bIns="0" anchor="t">
            <a:noAutofit/>
          </a:bodyPr>
          <a:p>
            <a:pPr marL="963684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200" spc="154" strike="noStrike">
                <a:solidFill>
                  <a:srgbClr val="ffffff"/>
                </a:solidFill>
                <a:latin typeface="Times New Roman"/>
              </a:rPr>
              <a:t>Historical</a:t>
            </a:r>
            <a:r>
              <a:rPr b="1" lang="en-IN" sz="4200" spc="-4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4200" spc="148" strike="noStrike">
                <a:solidFill>
                  <a:srgbClr val="ffffff"/>
                </a:solidFill>
                <a:latin typeface="Times New Roman"/>
              </a:rPr>
              <a:t>Background</a:t>
            </a:r>
            <a:endParaRPr b="0" lang="en-IN" sz="4200" spc="-1" strike="noStrike">
              <a:latin typeface="Calibri"/>
            </a:endParaRPr>
          </a:p>
        </p:txBody>
      </p:sp>
      <p:pic>
        <p:nvPicPr>
          <p:cNvPr id="95" name="object 4" descr=""/>
          <p:cNvPicPr/>
          <p:nvPr/>
        </p:nvPicPr>
        <p:blipFill>
          <a:blip r:embed="rId1"/>
          <a:stretch/>
        </p:blipFill>
        <p:spPr>
          <a:xfrm>
            <a:off x="13036680" y="3214440"/>
            <a:ext cx="3437640" cy="309960"/>
          </a:xfrm>
          <a:prstGeom prst="rect">
            <a:avLst/>
          </a:prstGeom>
          <a:ln w="0">
            <a:noFill/>
          </a:ln>
        </p:spPr>
      </p:pic>
      <p:pic>
        <p:nvPicPr>
          <p:cNvPr id="96" name="object 5" descr=""/>
          <p:cNvPicPr/>
          <p:nvPr/>
        </p:nvPicPr>
        <p:blipFill>
          <a:blip r:embed="rId2"/>
          <a:stretch/>
        </p:blipFill>
        <p:spPr>
          <a:xfrm>
            <a:off x="15423120" y="3978000"/>
            <a:ext cx="921240" cy="247320"/>
          </a:xfrm>
          <a:prstGeom prst="rect">
            <a:avLst/>
          </a:prstGeom>
          <a:ln w="0">
            <a:noFill/>
          </a:ln>
        </p:spPr>
      </p:pic>
      <p:sp>
        <p:nvSpPr>
          <p:cNvPr id="97" name="object 6"/>
          <p:cNvSpPr/>
          <p:nvPr/>
        </p:nvSpPr>
        <p:spPr>
          <a:xfrm>
            <a:off x="11062080" y="3135240"/>
            <a:ext cx="5632560" cy="342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roots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5300280"/>
              </a:tabLst>
            </a:pP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can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9" strike="noStrike">
                <a:solidFill>
                  <a:srgbClr val="ffffff"/>
                </a:solidFill>
                <a:latin typeface="Verdana"/>
              </a:rPr>
              <a:t>be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traced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back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ffffff"/>
                </a:solidFill>
                <a:latin typeface="Verdana"/>
              </a:rPr>
              <a:t>ancient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Greek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mathematicians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like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.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97" strike="noStrike">
                <a:solidFill>
                  <a:srgbClr val="ffffff"/>
                </a:solidFill>
                <a:latin typeface="Verdana"/>
              </a:rPr>
              <a:t>method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has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stood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test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of time,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evolving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through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works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of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philosophers</a:t>
            </a:r>
            <a:r>
              <a:rPr b="0" lang="en-IN" sz="2450" spc="-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mathematicians,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shaping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foundations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modern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logic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mathematics.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8" name="object 7" descr=""/>
          <p:cNvPicPr/>
          <p:nvPr/>
        </p:nvPicPr>
        <p:blipFill>
          <a:blip r:embed="rId3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1842840"/>
          </a:xfrm>
          <a:prstGeom prst="rect">
            <a:avLst/>
          </a:prstGeom>
          <a:noFill/>
          <a:ln w="0">
            <a:noFill/>
          </a:ln>
        </p:spPr>
        <p:txBody>
          <a:bodyPr lIns="0" rIns="0" tIns="123120" bIns="0" anchor="t">
            <a:noAutofit/>
          </a:bodyPr>
          <a:p>
            <a:pPr marL="963684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800" spc="208" strike="noStrike">
                <a:solidFill>
                  <a:srgbClr val="ffffff"/>
                </a:solidFill>
                <a:latin typeface="Times New Roman"/>
              </a:rPr>
              <a:t>Steps</a:t>
            </a:r>
            <a:r>
              <a:rPr b="1" lang="en-IN" sz="4800" spc="-75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4800" spc="199" strike="noStrike">
                <a:solidFill>
                  <a:srgbClr val="ffffff"/>
                </a:solidFill>
                <a:latin typeface="Times New Roman"/>
              </a:rPr>
              <a:t>of</a:t>
            </a:r>
            <a:r>
              <a:rPr b="1" lang="en-IN" sz="4800" spc="-13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4800" spc="202" strike="noStrike">
                <a:solidFill>
                  <a:srgbClr val="ffffff"/>
                </a:solidFill>
                <a:latin typeface="Times New Roman"/>
              </a:rPr>
              <a:t>the</a:t>
            </a:r>
            <a:r>
              <a:rPr b="1" lang="en-IN" sz="4800" spc="-72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4800" spc="137" strike="noStrike">
                <a:solidFill>
                  <a:srgbClr val="ffffff"/>
                </a:solidFill>
                <a:latin typeface="Times New Roman"/>
              </a:rPr>
              <a:t>Method</a:t>
            </a:r>
            <a:endParaRPr b="0" lang="en-IN" sz="4800" spc="-1" strike="noStrike">
              <a:latin typeface="Calibri"/>
            </a:endParaRPr>
          </a:p>
        </p:txBody>
      </p:sp>
      <p:pic>
        <p:nvPicPr>
          <p:cNvPr id="101" name="object 4" descr=""/>
          <p:cNvPicPr/>
          <p:nvPr/>
        </p:nvPicPr>
        <p:blipFill>
          <a:blip r:embed="rId1"/>
          <a:stretch/>
        </p:blipFill>
        <p:spPr>
          <a:xfrm>
            <a:off x="12497760" y="3214440"/>
            <a:ext cx="3438000" cy="309960"/>
          </a:xfrm>
          <a:prstGeom prst="rect">
            <a:avLst/>
          </a:prstGeom>
          <a:ln w="0">
            <a:noFill/>
          </a:ln>
        </p:spPr>
      </p:pic>
      <p:sp>
        <p:nvSpPr>
          <p:cNvPr id="102" name="object 5"/>
          <p:cNvSpPr/>
          <p:nvPr/>
        </p:nvSpPr>
        <p:spPr>
          <a:xfrm>
            <a:off x="11062080" y="3135240"/>
            <a:ext cx="5576040" cy="30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  <a:tabLst>
                <a:tab algn="l" pos="4889520"/>
              </a:tabLst>
            </a:pP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apply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488952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follow</a:t>
            </a: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these</a:t>
            </a:r>
            <a:r>
              <a:rPr b="0" lang="en-IN" sz="2450" spc="-9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steps:</a:t>
            </a:r>
            <a:r>
              <a:rPr b="0" lang="en-IN" sz="2450" spc="-9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0" strike="noStrike">
                <a:solidFill>
                  <a:srgbClr val="ffffff"/>
                </a:solidFill>
                <a:latin typeface="Verdana"/>
              </a:rPr>
              <a:t>1.</a:t>
            </a:r>
            <a:r>
              <a:rPr b="0" lang="en-IN" sz="2450" spc="-9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Assume</a:t>
            </a:r>
            <a:r>
              <a:rPr b="0" lang="en-IN" sz="2450" spc="-9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negation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statement.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2" strike="noStrike">
                <a:solidFill>
                  <a:srgbClr val="ffffff"/>
                </a:solidFill>
                <a:latin typeface="Verdana"/>
              </a:rPr>
              <a:t>2.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Use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logical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reasoning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derive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consequences.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70" strike="noStrike">
                <a:solidFill>
                  <a:srgbClr val="ffffff"/>
                </a:solidFill>
                <a:latin typeface="Verdana"/>
              </a:rPr>
              <a:t>3.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If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contradiction </a:t>
            </a: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arises,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original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statement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is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validated.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structured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ffffff"/>
                </a:solidFill>
                <a:latin typeface="Verdana"/>
              </a:rPr>
              <a:t>approach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crucial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clear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reasoning.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3" name="object 6" descr=""/>
          <p:cNvPicPr/>
          <p:nvPr/>
        </p:nvPicPr>
        <p:blipFill>
          <a:blip r:embed="rId2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60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1200" bIns="0" anchor="t">
            <a:noAutofit/>
          </a:bodyPr>
          <a:p>
            <a:pPr marL="259560">
              <a:lnSpc>
                <a:spcPct val="100000"/>
              </a:lnSpc>
              <a:spcBef>
                <a:spcPts val="1899"/>
              </a:spcBef>
              <a:buNone/>
            </a:pPr>
            <a:r>
              <a:rPr b="1" lang="en-IN" sz="5400" spc="182" strike="noStrike">
                <a:solidFill>
                  <a:srgbClr val="ffffff"/>
                </a:solidFill>
                <a:latin typeface="Times New Roman"/>
              </a:rPr>
              <a:t>Examples</a:t>
            </a:r>
            <a:r>
              <a:rPr b="1" lang="en-IN" sz="5400" spc="-100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5400" spc="242" strike="noStrike">
                <a:solidFill>
                  <a:srgbClr val="ffffff"/>
                </a:solidFill>
                <a:latin typeface="Times New Roman"/>
              </a:rPr>
              <a:t>in</a:t>
            </a:r>
            <a:r>
              <a:rPr b="1" lang="en-IN" sz="5400" spc="-86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5400" spc="162" strike="noStrike">
                <a:solidFill>
                  <a:srgbClr val="ffffff"/>
                </a:solidFill>
                <a:latin typeface="Times New Roman"/>
              </a:rPr>
              <a:t>Mathematics</a:t>
            </a:r>
            <a:endParaRPr b="0" lang="en-IN" sz="5400" spc="-1" strike="noStrike">
              <a:latin typeface="Calibri"/>
            </a:endParaRPr>
          </a:p>
        </p:txBody>
      </p:sp>
      <p:pic>
        <p:nvPicPr>
          <p:cNvPr id="106" name="object 4" descr=""/>
          <p:cNvPicPr/>
          <p:nvPr/>
        </p:nvPicPr>
        <p:blipFill>
          <a:blip r:embed="rId2"/>
          <a:stretch/>
        </p:blipFill>
        <p:spPr>
          <a:xfrm>
            <a:off x="13145040" y="3457080"/>
            <a:ext cx="3437640" cy="309960"/>
          </a:xfrm>
          <a:prstGeom prst="rect">
            <a:avLst/>
          </a:prstGeom>
          <a:ln w="0">
            <a:noFill/>
          </a:ln>
        </p:spPr>
      </p:pic>
      <p:pic>
        <p:nvPicPr>
          <p:cNvPr id="107" name="object 5" descr=""/>
          <p:cNvPicPr/>
          <p:nvPr/>
        </p:nvPicPr>
        <p:blipFill>
          <a:blip r:embed="rId3"/>
          <a:stretch/>
        </p:blipFill>
        <p:spPr>
          <a:xfrm>
            <a:off x="11703240" y="3897000"/>
            <a:ext cx="2187360" cy="307080"/>
          </a:xfrm>
          <a:prstGeom prst="rect">
            <a:avLst/>
          </a:prstGeom>
          <a:ln w="0">
            <a:noFill/>
          </a:ln>
        </p:spPr>
      </p:pic>
      <p:sp>
        <p:nvSpPr>
          <p:cNvPr id="108" name="object 6"/>
          <p:cNvSpPr/>
          <p:nvPr/>
        </p:nvSpPr>
        <p:spPr>
          <a:xfrm>
            <a:off x="9432720" y="3317040"/>
            <a:ext cx="3610800" cy="8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220320" indent="-20844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89" strike="noStrike">
                <a:latin typeface="Verdana"/>
              </a:rPr>
              <a:t>One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classic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example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 </a:t>
            </a:r>
            <a:r>
              <a:rPr b="0" lang="en-IN" sz="2450" spc="-1" strike="noStrike">
                <a:latin typeface="Verdana"/>
              </a:rPr>
              <a:t>proving</a:t>
            </a:r>
            <a:r>
              <a:rPr b="0" lang="en-IN" sz="2450" spc="4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that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9" name="object 7"/>
          <p:cNvSpPr/>
          <p:nvPr/>
        </p:nvSpPr>
        <p:spPr>
          <a:xfrm>
            <a:off x="13896720" y="3317040"/>
            <a:ext cx="3035520" cy="88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278496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26" strike="noStrike">
                <a:latin typeface="Verdana"/>
              </a:rPr>
              <a:t>is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assuming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it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0" name="object 8"/>
          <p:cNvSpPr/>
          <p:nvPr/>
        </p:nvSpPr>
        <p:spPr>
          <a:xfrm>
            <a:off x="9443160" y="4183560"/>
            <a:ext cx="7479360" cy="177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8360" bIns="0" anchor="t">
            <a:spAutoFit/>
          </a:bodyPr>
          <a:p>
            <a:pPr marL="12240" indent="-720" algn="ctr">
              <a:lnSpc>
                <a:spcPct val="118000"/>
              </a:lnSpc>
              <a:spcBef>
                <a:spcPts val="145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rational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leading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contradiction,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we </a:t>
            </a:r>
            <a:r>
              <a:rPr b="0" lang="en-IN" sz="2450" spc="-1" strike="noStrike">
                <a:latin typeface="Verdana"/>
              </a:rPr>
              <a:t>establish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irrationality.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Such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examples </a:t>
            </a:r>
            <a:r>
              <a:rPr b="0" lang="en-IN" sz="2450" spc="69" strike="noStrike">
                <a:latin typeface="Verdana"/>
              </a:rPr>
              <a:t>highlight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elegance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effectiveness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 </a:t>
            </a:r>
            <a:r>
              <a:rPr b="0" lang="en-IN" sz="2450" spc="97" strike="noStrike">
                <a:latin typeface="Verdana"/>
              </a:rPr>
              <a:t>method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mathematical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proofs.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416600" y="1419840"/>
            <a:ext cx="626184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050" spc="134" strike="noStrike">
                <a:solidFill>
                  <a:srgbClr val="000000"/>
                </a:solidFill>
                <a:latin typeface="Times New Roman"/>
              </a:rPr>
              <a:t>Applications</a:t>
            </a:r>
            <a:r>
              <a:rPr b="1" lang="en-IN" sz="4050" spc="-5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050" spc="134" strike="noStrike">
                <a:solidFill>
                  <a:srgbClr val="000000"/>
                </a:solidFill>
                <a:latin typeface="Times New Roman"/>
              </a:rPr>
              <a:t>Beyond</a:t>
            </a:r>
            <a:r>
              <a:rPr b="1" lang="en-IN" sz="4050" spc="-5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050" spc="32" strike="noStrike">
                <a:solidFill>
                  <a:srgbClr val="000000"/>
                </a:solidFill>
                <a:latin typeface="Times New Roman"/>
              </a:rPr>
              <a:t>Math</a:t>
            </a:r>
            <a:endParaRPr b="0" lang="en-IN" sz="4050" spc="-1" strike="noStrike">
              <a:latin typeface="Calibri"/>
            </a:endParaRPr>
          </a:p>
        </p:txBody>
      </p:sp>
      <p:pic>
        <p:nvPicPr>
          <p:cNvPr id="112" name="object 3" descr=""/>
          <p:cNvPicPr/>
          <p:nvPr/>
        </p:nvPicPr>
        <p:blipFill>
          <a:blip r:embed="rId1"/>
          <a:stretch/>
        </p:blipFill>
        <p:spPr>
          <a:xfrm>
            <a:off x="1675800" y="2948400"/>
            <a:ext cx="3438360" cy="309960"/>
          </a:xfrm>
          <a:prstGeom prst="rect">
            <a:avLst/>
          </a:prstGeom>
          <a:ln w="0">
            <a:noFill/>
          </a:ln>
        </p:spPr>
      </p:pic>
      <p:sp>
        <p:nvSpPr>
          <p:cNvPr id="113" name="object 4"/>
          <p:cNvSpPr/>
          <p:nvPr/>
        </p:nvSpPr>
        <p:spPr>
          <a:xfrm>
            <a:off x="1630080" y="2808360"/>
            <a:ext cx="6048720" cy="351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000" bIns="0" anchor="t">
            <a:spAutoFit/>
          </a:bodyPr>
          <a:p>
            <a:pPr marL="320760" indent="3261960" algn="r">
              <a:lnSpc>
                <a:spcPct val="118000"/>
              </a:lnSpc>
              <a:spcBef>
                <a:spcPts val="71"/>
              </a:spcBef>
              <a:buNone/>
              <a:tabLst>
                <a:tab algn="l" pos="0"/>
              </a:tabLst>
            </a:pP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not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limited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 </a:t>
            </a:r>
            <a:r>
              <a:rPr b="0" lang="en-IN" sz="2450" spc="-1" strike="noStrike">
                <a:latin typeface="Verdana"/>
              </a:rPr>
              <a:t>mathematics.</a:t>
            </a:r>
            <a:r>
              <a:rPr b="0" lang="en-IN" sz="2450" spc="12" strike="noStrike">
                <a:latin typeface="Verdana"/>
              </a:rPr>
              <a:t> </a:t>
            </a:r>
            <a:r>
              <a:rPr b="0" lang="en-IN" sz="2450" spc="-131" strike="noStrike">
                <a:latin typeface="Verdana"/>
              </a:rPr>
              <a:t>It</a:t>
            </a:r>
            <a:r>
              <a:rPr b="0" lang="en-IN" sz="2450" spc="1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ﬁnds</a:t>
            </a:r>
            <a:r>
              <a:rPr b="0" lang="en-IN" sz="2450" spc="1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applications</a:t>
            </a:r>
            <a:r>
              <a:rPr b="0" lang="en-IN" sz="2450" spc="1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69" strike="noStrike">
                <a:latin typeface="Verdana"/>
              </a:rPr>
              <a:t>computer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science,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philosophy,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2" strike="noStrike">
                <a:latin typeface="Verdana"/>
              </a:rPr>
              <a:t>even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everyday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reasoning.</a:t>
            </a:r>
            <a:endParaRPr b="0" lang="en-IN" sz="2450" spc="-1" strike="noStrike">
              <a:latin typeface="Arial"/>
            </a:endParaRPr>
          </a:p>
          <a:p>
            <a:pPr marL="203760" indent="-191880" algn="r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97" strike="noStrike">
                <a:latin typeface="Verdana"/>
              </a:rPr>
              <a:t>method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32" strike="noStrike">
                <a:latin typeface="Verdana"/>
              </a:rPr>
              <a:t>enhances </a:t>
            </a:r>
            <a:r>
              <a:rPr b="0" lang="en-IN" sz="2450" spc="-1" strike="noStrike">
                <a:latin typeface="Verdana"/>
              </a:rPr>
              <a:t>critical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thinking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problem-</a:t>
            </a:r>
            <a:r>
              <a:rPr b="0" lang="en-IN" sz="2450" spc="-12" strike="noStrike">
                <a:latin typeface="Verdana"/>
              </a:rPr>
              <a:t>solving </a:t>
            </a:r>
            <a:r>
              <a:rPr b="0" lang="en-IN" sz="2450" spc="-35" strike="noStrike">
                <a:latin typeface="Verdana"/>
              </a:rPr>
              <a:t>skills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across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disciplines.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4" name="object 5" descr=""/>
          <p:cNvPicPr/>
          <p:nvPr/>
        </p:nvPicPr>
        <p:blipFill>
          <a:blip r:embed="rId2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16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7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6200" spc="327" strike="noStrike">
                <a:solidFill>
                  <a:srgbClr val="000000"/>
                </a:solidFill>
                <a:latin typeface="Times New Roman"/>
              </a:rPr>
              <a:t>Common</a:t>
            </a:r>
            <a:r>
              <a:rPr b="1" lang="en-IN" sz="6200" spc="-9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6200" spc="199" strike="noStrike">
                <a:solidFill>
                  <a:srgbClr val="000000"/>
                </a:solidFill>
                <a:latin typeface="Times New Roman"/>
              </a:rPr>
              <a:t>Pitfalls</a:t>
            </a:r>
            <a:endParaRPr b="0" lang="en-IN" sz="6200" spc="-1" strike="noStrike">
              <a:latin typeface="Calibri"/>
            </a:endParaRPr>
          </a:p>
        </p:txBody>
      </p:sp>
      <p:pic>
        <p:nvPicPr>
          <p:cNvPr id="119" name="object 6" descr=""/>
          <p:cNvPicPr/>
          <p:nvPr/>
        </p:nvPicPr>
        <p:blipFill>
          <a:blip r:embed="rId2"/>
          <a:stretch/>
        </p:blipFill>
        <p:spPr>
          <a:xfrm>
            <a:off x="2480400" y="3315600"/>
            <a:ext cx="3438000" cy="309960"/>
          </a:xfrm>
          <a:prstGeom prst="rect">
            <a:avLst/>
          </a:prstGeom>
          <a:ln w="0">
            <a:noFill/>
          </a:ln>
        </p:spPr>
      </p:pic>
      <p:sp>
        <p:nvSpPr>
          <p:cNvPr id="120" name="object 7"/>
          <p:cNvSpPr/>
          <p:nvPr/>
        </p:nvSpPr>
        <p:spPr>
          <a:xfrm>
            <a:off x="1433160" y="3175200"/>
            <a:ext cx="637884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  <a:tabLst>
                <a:tab algn="l" pos="4583520"/>
              </a:tabLst>
            </a:pPr>
            <a:r>
              <a:rPr b="0" lang="en-IN" sz="2450" spc="72" strike="noStrike">
                <a:latin typeface="Verdana"/>
              </a:rPr>
              <a:t>While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powerful,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buNone/>
              <a:tabLst>
                <a:tab algn="l" pos="4583520"/>
              </a:tabLst>
            </a:pPr>
            <a:r>
              <a:rPr b="0" lang="en-IN" sz="2450" spc="-1" strike="noStrike">
                <a:latin typeface="Verdana"/>
              </a:rPr>
              <a:t>it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lead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confusion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if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not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applied </a:t>
            </a:r>
            <a:r>
              <a:rPr b="0" lang="en-IN" sz="2450" spc="-55" strike="noStrike">
                <a:latin typeface="Verdana"/>
              </a:rPr>
              <a:t>carefully.</a:t>
            </a:r>
            <a:r>
              <a:rPr b="0" lang="en-IN" sz="2450" spc="128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Misinterpreting</a:t>
            </a:r>
            <a:r>
              <a:rPr b="0" lang="en-IN" sz="2450" spc="123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assumptions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spcBef>
                <a:spcPts val="74"/>
              </a:spcBef>
              <a:buNone/>
              <a:tabLst>
                <a:tab algn="l" pos="4583520"/>
              </a:tabLst>
            </a:pPr>
            <a:r>
              <a:rPr b="0" lang="en-IN" sz="2450" spc="-12" strike="noStrike">
                <a:latin typeface="Verdana"/>
              </a:rPr>
              <a:t>or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overlooking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logical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connections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can </a:t>
            </a:r>
            <a:r>
              <a:rPr b="0" lang="en-IN" sz="2450" spc="-12" strike="noStrike">
                <a:latin typeface="Verdana"/>
              </a:rPr>
              <a:t>result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ﬂawed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conclusions.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Awareness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pitfalls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essential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effective reasoning.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22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3" name="object 4" descr=""/>
            <p:cNvPicPr/>
            <p:nvPr/>
          </p:nvPicPr>
          <p:blipFill>
            <a:blip r:embed="rId1"/>
            <a:stretch/>
          </p:blipFill>
          <p:spPr>
            <a:xfrm>
              <a:off x="7290360" y="4739400"/>
              <a:ext cx="3438000" cy="30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778000" y="2406600"/>
            <a:ext cx="6722280" cy="1737000"/>
          </a:xfrm>
          <a:prstGeom prst="rect">
            <a:avLst/>
          </a:prstGeom>
          <a:noFill/>
          <a:ln w="0">
            <a:noFill/>
          </a:ln>
        </p:spPr>
        <p:txBody>
          <a:bodyPr lIns="0" rIns="0" tIns="17280" bIns="0" anchor="t">
            <a:noAutofit/>
          </a:bodyPr>
          <a:p>
            <a:pPr marL="12600">
              <a:lnSpc>
                <a:spcPct val="100000"/>
              </a:lnSpc>
              <a:spcBef>
                <a:spcPts val="136"/>
              </a:spcBef>
              <a:buNone/>
            </a:pPr>
            <a:r>
              <a:rPr b="1" lang="en-IN" sz="10000" spc="449" strike="noStrike">
                <a:solidFill>
                  <a:srgbClr val="000000"/>
                </a:solidFill>
                <a:latin typeface="Times New Roman"/>
              </a:rPr>
              <a:t>Conclusion</a:t>
            </a:r>
            <a:endParaRPr b="0" lang="en-IN" sz="10000" spc="-1" strike="noStrike">
              <a:latin typeface="Calibri"/>
            </a:endParaRPr>
          </a:p>
        </p:txBody>
      </p:sp>
      <p:sp>
        <p:nvSpPr>
          <p:cNvPr id="125" name="object 6"/>
          <p:cNvSpPr/>
          <p:nvPr/>
        </p:nvSpPr>
        <p:spPr>
          <a:xfrm>
            <a:off x="4228560" y="4660200"/>
            <a:ext cx="9820440" cy="19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algn="ctr">
              <a:lnSpc>
                <a:spcPct val="102000"/>
              </a:lnSpc>
              <a:spcBef>
                <a:spcPts val="65"/>
              </a:spcBef>
              <a:buNone/>
              <a:tabLst>
                <a:tab algn="l" pos="5820480"/>
              </a:tabLst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conclusion,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vital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tool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 </a:t>
            </a:r>
            <a:r>
              <a:rPr b="0" lang="en-IN" sz="2450" spc="69" strike="noStrike">
                <a:latin typeface="Verdana"/>
              </a:rPr>
              <a:t>unlocking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truths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mathematics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beyond.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mastering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97" strike="noStrike">
                <a:latin typeface="Verdana"/>
              </a:rPr>
              <a:t>art,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enhance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logical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reasoning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critical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thinking </a:t>
            </a:r>
            <a:r>
              <a:rPr b="0" lang="en-IN" sz="2450" spc="-35" strike="noStrike">
                <a:latin typeface="Verdana"/>
              </a:rPr>
              <a:t>abilities.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Embrace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97" strike="noStrike">
                <a:latin typeface="Verdana"/>
              </a:rPr>
              <a:t>method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deeper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truths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challenge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assumptions!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2024-12-18T06:12:09Z</dcterms:created>
  <dc:creator/>
  <dc:description/>
  <dc:language>en-IN</dc:language>
  <cp:lastModifiedBy/>
  <dcterms:modified xsi:type="dcterms:W3CDTF">2025-01-06T11:26:03Z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