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8097" y="1929117"/>
            <a:ext cx="15424505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40531" y="2378017"/>
            <a:ext cx="11019637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Relationship Id="rId3" Type="http://schemas.openxmlformats.org/officeDocument/2006/relationships/image" Target="../media/image21.png"/><Relationship Id="rId4" Type="http://schemas.openxmlformats.org/officeDocument/2006/relationships/image" Target="../media/image2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g"/><Relationship Id="rId3" Type="http://schemas.openxmlformats.org/officeDocument/2006/relationships/image" Target="../media/image2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304618" y="1253090"/>
            <a:ext cx="9537700" cy="686308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12700" marR="5080">
              <a:lnSpc>
                <a:spcPct val="100200"/>
              </a:lnSpc>
              <a:spcBef>
                <a:spcPts val="114"/>
              </a:spcBef>
            </a:pPr>
            <a:r>
              <a:rPr dirty="0" sz="8950" spc="225" b="1">
                <a:solidFill>
                  <a:srgbClr val="FFFFFF"/>
                </a:solidFill>
                <a:latin typeface="Times New Roman"/>
                <a:cs typeface="Times New Roman"/>
              </a:rPr>
              <a:t>Navigating</a:t>
            </a:r>
            <a:r>
              <a:rPr dirty="0" sz="8950" spc="-2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950" spc="350" b="1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dirty="0" sz="8950" spc="165" b="1">
                <a:solidFill>
                  <a:srgbClr val="FFFFFF"/>
                </a:solidFill>
                <a:latin typeface="Times New Roman"/>
                <a:cs typeface="Times New Roman"/>
              </a:rPr>
              <a:t>Curves: </a:t>
            </a:r>
            <a:r>
              <a:rPr dirty="0" sz="8950" spc="225" b="1">
                <a:solidFill>
                  <a:srgbClr val="FFFFFF"/>
                </a:solidFill>
                <a:latin typeface="Times New Roman"/>
                <a:cs typeface="Times New Roman"/>
              </a:rPr>
              <a:t>Unraveling</a:t>
            </a:r>
            <a:r>
              <a:rPr dirty="0" sz="8950" spc="-21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950" spc="350" b="1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dirty="0" sz="8950" spc="295" b="1">
                <a:solidFill>
                  <a:srgbClr val="FFFFFF"/>
                </a:solidFill>
                <a:latin typeface="Times New Roman"/>
                <a:cs typeface="Times New Roman"/>
              </a:rPr>
              <a:t>Mysteries</a:t>
            </a:r>
            <a:r>
              <a:rPr dirty="0" sz="8950" spc="-1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950" spc="375" b="1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dirty="0" sz="8950" spc="-1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950" spc="235" b="1">
                <a:solidFill>
                  <a:srgbClr val="FFFFFF"/>
                </a:solidFill>
                <a:latin typeface="Times New Roman"/>
                <a:cs typeface="Times New Roman"/>
              </a:rPr>
              <a:t>Polar </a:t>
            </a:r>
            <a:r>
              <a:rPr dirty="0" sz="8950" spc="330" b="1">
                <a:solidFill>
                  <a:srgbClr val="FFFFFF"/>
                </a:solidFill>
                <a:latin typeface="Times New Roman"/>
                <a:cs typeface="Times New Roman"/>
              </a:rPr>
              <a:t>Coordinates</a:t>
            </a:r>
            <a:endParaRPr sz="895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340"/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2487" y="2036451"/>
            <a:ext cx="4143375" cy="103759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110"/>
              </a:spcBef>
            </a:pPr>
            <a:r>
              <a:rPr dirty="0" sz="3300" spc="125"/>
              <a:t>Introduction</a:t>
            </a:r>
            <a:r>
              <a:rPr dirty="0" sz="3300" spc="-80"/>
              <a:t> </a:t>
            </a:r>
            <a:r>
              <a:rPr dirty="0" sz="3300" spc="130"/>
              <a:t>to</a:t>
            </a:r>
            <a:r>
              <a:rPr dirty="0" sz="3300" spc="-35"/>
              <a:t> </a:t>
            </a:r>
            <a:r>
              <a:rPr dirty="0" sz="3300" spc="75"/>
              <a:t>Polar </a:t>
            </a:r>
            <a:r>
              <a:rPr dirty="0" sz="3300" spc="114"/>
              <a:t>Coordinates</a:t>
            </a:r>
            <a:endParaRPr sz="330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10734" y="3215995"/>
            <a:ext cx="2715247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048668" y="3977995"/>
            <a:ext cx="1325702" cy="24778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167994" y="3977995"/>
            <a:ext cx="869823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06061" y="4739995"/>
            <a:ext cx="1487195" cy="3088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062195" y="3135224"/>
            <a:ext cx="5526405" cy="384111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368300" indent="2830195">
              <a:lnSpc>
                <a:spcPct val="102000"/>
              </a:lnSpc>
              <a:spcBef>
                <a:spcPts val="65"/>
              </a:spcBef>
              <a:tabLst>
                <a:tab pos="2394585" algn="l"/>
                <a:tab pos="3975735" algn="l"/>
              </a:tabLst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offer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unique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way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describe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points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plane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using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This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presentation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explore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5080" indent="1597025">
              <a:lnSpc>
                <a:spcPct val="102000"/>
              </a:lnSpc>
            </a:pP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behind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these coordinates,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applications,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 spc="95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simplify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complex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problems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mathematics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marR="509270">
              <a:lnSpc>
                <a:spcPct val="102000"/>
              </a:lnSpc>
              <a:spcBef>
                <a:spcPts val="75"/>
              </a:spcBef>
            </a:pP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physics.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Buckle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130">
                <a:solidFill>
                  <a:srgbClr val="FFFFFF"/>
                </a:solidFill>
                <a:latin typeface="Verdana"/>
                <a:cs typeface="Verdana"/>
              </a:rPr>
              <a:t>up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creative journey!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/>
          <a:solidFill>
            <a:srgbClr val="000000"/>
          </a:solidFill>
        </p:spPr>
        <p:txBody>
          <a:bodyPr wrap="square" lIns="0" tIns="244475" rIns="0" bIns="0" rtlCol="0" vert="horz">
            <a:spAutoFit/>
          </a:bodyPr>
          <a:lstStyle/>
          <a:p>
            <a:pPr marL="234315">
              <a:lnSpc>
                <a:spcPct val="100000"/>
              </a:lnSpc>
              <a:spcBef>
                <a:spcPts val="1925"/>
              </a:spcBef>
            </a:pPr>
            <a:r>
              <a:rPr dirty="0" sz="5450" spc="204"/>
              <a:t>Understanding</a:t>
            </a:r>
            <a:r>
              <a:rPr dirty="0" sz="5450" spc="-145"/>
              <a:t> </a:t>
            </a:r>
            <a:r>
              <a:rPr dirty="0" sz="5450" spc="240"/>
              <a:t>the</a:t>
            </a:r>
            <a:r>
              <a:rPr dirty="0" sz="5450" spc="-75"/>
              <a:t> </a:t>
            </a:r>
            <a:r>
              <a:rPr dirty="0" sz="5450" spc="225"/>
              <a:t>Basics</a:t>
            </a:r>
            <a:endParaRPr sz="54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36683" y="3458679"/>
            <a:ext cx="2711500" cy="307263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12668898" y="3963441"/>
            <a:ext cx="96520" cy="179705"/>
            <a:chOff x="12668898" y="3963441"/>
            <a:chExt cx="96520" cy="17970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668898" y="3963441"/>
              <a:ext cx="95999" cy="17965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668898" y="3963441"/>
              <a:ext cx="95999" cy="179654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566013" y="4782654"/>
            <a:ext cx="3407029" cy="24818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9303042" y="3377920"/>
            <a:ext cx="7759700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141345" algn="l"/>
              </a:tabLst>
            </a:pP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each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point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represented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by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957166" y="4701895"/>
            <a:ext cx="9207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316148" y="3755111"/>
            <a:ext cx="7660005" cy="2225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462915">
              <a:lnSpc>
                <a:spcPct val="117300"/>
              </a:lnSpc>
              <a:spcBef>
                <a:spcPts val="95"/>
              </a:spcBef>
              <a:tabLst>
                <a:tab pos="3529329" algn="l"/>
              </a:tabLst>
            </a:pP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pair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54">
                <a:latin typeface="Verdana"/>
                <a:cs typeface="Verdana"/>
              </a:rPr>
              <a:t>(r,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40">
                <a:latin typeface="Lucida Sans Unicode"/>
                <a:cs typeface="Lucida Sans Unicode"/>
              </a:rPr>
              <a:t>θ</a:t>
            </a:r>
            <a:r>
              <a:rPr dirty="0" sz="2450" spc="-240">
                <a:latin typeface="Verdana"/>
                <a:cs typeface="Verdana"/>
              </a:rPr>
              <a:t>),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where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distance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from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>
                <a:latin typeface="Verdana"/>
                <a:cs typeface="Verdana"/>
              </a:rPr>
              <a:t>origin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40">
                <a:latin typeface="Arial Black"/>
                <a:cs typeface="Arial Black"/>
              </a:rPr>
              <a:t>θ</a:t>
            </a:r>
            <a:r>
              <a:rPr dirty="0" sz="2450" spc="-120">
                <a:latin typeface="Arial Black"/>
                <a:cs typeface="Arial Black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angle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from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positive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90">
                <a:latin typeface="Verdana"/>
                <a:cs typeface="Verdana"/>
              </a:rPr>
              <a:t>x-</a:t>
            </a:r>
            <a:r>
              <a:rPr dirty="0" sz="2450" spc="-10">
                <a:latin typeface="Verdana"/>
                <a:cs typeface="Verdana"/>
              </a:rPr>
              <a:t>axis.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system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contrasts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with</a:t>
            </a:r>
            <a:endParaRPr sz="2450">
              <a:latin typeface="Verdana"/>
              <a:cs typeface="Verdana"/>
            </a:endParaRPr>
          </a:p>
          <a:p>
            <a:pPr marL="2822575" marR="420370" indent="-2321560">
              <a:lnSpc>
                <a:spcPct val="117300"/>
              </a:lnSpc>
            </a:pPr>
            <a:r>
              <a:rPr dirty="0" sz="2450">
                <a:latin typeface="Verdana"/>
                <a:cs typeface="Verdana"/>
              </a:rPr>
              <a:t>providing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different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perspective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on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spatial relationships.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3000"/>
              <a:ext cx="6496050" cy="796289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180">
                <a:solidFill>
                  <a:srgbClr val="000000"/>
                </a:solidFill>
              </a:rPr>
              <a:t>Conversion</a:t>
            </a:r>
            <a:r>
              <a:rPr dirty="0" sz="4800" spc="-65">
                <a:solidFill>
                  <a:srgbClr val="000000"/>
                </a:solidFill>
              </a:rPr>
              <a:t> </a:t>
            </a:r>
            <a:r>
              <a:rPr dirty="0" sz="4800" spc="100">
                <a:solidFill>
                  <a:srgbClr val="000000"/>
                </a:solidFill>
              </a:rPr>
              <a:t>Made</a:t>
            </a:r>
            <a:r>
              <a:rPr dirty="0" sz="4800" spc="-65">
                <a:solidFill>
                  <a:srgbClr val="000000"/>
                </a:solidFill>
              </a:rPr>
              <a:t> </a:t>
            </a:r>
            <a:r>
              <a:rPr dirty="0" sz="4800" spc="60">
                <a:solidFill>
                  <a:srgbClr val="000000"/>
                </a:solidFill>
              </a:rPr>
              <a:t>Easy</a:t>
            </a:r>
            <a:endParaRPr sz="48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84572" y="3317036"/>
            <a:ext cx="776185" cy="3072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2341" y="3755187"/>
            <a:ext cx="1454543" cy="24818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33296" y="3175317"/>
            <a:ext cx="6350000" cy="310197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  <a:tabLst>
                <a:tab pos="4208145" algn="l"/>
              </a:tabLst>
            </a:pPr>
            <a:r>
              <a:rPr dirty="0" sz="2450">
                <a:latin typeface="Verdana"/>
                <a:cs typeface="Verdana"/>
              </a:rPr>
              <a:t>Converting</a:t>
            </a:r>
            <a:r>
              <a:rPr dirty="0" sz="2450" spc="6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between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marR="176530" indent="1569085">
              <a:lnSpc>
                <a:spcPct val="117300"/>
              </a:lnSpc>
            </a:pPr>
            <a:r>
              <a:rPr dirty="0" sz="2450">
                <a:latin typeface="Verdana"/>
                <a:cs typeface="Verdana"/>
              </a:rPr>
              <a:t>coordinates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fundamental </a:t>
            </a:r>
            <a:r>
              <a:rPr dirty="0" sz="2450" spc="-85">
                <a:latin typeface="Verdana"/>
                <a:cs typeface="Verdana"/>
              </a:rPr>
              <a:t>skill.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formulas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simple: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35">
                <a:latin typeface="Verdana"/>
                <a:cs typeface="Verdana"/>
              </a:rPr>
              <a:t>x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580">
                <a:latin typeface="Verdana"/>
                <a:cs typeface="Verdana"/>
              </a:rPr>
              <a:t>=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70">
                <a:latin typeface="Verdana"/>
                <a:cs typeface="Verdana"/>
              </a:rPr>
              <a:t>r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660">
                <a:latin typeface="Verdana"/>
                <a:cs typeface="Verdana"/>
              </a:rPr>
              <a:t>*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17300"/>
              </a:lnSpc>
              <a:spcBef>
                <a:spcPts val="75"/>
              </a:spcBef>
            </a:pPr>
            <a:r>
              <a:rPr dirty="0" sz="2450" spc="-100">
                <a:latin typeface="Verdana"/>
                <a:cs typeface="Verdana"/>
              </a:rPr>
              <a:t>cos(</a:t>
            </a:r>
            <a:r>
              <a:rPr dirty="0" sz="2450" spc="-100">
                <a:latin typeface="Lucida Sans Unicode"/>
                <a:cs typeface="Lucida Sans Unicode"/>
              </a:rPr>
              <a:t>θ</a:t>
            </a:r>
            <a:r>
              <a:rPr dirty="0" sz="2450" spc="-100">
                <a:latin typeface="Verdana"/>
                <a:cs typeface="Verdana"/>
              </a:rPr>
              <a:t>)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25">
                <a:latin typeface="Verdana"/>
                <a:cs typeface="Verdana"/>
              </a:rPr>
              <a:t>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580">
                <a:latin typeface="Verdana"/>
                <a:cs typeface="Verdana"/>
              </a:rPr>
              <a:t>=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70">
                <a:latin typeface="Verdana"/>
                <a:cs typeface="Verdana"/>
              </a:rPr>
              <a:t>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610">
                <a:latin typeface="Verdana"/>
                <a:cs typeface="Verdana"/>
              </a:rPr>
              <a:t>*</a:t>
            </a:r>
            <a:r>
              <a:rPr dirty="0" sz="2450" spc="-150">
                <a:latin typeface="Verdana"/>
                <a:cs typeface="Verdana"/>
              </a:rPr>
              <a:t> sin(</a:t>
            </a:r>
            <a:r>
              <a:rPr dirty="0" sz="2450" spc="-150">
                <a:latin typeface="Lucida Sans Unicode"/>
                <a:cs typeface="Lucida Sans Unicode"/>
              </a:rPr>
              <a:t>θ</a:t>
            </a:r>
            <a:r>
              <a:rPr dirty="0" sz="2450" spc="-150">
                <a:latin typeface="Verdana"/>
                <a:cs typeface="Verdana"/>
              </a:rPr>
              <a:t>). </a:t>
            </a:r>
            <a:r>
              <a:rPr dirty="0" sz="2450">
                <a:latin typeface="Verdana"/>
                <a:cs typeface="Verdana"/>
              </a:rPr>
              <a:t>Mastering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 </a:t>
            </a:r>
            <a:r>
              <a:rPr dirty="0" sz="2450">
                <a:latin typeface="Verdana"/>
                <a:cs typeface="Verdana"/>
              </a:rPr>
              <a:t>conversions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opens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130">
                <a:latin typeface="Verdana"/>
                <a:cs typeface="Verdana"/>
              </a:rPr>
              <a:t>up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exploration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problem- solving.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2733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25"/>
              </a:spcBef>
            </a:pPr>
            <a:r>
              <a:rPr dirty="0" spc="135"/>
              <a:t>Applications</a:t>
            </a:r>
            <a:r>
              <a:rPr dirty="0" spc="-60"/>
              <a:t> </a:t>
            </a:r>
            <a:r>
              <a:rPr dirty="0" spc="175"/>
              <a:t>in</a:t>
            </a:r>
            <a:r>
              <a:rPr dirty="0" spc="-60"/>
              <a:t> </a:t>
            </a:r>
            <a:r>
              <a:rPr dirty="0" spc="80"/>
              <a:t>Real</a:t>
            </a:r>
            <a:r>
              <a:rPr dirty="0" spc="-60"/>
              <a:t> </a:t>
            </a:r>
            <a:r>
              <a:rPr dirty="0" spc="-20"/>
              <a:t>Life</a:t>
            </a: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89323" y="4358995"/>
            <a:ext cx="2990405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89323" y="3977995"/>
            <a:ext cx="1897697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5520" y="3977995"/>
            <a:ext cx="1624838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779625" y="5501995"/>
            <a:ext cx="1213866" cy="3088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062195" y="3135236"/>
            <a:ext cx="5473700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Polar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coordinates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ﬁnd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applications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various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60">
                <a:solidFill>
                  <a:srgbClr val="FFFFFF"/>
                </a:solidFill>
                <a:latin typeface="Verdana"/>
                <a:cs typeface="Verdana"/>
              </a:rPr>
              <a:t>ﬁelds,</a:t>
            </a:r>
            <a:r>
              <a:rPr dirty="0" sz="24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including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92481" y="3897236"/>
            <a:ext cx="9207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932283" y="5501995"/>
            <a:ext cx="1038098" cy="308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4063726" y="3897236"/>
            <a:ext cx="2240915" cy="783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45085">
              <a:lnSpc>
                <a:spcPct val="100000"/>
              </a:lnSpc>
              <a:spcBef>
                <a:spcPts val="125"/>
              </a:spcBef>
            </a:pP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simplify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062195" y="4659236"/>
            <a:ext cx="5292090" cy="1164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  <a:tabLst>
                <a:tab pos="3006725" algn="l"/>
                <a:tab pos="4927600" algn="l"/>
              </a:tabLst>
            </a:pP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0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representation</a:t>
            </a:r>
            <a:r>
              <a:rPr dirty="0" sz="2450" spc="-1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0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circular</a:t>
            </a:r>
            <a:r>
              <a:rPr dirty="0" sz="2450" spc="-1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spiral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patterns,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making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them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essential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97295" cy="65405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100" spc="125">
                <a:solidFill>
                  <a:srgbClr val="000000"/>
                </a:solidFill>
              </a:rPr>
              <a:t>Graphing</a:t>
            </a:r>
            <a:r>
              <a:rPr dirty="0" sz="4100" spc="-45">
                <a:solidFill>
                  <a:srgbClr val="000000"/>
                </a:solidFill>
              </a:rPr>
              <a:t> </a:t>
            </a:r>
            <a:r>
              <a:rPr dirty="0" sz="4100" spc="114">
                <a:solidFill>
                  <a:srgbClr val="000000"/>
                </a:solidFill>
              </a:rPr>
              <a:t>Polar</a:t>
            </a:r>
            <a:r>
              <a:rPr dirty="0" sz="4100" spc="-140">
                <a:solidFill>
                  <a:srgbClr val="000000"/>
                </a:solidFill>
              </a:rPr>
              <a:t> </a:t>
            </a:r>
            <a:r>
              <a:rPr dirty="0" sz="4100" spc="135">
                <a:solidFill>
                  <a:srgbClr val="000000"/>
                </a:solidFill>
              </a:rPr>
              <a:t>Equations</a:t>
            </a:r>
            <a:endParaRPr sz="41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421869" y="4010698"/>
            <a:ext cx="1122045" cy="24940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96059" y="4012310"/>
            <a:ext cx="982726" cy="30726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553192" y="2788552"/>
            <a:ext cx="5985510" cy="1164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</a:pPr>
            <a:r>
              <a:rPr dirty="0" sz="2450">
                <a:latin typeface="Verdana"/>
                <a:cs typeface="Verdana"/>
              </a:rPr>
              <a:t>Graphing</a:t>
            </a:r>
            <a:r>
              <a:rPr dirty="0" sz="2450" spc="-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polar</a:t>
            </a:r>
            <a:r>
              <a:rPr dirty="0" sz="2450" spc="-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coordinates</a:t>
            </a:r>
            <a:r>
              <a:rPr dirty="0" sz="2450" spc="-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can </a:t>
            </a:r>
            <a:r>
              <a:rPr dirty="0" sz="2450">
                <a:latin typeface="Verdana"/>
                <a:cs typeface="Verdana"/>
              </a:rPr>
              <a:t>yield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beautiful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shapes. </a:t>
            </a:r>
            <a:r>
              <a:rPr dirty="0" sz="2450" spc="105">
                <a:latin typeface="Verdana"/>
                <a:cs typeface="Verdana"/>
              </a:rPr>
              <a:t>Common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polar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like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70">
                <a:latin typeface="Verdana"/>
                <a:cs typeface="Verdana"/>
              </a:rPr>
              <a:t>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580">
                <a:latin typeface="Verdana"/>
                <a:cs typeface="Verdana"/>
              </a:rPr>
              <a:t>=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580">
                <a:latin typeface="Verdana"/>
                <a:cs typeface="Verdana"/>
              </a:rPr>
              <a:t>+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100">
                <a:latin typeface="Verdana"/>
                <a:cs typeface="Verdana"/>
              </a:rPr>
              <a:t>b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662910" y="3931551"/>
            <a:ext cx="78549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553192" y="3931551"/>
            <a:ext cx="4758690" cy="1545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  <a:tabLst>
                <a:tab pos="3987165" algn="l"/>
              </a:tabLst>
            </a:pPr>
            <a:r>
              <a:rPr dirty="0" sz="2450" spc="-610">
                <a:latin typeface="Verdana"/>
                <a:cs typeface="Verdana"/>
              </a:rPr>
              <a:t>*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10">
                <a:latin typeface="Verdana"/>
                <a:cs typeface="Verdana"/>
              </a:rPr>
              <a:t>sin(</a:t>
            </a:r>
            <a:r>
              <a:rPr dirty="0" sz="2450" spc="-110">
                <a:latin typeface="Lucida Sans Unicode"/>
                <a:cs typeface="Lucida Sans Unicode"/>
              </a:rPr>
              <a:t>θ</a:t>
            </a:r>
            <a:r>
              <a:rPr dirty="0" sz="2450" spc="-110">
                <a:latin typeface="Verdana"/>
                <a:cs typeface="Verdana"/>
              </a:rPr>
              <a:t>)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create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25">
                <a:latin typeface="Verdana"/>
                <a:cs typeface="Verdana"/>
              </a:rPr>
              <a:t>, </a:t>
            </a:r>
            <a:r>
              <a:rPr dirty="0" sz="2450">
                <a:latin typeface="Verdana"/>
                <a:cs typeface="Verdana"/>
              </a:rPr>
              <a:t>other</a:t>
            </a:r>
            <a:r>
              <a:rPr dirty="0" sz="2450" spc="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fascinating</a:t>
            </a:r>
            <a:r>
              <a:rPr dirty="0" sz="2450" spc="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patterns, </a:t>
            </a:r>
            <a:r>
              <a:rPr dirty="0" sz="2450" spc="45">
                <a:latin typeface="Verdana"/>
                <a:cs typeface="Verdana"/>
              </a:rPr>
              <a:t>showcasing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artistic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side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 </a:t>
            </a:r>
            <a:r>
              <a:rPr dirty="0" sz="2450" spc="-10">
                <a:latin typeface="Verdana"/>
                <a:cs typeface="Verdana"/>
              </a:rPr>
              <a:t>mathematics.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4532630" cy="1240790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</a:pPr>
            <a:r>
              <a:rPr dirty="0" sz="3950" spc="155">
                <a:solidFill>
                  <a:srgbClr val="000000"/>
                </a:solidFill>
              </a:rPr>
              <a:t>Challenges</a:t>
            </a:r>
            <a:r>
              <a:rPr dirty="0" sz="3950" spc="-60">
                <a:solidFill>
                  <a:srgbClr val="000000"/>
                </a:solidFill>
              </a:rPr>
              <a:t> </a:t>
            </a:r>
            <a:r>
              <a:rPr dirty="0" sz="3950" spc="180">
                <a:solidFill>
                  <a:srgbClr val="000000"/>
                </a:solidFill>
              </a:rPr>
              <a:t>in</a:t>
            </a:r>
            <a:r>
              <a:rPr dirty="0" sz="3950" spc="-55">
                <a:solidFill>
                  <a:srgbClr val="000000"/>
                </a:solidFill>
              </a:rPr>
              <a:t> </a:t>
            </a:r>
            <a:r>
              <a:rPr dirty="0" sz="3950" spc="95">
                <a:solidFill>
                  <a:srgbClr val="000000"/>
                </a:solidFill>
              </a:rPr>
              <a:t>Polar </a:t>
            </a:r>
            <a:r>
              <a:rPr dirty="0" sz="3950" spc="145">
                <a:solidFill>
                  <a:srgbClr val="000000"/>
                </a:solidFill>
              </a:rPr>
              <a:t>Coordinates</a:t>
            </a:r>
            <a:endParaRPr sz="39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18380" y="3631310"/>
            <a:ext cx="3864749" cy="30726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553192" y="2788552"/>
            <a:ext cx="6054725" cy="3069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  <a:tabLst>
                <a:tab pos="4408805" algn="l"/>
              </a:tabLst>
            </a:pPr>
            <a:r>
              <a:rPr dirty="0" sz="2450">
                <a:latin typeface="Verdana"/>
                <a:cs typeface="Verdana"/>
              </a:rPr>
              <a:t>Despite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advantages,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polar </a:t>
            </a:r>
            <a:r>
              <a:rPr dirty="0" sz="2450">
                <a:latin typeface="Verdana"/>
                <a:cs typeface="Verdana"/>
              </a:rPr>
              <a:t>coordinates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pose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challenges,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such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62230">
              <a:lnSpc>
                <a:spcPct val="102000"/>
              </a:lnSpc>
            </a:pPr>
            <a:r>
              <a:rPr dirty="0" sz="2450">
                <a:latin typeface="Verdana"/>
                <a:cs typeface="Verdana"/>
              </a:rPr>
              <a:t>same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point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difﬁculty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 spc="-10">
                <a:latin typeface="Verdana"/>
                <a:cs typeface="Verdana"/>
              </a:rPr>
              <a:t>integration.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 </a:t>
            </a:r>
            <a:r>
              <a:rPr dirty="0" sz="2450">
                <a:latin typeface="Verdana"/>
                <a:cs typeface="Verdana"/>
              </a:rPr>
              <a:t>challenges</a:t>
            </a:r>
            <a:r>
              <a:rPr dirty="0" sz="2450" spc="-2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crucial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mastering</a:t>
            </a:r>
            <a:r>
              <a:rPr dirty="0" sz="2450" spc="-2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>
                <a:latin typeface="Verdana"/>
                <a:cs typeface="Verdana"/>
              </a:rPr>
              <a:t>use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polar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systems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advanced mathematics.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0326" y="1419873"/>
            <a:ext cx="4558665" cy="124079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25"/>
              </a:spcBef>
            </a:pPr>
            <a:r>
              <a:rPr dirty="0" sz="3950" spc="135">
                <a:solidFill>
                  <a:srgbClr val="000000"/>
                </a:solidFill>
              </a:rPr>
              <a:t>The</a:t>
            </a:r>
            <a:r>
              <a:rPr dirty="0" sz="3950" spc="-60">
                <a:solidFill>
                  <a:srgbClr val="000000"/>
                </a:solidFill>
              </a:rPr>
              <a:t> </a:t>
            </a:r>
            <a:r>
              <a:rPr dirty="0" sz="3950" spc="114">
                <a:solidFill>
                  <a:srgbClr val="000000"/>
                </a:solidFill>
              </a:rPr>
              <a:t>Future</a:t>
            </a:r>
            <a:r>
              <a:rPr dirty="0" sz="3950" spc="-60">
                <a:solidFill>
                  <a:srgbClr val="000000"/>
                </a:solidFill>
              </a:rPr>
              <a:t> </a:t>
            </a:r>
            <a:r>
              <a:rPr dirty="0" sz="3950" spc="165">
                <a:solidFill>
                  <a:srgbClr val="000000"/>
                </a:solidFill>
              </a:rPr>
              <a:t>of</a:t>
            </a:r>
            <a:r>
              <a:rPr dirty="0" sz="3950" spc="-55">
                <a:solidFill>
                  <a:srgbClr val="000000"/>
                </a:solidFill>
              </a:rPr>
              <a:t> </a:t>
            </a:r>
            <a:r>
              <a:rPr dirty="0" sz="3950" spc="95">
                <a:solidFill>
                  <a:srgbClr val="000000"/>
                </a:solidFill>
              </a:rPr>
              <a:t>Polar</a:t>
            </a:r>
            <a:endParaRPr sz="3950"/>
          </a:p>
          <a:p>
            <a:pPr algn="r" marR="5080">
              <a:lnSpc>
                <a:spcPct val="100000"/>
              </a:lnSpc>
              <a:spcBef>
                <a:spcPts val="60"/>
              </a:spcBef>
            </a:pPr>
            <a:r>
              <a:rPr dirty="0" sz="3950" spc="145">
                <a:solidFill>
                  <a:srgbClr val="000000"/>
                </a:solidFill>
              </a:rPr>
              <a:t>Coordinates</a:t>
            </a:r>
            <a:endParaRPr sz="39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01401" y="3826357"/>
            <a:ext cx="1243914" cy="2477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788266" y="3839552"/>
            <a:ext cx="300990" cy="233679"/>
          </a:xfrm>
          <a:custGeom>
            <a:avLst/>
            <a:gdLst/>
            <a:ahLst/>
            <a:cxnLst/>
            <a:rect l="l" t="t" r="r" b="b"/>
            <a:pathLst>
              <a:path w="300989" h="233679">
                <a:moveTo>
                  <a:pt x="244411" y="233057"/>
                </a:moveTo>
                <a:lnTo>
                  <a:pt x="217538" y="174282"/>
                </a:lnTo>
                <a:lnTo>
                  <a:pt x="202946" y="142354"/>
                </a:lnTo>
                <a:lnTo>
                  <a:pt x="164922" y="59143"/>
                </a:lnTo>
                <a:lnTo>
                  <a:pt x="164922" y="142354"/>
                </a:lnTo>
                <a:lnTo>
                  <a:pt x="79184" y="142354"/>
                </a:lnTo>
                <a:lnTo>
                  <a:pt x="122047" y="46520"/>
                </a:lnTo>
                <a:lnTo>
                  <a:pt x="164922" y="142354"/>
                </a:lnTo>
                <a:lnTo>
                  <a:pt x="164922" y="59143"/>
                </a:lnTo>
                <a:lnTo>
                  <a:pt x="159156" y="46520"/>
                </a:lnTo>
                <a:lnTo>
                  <a:pt x="137896" y="0"/>
                </a:lnTo>
                <a:lnTo>
                  <a:pt x="106514" y="0"/>
                </a:lnTo>
                <a:lnTo>
                  <a:pt x="0" y="233057"/>
                </a:lnTo>
                <a:lnTo>
                  <a:pt x="38595" y="233057"/>
                </a:lnTo>
                <a:lnTo>
                  <a:pt x="64897" y="174282"/>
                </a:lnTo>
                <a:lnTo>
                  <a:pt x="179209" y="174282"/>
                </a:lnTo>
                <a:lnTo>
                  <a:pt x="205498" y="233057"/>
                </a:lnTo>
                <a:lnTo>
                  <a:pt x="244411" y="233057"/>
                </a:lnTo>
                <a:close/>
              </a:path>
              <a:path w="300989" h="233679">
                <a:moveTo>
                  <a:pt x="300494" y="0"/>
                </a:moveTo>
                <a:lnTo>
                  <a:pt x="264198" y="0"/>
                </a:lnTo>
                <a:lnTo>
                  <a:pt x="264198" y="233057"/>
                </a:lnTo>
                <a:lnTo>
                  <a:pt x="300494" y="233057"/>
                </a:lnTo>
                <a:lnTo>
                  <a:pt x="3004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2793" y="3388207"/>
            <a:ext cx="2711500" cy="30726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68629" y="3826357"/>
            <a:ext cx="680732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63268" y="4274032"/>
            <a:ext cx="1928939" cy="24778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897557" y="2808326"/>
            <a:ext cx="5781040" cy="310197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05"/>
              </a:spcBef>
            </a:pPr>
            <a:r>
              <a:rPr dirty="0" sz="2450" spc="-10">
                <a:latin typeface="Verdana"/>
                <a:cs typeface="Verdana"/>
              </a:rPr>
              <a:t>As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technology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advances,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09"/>
              </a:spcBef>
            </a:pPr>
            <a:r>
              <a:rPr dirty="0" sz="2450" spc="50">
                <a:latin typeface="Verdana"/>
                <a:cs typeface="Verdana"/>
              </a:rPr>
              <a:t>continues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evolve.</a:t>
            </a:r>
            <a:endParaRPr sz="2450">
              <a:latin typeface="Verdana"/>
              <a:cs typeface="Verdana"/>
            </a:endParaRPr>
          </a:p>
          <a:p>
            <a:pPr algn="just" marL="172085">
              <a:lnSpc>
                <a:spcPct val="100000"/>
              </a:lnSpc>
              <a:spcBef>
                <a:spcPts val="509"/>
              </a:spcBef>
              <a:tabLst>
                <a:tab pos="3743960" algn="l"/>
              </a:tabLst>
            </a:pPr>
            <a:r>
              <a:rPr dirty="0" sz="2450" spc="-10">
                <a:latin typeface="Verdana"/>
                <a:cs typeface="Verdana"/>
              </a:rPr>
              <a:t>Innovations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195">
                <a:latin typeface="Verdana"/>
                <a:cs typeface="Verdana"/>
              </a:rPr>
              <a:t>   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algn="just" marL="12700" marR="5080" indent="1880235">
              <a:lnSpc>
                <a:spcPct val="117300"/>
              </a:lnSpc>
              <a:spcBef>
                <a:spcPts val="75"/>
              </a:spcBef>
            </a:pPr>
            <a:r>
              <a:rPr dirty="0" sz="2450" spc="-25">
                <a:latin typeface="Verdana"/>
                <a:cs typeface="Verdana"/>
              </a:rPr>
              <a:t>leverage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concepts, </a:t>
            </a:r>
            <a:r>
              <a:rPr dirty="0" sz="2450">
                <a:latin typeface="Verdana"/>
                <a:cs typeface="Verdana"/>
              </a:rPr>
              <a:t>paving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way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for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new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applications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deeper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spatial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09"/>
              </a:spcBef>
            </a:pPr>
            <a:r>
              <a:rPr dirty="0" sz="2450" spc="-10">
                <a:latin typeface="Verdana"/>
                <a:cs typeface="Verdana"/>
              </a:rPr>
              <a:t>relationships.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19163" y="4740871"/>
              <a:ext cx="2711500" cy="307276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082415" marR="5080" indent="-4070350">
              <a:lnSpc>
                <a:spcPct val="100400"/>
              </a:lnSpc>
              <a:spcBef>
                <a:spcPts val="105"/>
              </a:spcBef>
            </a:pPr>
            <a:r>
              <a:rPr dirty="0" spc="265"/>
              <a:t>Conclusion:</a:t>
            </a:r>
            <a:r>
              <a:rPr dirty="0" spc="-90"/>
              <a:t> </a:t>
            </a:r>
            <a:r>
              <a:rPr dirty="0" spc="225"/>
              <a:t>Embracing</a:t>
            </a:r>
            <a:r>
              <a:rPr dirty="0" spc="-175"/>
              <a:t> </a:t>
            </a:r>
            <a:r>
              <a:rPr dirty="0" spc="270"/>
              <a:t>the </a:t>
            </a:r>
            <a:r>
              <a:rPr dirty="0" spc="200"/>
              <a:t>Curves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531702" y="4660112"/>
            <a:ext cx="9215120" cy="1926589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12700" marR="5080">
              <a:lnSpc>
                <a:spcPct val="102000"/>
              </a:lnSpc>
              <a:spcBef>
                <a:spcPts val="65"/>
              </a:spcBef>
              <a:tabLst>
                <a:tab pos="5074285" algn="l"/>
              </a:tabLst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conclusion,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10">
                <a:latin typeface="Verdana"/>
                <a:cs typeface="Verdana"/>
              </a:rPr>
              <a:t>offer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fascinating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way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>
                <a:latin typeface="Verdana"/>
                <a:cs typeface="Verdana"/>
              </a:rPr>
              <a:t>navigate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complexities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world </a:t>
            </a:r>
            <a:r>
              <a:rPr dirty="0" sz="2450" spc="50">
                <a:latin typeface="Verdana"/>
                <a:cs typeface="Verdana"/>
              </a:rPr>
              <a:t>around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120">
                <a:latin typeface="Verdana"/>
                <a:cs typeface="Verdana"/>
              </a:rPr>
              <a:t>us.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By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embracing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60">
                <a:latin typeface="Verdana"/>
                <a:cs typeface="Verdana"/>
              </a:rPr>
              <a:t>curves,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unlock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new </a:t>
            </a:r>
            <a:r>
              <a:rPr dirty="0" sz="2450">
                <a:latin typeface="Verdana"/>
                <a:cs typeface="Verdana"/>
              </a:rPr>
              <a:t>insights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enhance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problem-solving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skills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various ﬁelds.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2024-12-18T06:31:23Z</dcterms:created>
  <dcterms:modified xsi:type="dcterms:W3CDTF">2024-12-18T06:31:23Z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