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15451" y="1035240"/>
            <a:ext cx="9299549" cy="1941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96677" y="3865435"/>
            <a:ext cx="10081894" cy="3782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1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36380"/>
            <a:ext cx="8597900" cy="3825875"/>
          </a:xfrm>
          <a:prstGeom prst="rect">
            <a:avLst/>
          </a:prstGeom>
        </p:spPr>
        <p:txBody>
          <a:bodyPr wrap="square" lIns="0" tIns="193675" rIns="0" bIns="0" rtlCol="0" vert="horz">
            <a:spAutoFit/>
          </a:bodyPr>
          <a:lstStyle/>
          <a:p>
            <a:pPr marL="12700" marR="5080">
              <a:lnSpc>
                <a:spcPts val="7120"/>
              </a:lnSpc>
              <a:spcBef>
                <a:spcPts val="1525"/>
              </a:spcBef>
            </a:pPr>
            <a:r>
              <a:rPr dirty="0" sz="7100" spc="315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7100" spc="27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the </a:t>
            </a:r>
            <a:r>
              <a:rPr dirty="0" sz="7100" spc="165">
                <a:solidFill>
                  <a:srgbClr val="FFFFFF"/>
                </a:solidFill>
                <a:latin typeface="Cambria"/>
                <a:cs typeface="Cambria"/>
              </a:rPr>
              <a:t>Parabola:</a:t>
            </a:r>
            <a:r>
              <a:rPr dirty="0" sz="7100" spc="254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29">
                <a:solidFill>
                  <a:srgbClr val="FFFFFF"/>
                </a:solidFill>
                <a:latin typeface="Cambria"/>
                <a:cs typeface="Cambria"/>
              </a:rPr>
              <a:t>Mastering </a:t>
            </a:r>
            <a:r>
              <a:rPr dirty="0" sz="7100" spc="225">
                <a:solidFill>
                  <a:srgbClr val="FFFFFF"/>
                </a:solidFill>
                <a:latin typeface="Cambria"/>
                <a:cs typeface="Cambria"/>
              </a:rPr>
              <a:t>Vertex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345">
                <a:solidFill>
                  <a:srgbClr val="FFFFFF"/>
                </a:solidFill>
                <a:latin typeface="Cambria"/>
                <a:cs typeface="Cambria"/>
              </a:rPr>
              <a:t>Form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405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dirty="0" sz="7100" spc="305">
                <a:solidFill>
                  <a:srgbClr val="FFFFFF"/>
                </a:solidFill>
                <a:latin typeface="Cambria"/>
                <a:cs typeface="Cambria"/>
              </a:rPr>
              <a:t>Quadratic</a:t>
            </a:r>
            <a:r>
              <a:rPr dirty="0" sz="7100" spc="2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100" spc="295">
                <a:solidFill>
                  <a:srgbClr val="FFFFFF"/>
                </a:solidFill>
                <a:latin typeface="Cambria"/>
                <a:cs typeface="Cambria"/>
              </a:rPr>
              <a:t>Functions</a:t>
            </a:r>
            <a:endParaRPr sz="710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105">
                <a:solidFill>
                  <a:srgbClr val="FFFFFF"/>
                </a:solidFill>
                <a:latin typeface="Tahoma"/>
                <a:cs typeface="Tahoma"/>
                <a:hlinkClick r:id="rId4"/>
              </a:rPr>
              <a:t>youremail@email.com</a:t>
            </a:r>
            <a:endParaRPr sz="3050">
              <a:latin typeface="Tahoma"/>
              <a:cs typeface="Tahoma"/>
            </a:endParaRPr>
          </a:p>
          <a:p>
            <a:pPr algn="ctr" marL="1905">
              <a:lnSpc>
                <a:spcPts val="3075"/>
              </a:lnSpc>
            </a:pPr>
            <a:r>
              <a:rPr dirty="0" sz="3050" spc="-105">
                <a:solidFill>
                  <a:srgbClr val="FFFFFF"/>
                </a:solidFill>
                <a:latin typeface="Tahoma"/>
                <a:cs typeface="Tahoma"/>
              </a:rPr>
              <a:t>+91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80">
                <a:solidFill>
                  <a:srgbClr val="FFFFFF"/>
                </a:solidFill>
                <a:latin typeface="Tahoma"/>
                <a:cs typeface="Tahoma"/>
              </a:rPr>
              <a:t>620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80">
                <a:solidFill>
                  <a:srgbClr val="FFFFFF"/>
                </a:solidFill>
                <a:latin typeface="Tahoma"/>
                <a:cs typeface="Tahoma"/>
              </a:rPr>
              <a:t>421</a:t>
            </a:r>
            <a:r>
              <a:rPr dirty="0" sz="305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55">
                <a:solidFill>
                  <a:srgbClr val="FFFFFF"/>
                </a:solidFill>
                <a:latin typeface="Tahoma"/>
                <a:cs typeface="Tahoma"/>
              </a:rPr>
              <a:t>838</a:t>
            </a:r>
            <a:endParaRPr sz="3050">
              <a:latin typeface="Tahoma"/>
              <a:cs typeface="Tahoma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90">
                <a:solidFill>
                  <a:srgbClr val="FFFFFF"/>
                </a:solidFill>
                <a:latin typeface="Tahoma"/>
                <a:cs typeface="Tahoma"/>
                <a:hlinkClick r:id="rId5"/>
              </a:rPr>
              <a:t>www.yourwebsite.com</a:t>
            </a:r>
            <a:r>
              <a:rPr dirty="0" sz="3050" spc="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050" spc="120">
                <a:solidFill>
                  <a:srgbClr val="FFFFFF"/>
                </a:solidFill>
                <a:latin typeface="Tahoma"/>
                <a:cs typeface="Tahoma"/>
              </a:rPr>
              <a:t>@yourusername</a:t>
            </a:r>
            <a:endParaRPr sz="3050">
              <a:latin typeface="Tahoma"/>
              <a:cs typeface="Tahoma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3481" rIns="0" bIns="0" rtlCol="0" vert="horz">
            <a:spAutoFit/>
          </a:bodyPr>
          <a:lstStyle/>
          <a:p>
            <a:pPr marL="2743200">
              <a:lnSpc>
                <a:spcPct val="100000"/>
              </a:lnSpc>
              <a:spcBef>
                <a:spcPts val="100"/>
              </a:spcBef>
            </a:pPr>
            <a:r>
              <a:rPr dirty="0" sz="4800" spc="200"/>
              <a:t>Unlocking</a:t>
            </a:r>
            <a:r>
              <a:rPr dirty="0" sz="4800" spc="180"/>
              <a:t> </a:t>
            </a:r>
            <a:r>
              <a:rPr dirty="0" sz="4800" spc="170"/>
              <a:t>the</a:t>
            </a:r>
            <a:r>
              <a:rPr dirty="0" sz="4800" spc="185"/>
              <a:t> </a:t>
            </a:r>
            <a:r>
              <a:rPr dirty="0" sz="4800" spc="105"/>
              <a:t>Parabola</a:t>
            </a:r>
            <a:endParaRPr sz="4800"/>
          </a:p>
        </p:txBody>
      </p:sp>
      <p:grpSp>
        <p:nvGrpSpPr>
          <p:cNvPr id="8" name="object 8" descr=""/>
          <p:cNvGrpSpPr/>
          <p:nvPr/>
        </p:nvGrpSpPr>
        <p:grpSpPr>
          <a:xfrm>
            <a:off x="11955856" y="3509733"/>
            <a:ext cx="3916045" cy="687705"/>
            <a:chOff x="11955856" y="3509733"/>
            <a:chExt cx="3916045" cy="68770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955856" y="3509733"/>
              <a:ext cx="1469694" cy="27810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15212" y="3917467"/>
              <a:ext cx="1856105" cy="279946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1863438" y="3428886"/>
            <a:ext cx="6062980" cy="33134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1642110">
              <a:lnSpc>
                <a:spcPct val="99900"/>
              </a:lnSpc>
              <a:spcBef>
                <a:spcPts val="100"/>
              </a:spcBef>
              <a:tabLst>
                <a:tab pos="2582545" algn="l"/>
              </a:tabLst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45">
                <a:solidFill>
                  <a:srgbClr val="FFFFFF"/>
                </a:solidFill>
                <a:latin typeface="Tahoma"/>
                <a:cs typeface="Tahoma"/>
              </a:rPr>
              <a:t>our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journey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mastering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quadratic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functions!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presentation,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will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explore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beauty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utility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parabolas,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focusing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50">
                <a:solidFill>
                  <a:srgbClr val="FFFFFF"/>
                </a:solidFill>
                <a:latin typeface="Tahoma"/>
                <a:cs typeface="Tahoma"/>
              </a:rPr>
              <a:t>on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unlock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their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secrets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through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understanding their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vertex.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Let's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dive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into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world</a:t>
            </a:r>
            <a:endParaRPr sz="2700">
              <a:latin typeface="Tahoma"/>
              <a:cs typeface="Tahoma"/>
            </a:endParaRPr>
          </a:p>
          <a:p>
            <a:pPr algn="r" marR="10160">
              <a:lnSpc>
                <a:spcPts val="3225"/>
              </a:lnSpc>
            </a:pP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equations!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04291" rIns="0" bIns="0" rtlCol="0" vert="horz">
            <a:spAutoFit/>
          </a:bodyPr>
          <a:lstStyle/>
          <a:p>
            <a:pPr marL="6445885" marR="5080" indent="-1030605">
              <a:lnSpc>
                <a:spcPts val="4430"/>
              </a:lnSpc>
              <a:spcBef>
                <a:spcPts val="980"/>
              </a:spcBef>
            </a:pPr>
            <a:r>
              <a:rPr dirty="0" sz="4400" spc="170"/>
              <a:t>Understanding Quadratics</a:t>
            </a:r>
            <a:endParaRPr sz="4400"/>
          </a:p>
        </p:txBody>
      </p:sp>
      <p:grpSp>
        <p:nvGrpSpPr>
          <p:cNvPr id="8" name="object 8" descr=""/>
          <p:cNvGrpSpPr/>
          <p:nvPr/>
        </p:nvGrpSpPr>
        <p:grpSpPr>
          <a:xfrm>
            <a:off x="14797659" y="3887330"/>
            <a:ext cx="3007360" cy="798830"/>
            <a:chOff x="14797659" y="3887330"/>
            <a:chExt cx="3007360" cy="79883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797659" y="3887330"/>
              <a:ext cx="2344928" cy="389267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23767" y="4328884"/>
              <a:ext cx="1381125" cy="356793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1874296" y="3428886"/>
            <a:ext cx="6050280" cy="3723004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r" marL="323850" marR="5080" indent="-116205">
              <a:lnSpc>
                <a:spcPts val="3229"/>
              </a:lnSpc>
              <a:spcBef>
                <a:spcPts val="215"/>
              </a:spcBef>
              <a:tabLst>
                <a:tab pos="5263515" algn="l"/>
                <a:tab pos="5696585" algn="l"/>
              </a:tabLst>
            </a:pP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functions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are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represented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by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equation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graph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3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dirty="0" sz="2700" spc="-5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sz="2700">
              <a:latin typeface="Tahoma"/>
              <a:cs typeface="Tahoma"/>
            </a:endParaRPr>
          </a:p>
          <a:p>
            <a:pPr algn="r" marR="5080">
              <a:lnSpc>
                <a:spcPts val="3110"/>
              </a:lnSpc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Understanding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functions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endParaRPr sz="2700">
              <a:latin typeface="Tahoma"/>
              <a:cs typeface="Tahoma"/>
            </a:endParaRPr>
          </a:p>
          <a:p>
            <a:pPr algn="r" marL="12700" marR="5080" indent="1971039">
              <a:lnSpc>
                <a:spcPts val="3229"/>
              </a:lnSpc>
              <a:spcBef>
                <a:spcPts val="175"/>
              </a:spcBef>
            </a:pP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crucial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solving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various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mathematical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problems,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from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physics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finance.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Let’s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break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down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125">
                <a:solidFill>
                  <a:srgbClr val="FFFFFF"/>
                </a:solidFill>
                <a:latin typeface="Tahoma"/>
                <a:cs typeface="Tahoma"/>
              </a:rPr>
              <a:t>components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that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make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55">
                <a:solidFill>
                  <a:srgbClr val="FFFFFF"/>
                </a:solidFill>
                <a:latin typeface="Tahoma"/>
                <a:cs typeface="Tahoma"/>
              </a:rPr>
              <a:t>up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endParaRPr sz="2700">
              <a:latin typeface="Tahoma"/>
              <a:cs typeface="Tahoma"/>
            </a:endParaRPr>
          </a:p>
          <a:p>
            <a:pPr algn="r" marR="7620">
              <a:lnSpc>
                <a:spcPts val="3105"/>
              </a:lnSpc>
            </a:pP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fascinating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shape!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62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450" spc="190"/>
              <a:t>Vertex</a:t>
            </a:r>
            <a:r>
              <a:rPr dirty="0" sz="6450" spc="220"/>
              <a:t> </a:t>
            </a:r>
            <a:r>
              <a:rPr dirty="0" sz="6450" spc="305"/>
              <a:t>Form</a:t>
            </a:r>
            <a:r>
              <a:rPr dirty="0" sz="6450" spc="220"/>
              <a:t> </a:t>
            </a:r>
            <a:r>
              <a:rPr dirty="0" sz="6450" spc="245"/>
              <a:t>Explained</a:t>
            </a:r>
            <a:endParaRPr sz="645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05821" y="3606343"/>
            <a:ext cx="2312390" cy="38928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44076" y="4082389"/>
            <a:ext cx="1015809" cy="24361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310751" y="3226904"/>
            <a:ext cx="1856155" cy="27994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256988" y="3147898"/>
            <a:ext cx="3993515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function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620353" y="3147898"/>
            <a:ext cx="2113280" cy="8464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04"/>
              </a:spcBef>
            </a:pPr>
            <a:r>
              <a:rPr dirty="0" sz="2700" spc="-25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expressed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as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86968" y="3557473"/>
            <a:ext cx="240538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where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Tahoma"/>
                <a:cs typeface="Tahoma"/>
              </a:rPr>
              <a:t>(h,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k)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620353" y="3967048"/>
            <a:ext cx="6866890" cy="16751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0"/>
              </a:spcBef>
              <a:tabLst>
                <a:tab pos="1624965" algn="l"/>
              </a:tabLst>
            </a:pP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form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allows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us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easily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identify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vertex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graph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parabola.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Understanding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form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key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mastering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functions!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09"/>
                  </a:lnTo>
                  <a:lnTo>
                    <a:pt x="698124" y="3922064"/>
                  </a:lnTo>
                  <a:lnTo>
                    <a:pt x="5750840" y="3922064"/>
                  </a:lnTo>
                  <a:lnTo>
                    <a:pt x="6448424" y="3224209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43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40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750" spc="240"/>
              <a:t>Finding</a:t>
            </a:r>
            <a:r>
              <a:rPr dirty="0" sz="6750" spc="235"/>
              <a:t> </a:t>
            </a:r>
            <a:r>
              <a:rPr dirty="0" sz="6750" spc="245"/>
              <a:t>the</a:t>
            </a:r>
            <a:r>
              <a:rPr dirty="0" sz="6750"/>
              <a:t> </a:t>
            </a:r>
            <a:r>
              <a:rPr dirty="0" sz="6750" spc="195"/>
              <a:t>Vertex</a:t>
            </a:r>
            <a:endParaRPr sz="675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39324" y="3263239"/>
            <a:ext cx="1015809" cy="243611"/>
          </a:xfrm>
          <a:prstGeom prst="rect">
            <a:avLst/>
          </a:prstGeom>
        </p:spPr>
      </p:pic>
      <p:sp>
        <p:nvSpPr>
          <p:cNvPr id="9" name="object 9" descr=""/>
          <p:cNvSpPr/>
          <p:nvPr/>
        </p:nvSpPr>
        <p:spPr>
          <a:xfrm>
            <a:off x="12075135" y="3638321"/>
            <a:ext cx="167640" cy="274955"/>
          </a:xfrm>
          <a:custGeom>
            <a:avLst/>
            <a:gdLst/>
            <a:ahLst/>
            <a:cxnLst/>
            <a:rect l="l" t="t" r="r" b="b"/>
            <a:pathLst>
              <a:path w="167640" h="274954">
                <a:moveTo>
                  <a:pt x="167259" y="148094"/>
                </a:moveTo>
                <a:lnTo>
                  <a:pt x="158889" y="106400"/>
                </a:lnTo>
                <a:lnTo>
                  <a:pt x="125082" y="78486"/>
                </a:lnTo>
                <a:lnTo>
                  <a:pt x="93510" y="74015"/>
                </a:lnTo>
                <a:lnTo>
                  <a:pt x="86753" y="74244"/>
                </a:lnTo>
                <a:lnTo>
                  <a:pt x="44132" y="89928"/>
                </a:lnTo>
                <a:lnTo>
                  <a:pt x="41935" y="91897"/>
                </a:lnTo>
                <a:lnTo>
                  <a:pt x="42024" y="87261"/>
                </a:lnTo>
                <a:lnTo>
                  <a:pt x="42024" y="84975"/>
                </a:lnTo>
                <a:lnTo>
                  <a:pt x="42024" y="0"/>
                </a:lnTo>
                <a:lnTo>
                  <a:pt x="0" y="0"/>
                </a:lnTo>
                <a:lnTo>
                  <a:pt x="0" y="274764"/>
                </a:lnTo>
                <a:lnTo>
                  <a:pt x="42024" y="274764"/>
                </a:lnTo>
                <a:lnTo>
                  <a:pt x="42024" y="171704"/>
                </a:lnTo>
                <a:lnTo>
                  <a:pt x="42316" y="161874"/>
                </a:lnTo>
                <a:lnTo>
                  <a:pt x="54787" y="122313"/>
                </a:lnTo>
                <a:lnTo>
                  <a:pt x="90144" y="111353"/>
                </a:lnTo>
                <a:lnTo>
                  <a:pt x="98767" y="111925"/>
                </a:lnTo>
                <a:lnTo>
                  <a:pt x="125031" y="140538"/>
                </a:lnTo>
                <a:lnTo>
                  <a:pt x="125564" y="149936"/>
                </a:lnTo>
                <a:lnTo>
                  <a:pt x="125564" y="274764"/>
                </a:lnTo>
                <a:lnTo>
                  <a:pt x="167259" y="274764"/>
                </a:lnTo>
                <a:lnTo>
                  <a:pt x="167259" y="1480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3074270" y="3638321"/>
            <a:ext cx="169545" cy="274955"/>
          </a:xfrm>
          <a:custGeom>
            <a:avLst/>
            <a:gdLst/>
            <a:ahLst/>
            <a:cxnLst/>
            <a:rect l="l" t="t" r="r" b="b"/>
            <a:pathLst>
              <a:path w="169544" h="274954">
                <a:moveTo>
                  <a:pt x="169418" y="274764"/>
                </a:moveTo>
                <a:lnTo>
                  <a:pt x="85344" y="163004"/>
                </a:lnTo>
                <a:lnTo>
                  <a:pt x="166370" y="77012"/>
                </a:lnTo>
                <a:lnTo>
                  <a:pt x="114173" y="77012"/>
                </a:lnTo>
                <a:lnTo>
                  <a:pt x="51054" y="144246"/>
                </a:lnTo>
                <a:lnTo>
                  <a:pt x="48260" y="147281"/>
                </a:lnTo>
                <a:lnTo>
                  <a:pt x="45085" y="151066"/>
                </a:lnTo>
                <a:lnTo>
                  <a:pt x="41389" y="155587"/>
                </a:lnTo>
                <a:lnTo>
                  <a:pt x="41656" y="150571"/>
                </a:lnTo>
                <a:lnTo>
                  <a:pt x="41783" y="146151"/>
                </a:lnTo>
                <a:lnTo>
                  <a:pt x="41783" y="142417"/>
                </a:lnTo>
                <a:lnTo>
                  <a:pt x="41783" y="0"/>
                </a:lnTo>
                <a:lnTo>
                  <a:pt x="0" y="0"/>
                </a:lnTo>
                <a:lnTo>
                  <a:pt x="0" y="274764"/>
                </a:lnTo>
                <a:lnTo>
                  <a:pt x="41783" y="274764"/>
                </a:lnTo>
                <a:lnTo>
                  <a:pt x="41783" y="204279"/>
                </a:lnTo>
                <a:lnTo>
                  <a:pt x="55994" y="191287"/>
                </a:lnTo>
                <a:lnTo>
                  <a:pt x="118110" y="274764"/>
                </a:lnTo>
                <a:lnTo>
                  <a:pt x="169418" y="2747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10891773" y="4950574"/>
            <a:ext cx="161290" cy="204470"/>
            <a:chOff x="10891773" y="4950574"/>
            <a:chExt cx="161290" cy="204470"/>
          </a:xfrm>
        </p:grpSpPr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91773" y="4950574"/>
              <a:ext cx="161074" cy="204101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91773" y="4950574"/>
              <a:ext cx="161074" cy="204101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8620353" y="3147898"/>
            <a:ext cx="6965315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15"/>
              </a:spcBef>
              <a:tabLst>
                <a:tab pos="2909570" algn="l"/>
                <a:tab pos="3724275" algn="l"/>
                <a:tab pos="4604385" algn="l"/>
              </a:tabLst>
            </a:pP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find</a:t>
            </a:r>
            <a:r>
              <a:rPr dirty="0" sz="270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using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vertex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form,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simply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identify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values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.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9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vertex</a:t>
            </a:r>
            <a:r>
              <a:rPr dirty="0" sz="2700" spc="-8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Tahoma"/>
                <a:cs typeface="Tahoma"/>
              </a:rPr>
              <a:t>(h, 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k)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gives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us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crucial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information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about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parabola's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position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direction.</a:t>
            </a:r>
            <a:endParaRPr sz="2700">
              <a:latin typeface="Tahoma"/>
              <a:cs typeface="Tahoma"/>
            </a:endParaRPr>
          </a:p>
          <a:p>
            <a:pPr marL="12700" marR="625475">
              <a:lnSpc>
                <a:spcPts val="3229"/>
              </a:lnSpc>
              <a:spcBef>
                <a:spcPts val="40"/>
              </a:spcBef>
              <a:tabLst>
                <a:tab pos="2534920" algn="l"/>
              </a:tabLst>
            </a:pP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Remember,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25">
                <a:solidFill>
                  <a:srgbClr val="FFFFFF"/>
                </a:solidFill>
                <a:latin typeface="Tahoma"/>
                <a:cs typeface="Tahoma"/>
              </a:rPr>
              <a:t>if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4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positive,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parabola </a:t>
            </a:r>
            <a:r>
              <a:rPr dirty="0" sz="2700" spc="125">
                <a:solidFill>
                  <a:srgbClr val="FFFFFF"/>
                </a:solidFill>
                <a:latin typeface="Tahoma"/>
                <a:cs typeface="Tahoma"/>
              </a:rPr>
              <a:t>opens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upwards;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if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negative,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it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opens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downwards!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4995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477323" y="1035240"/>
            <a:ext cx="7230745" cy="711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500" spc="200"/>
              <a:t>Graphing</a:t>
            </a:r>
            <a:r>
              <a:rPr dirty="0" sz="4500" spc="60"/>
              <a:t> </a:t>
            </a:r>
            <a:r>
              <a:rPr dirty="0" sz="4500" spc="100"/>
              <a:t>with</a:t>
            </a:r>
            <a:r>
              <a:rPr dirty="0" sz="4500" spc="15"/>
              <a:t> </a:t>
            </a:r>
            <a:r>
              <a:rPr dirty="0" sz="4500" spc="125"/>
              <a:t>Vertex</a:t>
            </a:r>
            <a:r>
              <a:rPr dirty="0" sz="4500" spc="180"/>
              <a:t> </a:t>
            </a:r>
            <a:r>
              <a:rPr dirty="0" sz="4500" spc="200"/>
              <a:t>Form</a:t>
            </a:r>
            <a:endParaRPr sz="450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64385" y="2969729"/>
            <a:ext cx="1015873" cy="24361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06953" y="3342970"/>
            <a:ext cx="760628" cy="279946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13401802" y="3828389"/>
            <a:ext cx="161290" cy="204470"/>
            <a:chOff x="13401802" y="3828389"/>
            <a:chExt cx="161290" cy="204470"/>
          </a:xfrm>
        </p:grpSpPr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401802" y="3828389"/>
              <a:ext cx="161036" cy="204101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401802" y="3828389"/>
              <a:ext cx="161036" cy="204101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9489223" y="2854388"/>
            <a:ext cx="6747509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35"/>
              </a:lnSpc>
              <a:spcBef>
                <a:spcPts val="100"/>
              </a:spcBef>
            </a:pP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Graphing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quadratic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function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endParaRPr sz="2700">
              <a:latin typeface="Tahoma"/>
              <a:cs typeface="Tahoma"/>
            </a:endParaRPr>
          </a:p>
          <a:p>
            <a:pPr marL="12700" marR="231140" indent="868044">
              <a:lnSpc>
                <a:spcPts val="3229"/>
              </a:lnSpc>
              <a:spcBef>
                <a:spcPts val="105"/>
              </a:spcBef>
              <a:tabLst>
                <a:tab pos="4176395" algn="l"/>
              </a:tabLst>
            </a:pP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straightforward.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Start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by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plotting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7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vertex,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then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use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value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determine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width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direction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endParaRPr sz="2700">
              <a:latin typeface="Tahoma"/>
              <a:cs typeface="Tahoma"/>
            </a:endParaRPr>
          </a:p>
          <a:p>
            <a:pPr marL="12700" marR="5080">
              <a:lnSpc>
                <a:spcPts val="3229"/>
              </a:lnSpc>
              <a:spcBef>
                <a:spcPts val="45"/>
              </a:spcBef>
            </a:pP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parabola.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approach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simplifies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graphing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process,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making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it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45">
                <a:solidFill>
                  <a:srgbClr val="FFFFFF"/>
                </a:solidFill>
                <a:latin typeface="Tahoma"/>
                <a:cs typeface="Tahoma"/>
              </a:rPr>
              <a:t>more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intuitive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visually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appealing!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21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50" spc="195"/>
              <a:t>Applications</a:t>
            </a:r>
            <a:r>
              <a:rPr dirty="0" sz="5250" spc="190"/>
              <a:t> </a:t>
            </a:r>
            <a:r>
              <a:rPr dirty="0" sz="5250" spc="305"/>
              <a:t>of</a:t>
            </a:r>
            <a:r>
              <a:rPr dirty="0" sz="5250"/>
              <a:t> </a:t>
            </a:r>
            <a:r>
              <a:rPr dirty="0" sz="5250" spc="150"/>
              <a:t>Vertex</a:t>
            </a:r>
            <a:r>
              <a:rPr dirty="0" sz="5250" spc="190"/>
              <a:t> </a:t>
            </a:r>
            <a:r>
              <a:rPr dirty="0" sz="5250" spc="225"/>
              <a:t>Form</a:t>
            </a:r>
            <a:endParaRPr sz="525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10751" y="3226904"/>
            <a:ext cx="1856155" cy="279946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620353" y="3147898"/>
            <a:ext cx="6703059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0"/>
              </a:spcBef>
              <a:tabLst>
                <a:tab pos="2649220" algn="l"/>
              </a:tabLst>
            </a:pPr>
            <a:r>
              <a:rPr dirty="0" sz="2700" spc="-2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is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not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just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700" spc="-9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graphing;</a:t>
            </a:r>
            <a:r>
              <a:rPr dirty="0" sz="2700" spc="-10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30">
                <a:solidFill>
                  <a:srgbClr val="FFFFFF"/>
                </a:solidFill>
                <a:latin typeface="Tahoma"/>
                <a:cs typeface="Tahoma"/>
              </a:rPr>
              <a:t>it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has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practical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applications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ahoma"/>
                <a:cs typeface="Tahoma"/>
              </a:rPr>
              <a:t>real-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world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scenarios.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20">
                <a:solidFill>
                  <a:srgbClr val="FFFFFF"/>
                </a:solidFill>
                <a:latin typeface="Tahoma"/>
                <a:cs typeface="Tahoma"/>
              </a:rPr>
              <a:t>From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optimizing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profits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in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business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determining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trajectory</a:t>
            </a:r>
            <a:r>
              <a:rPr dirty="0" sz="2700" spc="-114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of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projectiles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physics,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mastering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this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form </a:t>
            </a:r>
            <a:r>
              <a:rPr dirty="0" sz="2700" spc="125">
                <a:solidFill>
                  <a:srgbClr val="FFFFFF"/>
                </a:solidFill>
                <a:latin typeface="Tahoma"/>
                <a:cs typeface="Tahoma"/>
              </a:rPr>
              <a:t>opens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ahoma"/>
                <a:cs typeface="Tahoma"/>
              </a:rPr>
              <a:t>doors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solving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ahoma"/>
                <a:cs typeface="Tahoma"/>
              </a:rPr>
              <a:t>complex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20">
                <a:solidFill>
                  <a:srgbClr val="FFFFFF"/>
                </a:solidFill>
                <a:latin typeface="Tahoma"/>
                <a:cs typeface="Tahoma"/>
              </a:rPr>
              <a:t>problems </a:t>
            </a:r>
            <a:r>
              <a:rPr dirty="0" sz="2700" spc="-10">
                <a:solidFill>
                  <a:srgbClr val="FFFFFF"/>
                </a:solidFill>
                <a:latin typeface="Tahoma"/>
                <a:cs typeface="Tahoma"/>
              </a:rPr>
              <a:t>creatively!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267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95"/>
              <a:t>Common</a:t>
            </a:r>
            <a:r>
              <a:rPr dirty="0" spc="195"/>
              <a:t> </a:t>
            </a:r>
            <a:r>
              <a:rPr dirty="0" spc="140"/>
              <a:t>Mistakes</a:t>
            </a:r>
            <a:r>
              <a:rPr dirty="0" spc="195"/>
              <a:t> </a:t>
            </a:r>
            <a:r>
              <a:rPr dirty="0" spc="220"/>
              <a:t>to</a:t>
            </a:r>
            <a:r>
              <a:rPr dirty="0" spc="5"/>
              <a:t> </a:t>
            </a:r>
            <a:r>
              <a:rPr dirty="0" spc="125"/>
              <a:t>Avoid</a:t>
            </a:r>
          </a:p>
        </p:txBody>
      </p:sp>
      <p:sp>
        <p:nvSpPr>
          <p:cNvPr id="8" name="object 8" descr=""/>
          <p:cNvSpPr/>
          <p:nvPr/>
        </p:nvSpPr>
        <p:spPr>
          <a:xfrm>
            <a:off x="14149959" y="3638321"/>
            <a:ext cx="167640" cy="274955"/>
          </a:xfrm>
          <a:custGeom>
            <a:avLst/>
            <a:gdLst/>
            <a:ahLst/>
            <a:cxnLst/>
            <a:rect l="l" t="t" r="r" b="b"/>
            <a:pathLst>
              <a:path w="167640" h="274954">
                <a:moveTo>
                  <a:pt x="167259" y="148094"/>
                </a:moveTo>
                <a:lnTo>
                  <a:pt x="158877" y="106400"/>
                </a:lnTo>
                <a:lnTo>
                  <a:pt x="125056" y="78486"/>
                </a:lnTo>
                <a:lnTo>
                  <a:pt x="93472" y="74015"/>
                </a:lnTo>
                <a:lnTo>
                  <a:pt x="86753" y="74244"/>
                </a:lnTo>
                <a:lnTo>
                  <a:pt x="45339" y="88988"/>
                </a:lnTo>
                <a:lnTo>
                  <a:pt x="44069" y="89928"/>
                </a:lnTo>
                <a:lnTo>
                  <a:pt x="42926" y="90881"/>
                </a:lnTo>
                <a:lnTo>
                  <a:pt x="41910" y="91897"/>
                </a:lnTo>
                <a:lnTo>
                  <a:pt x="42037" y="89573"/>
                </a:lnTo>
                <a:lnTo>
                  <a:pt x="42037" y="84975"/>
                </a:lnTo>
                <a:lnTo>
                  <a:pt x="42037" y="0"/>
                </a:lnTo>
                <a:lnTo>
                  <a:pt x="0" y="0"/>
                </a:lnTo>
                <a:lnTo>
                  <a:pt x="0" y="274764"/>
                </a:lnTo>
                <a:lnTo>
                  <a:pt x="42037" y="274764"/>
                </a:lnTo>
                <a:lnTo>
                  <a:pt x="42037" y="171704"/>
                </a:lnTo>
                <a:lnTo>
                  <a:pt x="42316" y="161874"/>
                </a:lnTo>
                <a:lnTo>
                  <a:pt x="54737" y="122313"/>
                </a:lnTo>
                <a:lnTo>
                  <a:pt x="90170" y="111353"/>
                </a:lnTo>
                <a:lnTo>
                  <a:pt x="98780" y="111925"/>
                </a:lnTo>
                <a:lnTo>
                  <a:pt x="125056" y="140538"/>
                </a:lnTo>
                <a:lnTo>
                  <a:pt x="125603" y="149936"/>
                </a:lnTo>
                <a:lnTo>
                  <a:pt x="125603" y="274764"/>
                </a:lnTo>
                <a:lnTo>
                  <a:pt x="167259" y="274764"/>
                </a:lnTo>
                <a:lnTo>
                  <a:pt x="167259" y="1480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5149069" y="3638321"/>
            <a:ext cx="169545" cy="274955"/>
          </a:xfrm>
          <a:custGeom>
            <a:avLst/>
            <a:gdLst/>
            <a:ahLst/>
            <a:cxnLst/>
            <a:rect l="l" t="t" r="r" b="b"/>
            <a:pathLst>
              <a:path w="169544" h="274954">
                <a:moveTo>
                  <a:pt x="169418" y="274764"/>
                </a:moveTo>
                <a:lnTo>
                  <a:pt x="85344" y="163004"/>
                </a:lnTo>
                <a:lnTo>
                  <a:pt x="166370" y="77012"/>
                </a:lnTo>
                <a:lnTo>
                  <a:pt x="114173" y="77012"/>
                </a:lnTo>
                <a:lnTo>
                  <a:pt x="51054" y="144246"/>
                </a:lnTo>
                <a:lnTo>
                  <a:pt x="48260" y="147281"/>
                </a:lnTo>
                <a:lnTo>
                  <a:pt x="45085" y="151066"/>
                </a:lnTo>
                <a:lnTo>
                  <a:pt x="41529" y="155587"/>
                </a:lnTo>
                <a:lnTo>
                  <a:pt x="41783" y="146151"/>
                </a:lnTo>
                <a:lnTo>
                  <a:pt x="41783" y="142417"/>
                </a:lnTo>
                <a:lnTo>
                  <a:pt x="41783" y="0"/>
                </a:lnTo>
                <a:lnTo>
                  <a:pt x="0" y="0"/>
                </a:lnTo>
                <a:lnTo>
                  <a:pt x="0" y="274764"/>
                </a:lnTo>
                <a:lnTo>
                  <a:pt x="41783" y="274764"/>
                </a:lnTo>
                <a:lnTo>
                  <a:pt x="41783" y="204279"/>
                </a:lnTo>
                <a:lnTo>
                  <a:pt x="56007" y="191287"/>
                </a:lnTo>
                <a:lnTo>
                  <a:pt x="118110" y="274764"/>
                </a:lnTo>
                <a:lnTo>
                  <a:pt x="169418" y="2747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 descr=""/>
          <p:cNvGrpSpPr/>
          <p:nvPr/>
        </p:nvGrpSpPr>
        <p:grpSpPr>
          <a:xfrm>
            <a:off x="10823765" y="4531474"/>
            <a:ext cx="161290" cy="204470"/>
            <a:chOff x="10823765" y="4531474"/>
            <a:chExt cx="161290" cy="204470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23765" y="4531474"/>
              <a:ext cx="161061" cy="204101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23765" y="4531474"/>
              <a:ext cx="161061" cy="204101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8620353" y="3147898"/>
            <a:ext cx="6953250" cy="2494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15"/>
              </a:spcBef>
              <a:tabLst>
                <a:tab pos="2466975" algn="l"/>
                <a:tab pos="5799455" algn="l"/>
                <a:tab pos="6678930" algn="l"/>
              </a:tabLst>
            </a:pP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When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working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with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ahoma"/>
                <a:cs typeface="Tahoma"/>
              </a:rPr>
              <a:t>vertex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form,</a:t>
            </a:r>
            <a:r>
              <a:rPr dirty="0" sz="2700" spc="-12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2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mindful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55">
                <a:solidFill>
                  <a:srgbClr val="FFFFFF"/>
                </a:solidFill>
                <a:latin typeface="Tahoma"/>
                <a:cs typeface="Tahoma"/>
              </a:rPr>
              <a:t>common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ahoma"/>
                <a:cs typeface="Tahoma"/>
              </a:rPr>
              <a:t>pitfalls.</a:t>
            </a:r>
            <a:r>
              <a:rPr dirty="0" sz="2700" spc="-13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Misidentifying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-50">
                <a:solidFill>
                  <a:srgbClr val="FFFFFF"/>
                </a:solidFill>
                <a:latin typeface="Tahoma"/>
                <a:cs typeface="Tahoma"/>
              </a:rPr>
              <a:t>, </a:t>
            </a:r>
            <a:r>
              <a:rPr dirty="0" sz="2700" spc="140">
                <a:solidFill>
                  <a:srgbClr val="FFFFFF"/>
                </a:solidFill>
                <a:latin typeface="Tahoma"/>
                <a:cs typeface="Tahoma"/>
              </a:rPr>
              <a:t>or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confusing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direction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of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parabola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based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50">
                <a:solidFill>
                  <a:srgbClr val="FFFFFF"/>
                </a:solidFill>
                <a:latin typeface="Tahoma"/>
                <a:cs typeface="Tahoma"/>
              </a:rPr>
              <a:t>on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the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value</a:t>
            </a:r>
            <a:r>
              <a:rPr dirty="0" sz="2700" spc="-14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ahoma"/>
                <a:cs typeface="Tahoma"/>
              </a:rPr>
              <a:t>lead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5">
                <a:solidFill>
                  <a:srgbClr val="FFFFFF"/>
                </a:solidFill>
                <a:latin typeface="Tahoma"/>
                <a:cs typeface="Tahoma"/>
              </a:rPr>
              <a:t>errors.</a:t>
            </a:r>
            <a:endParaRPr sz="2700">
              <a:latin typeface="Tahoma"/>
              <a:cs typeface="Tahoma"/>
            </a:endParaRPr>
          </a:p>
          <a:p>
            <a:pPr marL="12700" marR="800735">
              <a:lnSpc>
                <a:spcPts val="3229"/>
              </a:lnSpc>
              <a:spcBef>
                <a:spcPts val="45"/>
              </a:spcBef>
            </a:pP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Stay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FFFFFF"/>
                </a:solidFill>
                <a:latin typeface="Tahoma"/>
                <a:cs typeface="Tahoma"/>
              </a:rPr>
              <a:t>vigilant,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ahoma"/>
                <a:cs typeface="Tahoma"/>
              </a:rPr>
              <a:t>practice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dirty="0" sz="2700" spc="-7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ahoma"/>
                <a:cs typeface="Tahoma"/>
              </a:rPr>
              <a:t>help</a:t>
            </a:r>
            <a:r>
              <a:rPr dirty="0" sz="2700" spc="-6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ahoma"/>
                <a:cs typeface="Tahoma"/>
              </a:rPr>
              <a:t>you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avoid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ahoma"/>
                <a:cs typeface="Tahoma"/>
              </a:rPr>
              <a:t>these</a:t>
            </a:r>
            <a:r>
              <a:rPr dirty="0" sz="2700" spc="-13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ahoma"/>
                <a:cs typeface="Tahoma"/>
              </a:rPr>
              <a:t>mistakes!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99191" y="3964698"/>
            <a:ext cx="2423261" cy="365480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3810">
              <a:lnSpc>
                <a:spcPct val="100600"/>
              </a:lnSpc>
              <a:spcBef>
                <a:spcPts val="100"/>
              </a:spcBef>
              <a:tabLst>
                <a:tab pos="8470265" algn="l"/>
              </a:tabLst>
            </a:pPr>
            <a:r>
              <a:rPr dirty="0" spc="-40"/>
              <a:t>In</a:t>
            </a:r>
            <a:r>
              <a:rPr dirty="0" spc="-180"/>
              <a:t> </a:t>
            </a:r>
            <a:r>
              <a:rPr dirty="0" spc="110"/>
              <a:t>conclusion,</a:t>
            </a:r>
            <a:r>
              <a:rPr dirty="0" spc="-175"/>
              <a:t> </a:t>
            </a:r>
            <a:r>
              <a:rPr dirty="0" spc="120"/>
              <a:t>unlocking</a:t>
            </a:r>
            <a:r>
              <a:rPr dirty="0" spc="-175"/>
              <a:t> </a:t>
            </a:r>
            <a:r>
              <a:rPr dirty="0" spc="105"/>
              <a:t>the</a:t>
            </a:r>
            <a:r>
              <a:rPr dirty="0"/>
              <a:t>	</a:t>
            </a:r>
            <a:r>
              <a:rPr dirty="0" spc="105"/>
              <a:t>of </a:t>
            </a:r>
            <a:r>
              <a:rPr dirty="0" spc="135"/>
              <a:t>quadratic</a:t>
            </a:r>
            <a:r>
              <a:rPr dirty="0" spc="-165"/>
              <a:t> </a:t>
            </a:r>
            <a:r>
              <a:rPr dirty="0" spc="130"/>
              <a:t>functions</a:t>
            </a:r>
            <a:r>
              <a:rPr dirty="0" spc="-165"/>
              <a:t> </a:t>
            </a:r>
            <a:r>
              <a:rPr dirty="0" spc="175"/>
              <a:t>empowers</a:t>
            </a:r>
            <a:r>
              <a:rPr dirty="0" spc="-165"/>
              <a:t> </a:t>
            </a:r>
            <a:r>
              <a:rPr dirty="0" spc="135"/>
              <a:t>you</a:t>
            </a:r>
            <a:r>
              <a:rPr dirty="0" spc="-165"/>
              <a:t> </a:t>
            </a:r>
            <a:r>
              <a:rPr dirty="0" spc="135"/>
              <a:t>to</a:t>
            </a:r>
            <a:r>
              <a:rPr dirty="0" spc="-165"/>
              <a:t> </a:t>
            </a:r>
            <a:r>
              <a:rPr dirty="0" spc="125"/>
              <a:t>graph</a:t>
            </a:r>
            <a:r>
              <a:rPr dirty="0" spc="-160"/>
              <a:t> </a:t>
            </a:r>
            <a:r>
              <a:rPr dirty="0" spc="145"/>
              <a:t>and </a:t>
            </a:r>
            <a:r>
              <a:rPr dirty="0" spc="130"/>
              <a:t>interpret</a:t>
            </a:r>
            <a:r>
              <a:rPr dirty="0" spc="-160"/>
              <a:t> </a:t>
            </a:r>
            <a:r>
              <a:rPr dirty="0" spc="145"/>
              <a:t>parabolas</a:t>
            </a:r>
            <a:r>
              <a:rPr dirty="0" spc="-160"/>
              <a:t> </a:t>
            </a:r>
            <a:r>
              <a:rPr dirty="0" spc="114"/>
              <a:t>with</a:t>
            </a:r>
            <a:r>
              <a:rPr dirty="0" spc="-160"/>
              <a:t> </a:t>
            </a:r>
            <a:r>
              <a:rPr dirty="0" spc="110"/>
              <a:t>confidence.</a:t>
            </a:r>
            <a:r>
              <a:rPr dirty="0" spc="-160"/>
              <a:t> </a:t>
            </a:r>
            <a:r>
              <a:rPr dirty="0" spc="75"/>
              <a:t>With </a:t>
            </a:r>
            <a:r>
              <a:rPr dirty="0" spc="80"/>
              <a:t>practice,</a:t>
            </a:r>
            <a:r>
              <a:rPr dirty="0" spc="-165"/>
              <a:t> </a:t>
            </a:r>
            <a:r>
              <a:rPr dirty="0" spc="135"/>
              <a:t>you</a:t>
            </a:r>
            <a:r>
              <a:rPr dirty="0" spc="-165"/>
              <a:t> </a:t>
            </a:r>
            <a:r>
              <a:rPr dirty="0" spc="114"/>
              <a:t>can</a:t>
            </a:r>
            <a:r>
              <a:rPr dirty="0" spc="-165"/>
              <a:t> </a:t>
            </a:r>
            <a:r>
              <a:rPr dirty="0" spc="150"/>
              <a:t>master</a:t>
            </a:r>
            <a:r>
              <a:rPr dirty="0" spc="-165"/>
              <a:t> </a:t>
            </a:r>
            <a:r>
              <a:rPr dirty="0" spc="114"/>
              <a:t>this</a:t>
            </a:r>
            <a:r>
              <a:rPr dirty="0" spc="-165"/>
              <a:t> </a:t>
            </a:r>
            <a:r>
              <a:rPr dirty="0" spc="95"/>
              <a:t>essential </a:t>
            </a:r>
            <a:r>
              <a:rPr dirty="0" spc="135"/>
              <a:t>mathematical</a:t>
            </a:r>
            <a:r>
              <a:rPr dirty="0" spc="-170"/>
              <a:t> </a:t>
            </a:r>
            <a:r>
              <a:rPr dirty="0" spc="140"/>
              <a:t>tool</a:t>
            </a:r>
            <a:r>
              <a:rPr dirty="0" spc="-165"/>
              <a:t> </a:t>
            </a:r>
            <a:r>
              <a:rPr dirty="0" spc="170"/>
              <a:t>and</a:t>
            </a:r>
            <a:r>
              <a:rPr dirty="0" spc="-170"/>
              <a:t> </a:t>
            </a:r>
            <a:r>
              <a:rPr dirty="0" spc="125"/>
              <a:t>apply</a:t>
            </a:r>
            <a:r>
              <a:rPr dirty="0" spc="-165"/>
              <a:t> </a:t>
            </a:r>
            <a:r>
              <a:rPr dirty="0" spc="75"/>
              <a:t>it</a:t>
            </a:r>
            <a:r>
              <a:rPr dirty="0" spc="-170"/>
              <a:t> </a:t>
            </a:r>
            <a:r>
              <a:rPr dirty="0" spc="85"/>
              <a:t>creatively</a:t>
            </a:r>
            <a:r>
              <a:rPr dirty="0" spc="-165"/>
              <a:t> </a:t>
            </a:r>
            <a:r>
              <a:rPr dirty="0" spc="110"/>
              <a:t>in </a:t>
            </a:r>
            <a:r>
              <a:rPr dirty="0" spc="125"/>
              <a:t>various</a:t>
            </a:r>
            <a:r>
              <a:rPr dirty="0" spc="-165"/>
              <a:t> </a:t>
            </a:r>
            <a:r>
              <a:rPr dirty="0" spc="75"/>
              <a:t>fields.</a:t>
            </a:r>
            <a:r>
              <a:rPr dirty="0" spc="-160"/>
              <a:t> </a:t>
            </a:r>
            <a:r>
              <a:rPr dirty="0" spc="135"/>
              <a:t>Keep</a:t>
            </a:r>
            <a:r>
              <a:rPr dirty="0" spc="-160"/>
              <a:t> </a:t>
            </a:r>
            <a:r>
              <a:rPr dirty="0" spc="125"/>
              <a:t>exploring</a:t>
            </a:r>
            <a:r>
              <a:rPr dirty="0" spc="-160"/>
              <a:t> </a:t>
            </a:r>
            <a:r>
              <a:rPr dirty="0" spc="130"/>
              <a:t>the</a:t>
            </a:r>
            <a:r>
              <a:rPr dirty="0" spc="-160"/>
              <a:t> </a:t>
            </a:r>
            <a:r>
              <a:rPr dirty="0" spc="165"/>
              <a:t>wonders</a:t>
            </a:r>
            <a:r>
              <a:rPr dirty="0" spc="-160"/>
              <a:t> </a:t>
            </a:r>
            <a:r>
              <a:rPr dirty="0" spc="105"/>
              <a:t>of </a:t>
            </a:r>
            <a:r>
              <a:rPr dirty="0" spc="95"/>
              <a:t>mathematics!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028628" y="1970379"/>
            <a:ext cx="754253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2527300" marR="5080" indent="-2514600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190"/>
              <a:t> </a:t>
            </a:r>
            <a:r>
              <a:rPr dirty="0" sz="4850" spc="170"/>
              <a:t>Mastering</a:t>
            </a:r>
            <a:r>
              <a:rPr dirty="0" sz="4850" spc="190"/>
              <a:t> </a:t>
            </a:r>
            <a:r>
              <a:rPr dirty="0" sz="4850" spc="165"/>
              <a:t>the </a:t>
            </a:r>
            <a:r>
              <a:rPr dirty="0" sz="4850" spc="125"/>
              <a:t>Parabola</a:t>
            </a:r>
            <a:endParaRPr sz="4850"/>
          </a:p>
        </p:txBody>
      </p:sp>
      <p:sp>
        <p:nvSpPr>
          <p:cNvPr id="14" name="object 14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2024-12-18T06:51:36Z</dcterms:created>
  <dcterms:modified xsi:type="dcterms:W3CDTF">2024-12-18T06:51:36Z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