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0"/>
  </p:normalViewPr>
  <p:slideViewPr>
    <p:cSldViewPr snapToGrid="0" snapToObjects="1">
      <p:cViewPr varScale="1">
        <p:scale>
          <a:sx n="95" d="100"/>
          <a:sy n="95"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3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244084"/>
            <a:ext cx="7556421" cy="2934653"/>
          </a:xfrm>
          <a:prstGeom prst="rect">
            <a:avLst/>
          </a:prstGeom>
          <a:noFill/>
          <a:ln/>
        </p:spPr>
        <p:txBody>
          <a:bodyPr wrap="square" lIns="0" tIns="0" rIns="0" bIns="0" rtlCol="0" anchor="t"/>
          <a:lstStyle/>
          <a:p>
            <a:pPr marL="0" indent="0">
              <a:lnSpc>
                <a:spcPts val="7700"/>
              </a:lnSpc>
              <a:buNone/>
            </a:pPr>
            <a:r>
              <a:rPr lang="en-US" sz="6150" b="1" kern="0" spc="-185" dirty="0">
                <a:solidFill>
                  <a:srgbClr val="000000"/>
                </a:solidFill>
                <a:latin typeface="Inter Bold" pitchFamily="34" charset="0"/>
                <a:ea typeface="Inter Bold" pitchFamily="34" charset="-122"/>
                <a:cs typeface="Inter Bold" pitchFamily="34" charset="-120"/>
              </a:rPr>
              <a:t>Introduction to Algebra: Simple Equations</a:t>
            </a:r>
            <a:endParaRPr lang="en-US" sz="6150" dirty="0"/>
          </a:p>
        </p:txBody>
      </p:sp>
      <p:sp>
        <p:nvSpPr>
          <p:cNvPr id="4" name="Text 1"/>
          <p:cNvSpPr/>
          <p:nvPr/>
        </p:nvSpPr>
        <p:spPr>
          <a:xfrm>
            <a:off x="6280190" y="4518898"/>
            <a:ext cx="7556421"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Algebra is a fundamental branch of mathematics that allows us to represent and manipulate unknown quantities using variables and equations. In this introduction, we will explore the basics of simple algebraic equations and how they can be used to solve real-world problems.</a:t>
            </a:r>
            <a:endParaRPr lang="en-US" sz="1750" dirty="0"/>
          </a:p>
        </p:txBody>
      </p:sp>
      <p:sp>
        <p:nvSpPr>
          <p:cNvPr id="5" name="Shape 2"/>
          <p:cNvSpPr/>
          <p:nvPr/>
        </p:nvSpPr>
        <p:spPr>
          <a:xfrm>
            <a:off x="6280190" y="6605468"/>
            <a:ext cx="362903" cy="362903"/>
          </a:xfrm>
          <a:prstGeom prst="roundRect">
            <a:avLst>
              <a:gd name="adj" fmla="val 25194296"/>
            </a:avLst>
          </a:prstGeom>
          <a:noFill/>
          <a:ln w="7620">
            <a:solidFill>
              <a:srgbClr val="FFFFFF"/>
            </a:solidFill>
            <a:prstDash val="solid"/>
          </a:ln>
        </p:spPr>
      </p:sp>
      <p:sp>
        <p:nvSpPr>
          <p:cNvPr id="7" name="Text 3"/>
          <p:cNvSpPr/>
          <p:nvPr/>
        </p:nvSpPr>
        <p:spPr>
          <a:xfrm>
            <a:off x="6756440" y="6588562"/>
            <a:ext cx="3703894"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272525"/>
                </a:solidFill>
                <a:latin typeface="Inter Bold" pitchFamily="34" charset="0"/>
                <a:ea typeface="Inter Bold" pitchFamily="34" charset="-122"/>
                <a:cs typeface="Inter Bold" pitchFamily="34" charset="-120"/>
              </a:rPr>
              <a:t>by </a:t>
            </a:r>
            <a:r>
              <a:rPr lang="en-US" sz="2200" b="1" kern="0" spc="-36" dirty="0" err="1">
                <a:solidFill>
                  <a:srgbClr val="272525"/>
                </a:solidFill>
                <a:latin typeface="Inter Bold" pitchFamily="34" charset="0"/>
                <a:ea typeface="Inter Bold" pitchFamily="34" charset="-122"/>
                <a:cs typeface="Inter Bold" pitchFamily="34" charset="-120"/>
              </a:rPr>
              <a:t>Onyedikachi</a:t>
            </a:r>
            <a:r>
              <a:rPr lang="en-US" sz="2200" b="1" kern="0" spc="-36" dirty="0">
                <a:solidFill>
                  <a:srgbClr val="272525"/>
                </a:solidFill>
                <a:latin typeface="Inter Bold" pitchFamily="34" charset="0"/>
                <a:ea typeface="Inter Bold" pitchFamily="34" charset="-122"/>
                <a:cs typeface="Inter Bold" pitchFamily="34" charset="-120"/>
              </a:rPr>
              <a:t> Ikenna </a:t>
            </a:r>
            <a:r>
              <a:rPr lang="en-US" sz="2200" b="1" kern="0" spc="-36" dirty="0" err="1">
                <a:solidFill>
                  <a:srgbClr val="272525"/>
                </a:solidFill>
                <a:latin typeface="Inter Bold" pitchFamily="34" charset="0"/>
                <a:ea typeface="Inter Bold" pitchFamily="34" charset="-122"/>
                <a:cs typeface="Inter Bold" pitchFamily="34" charset="-120"/>
              </a:rPr>
              <a:t>Onwurah</a:t>
            </a:r>
            <a:endParaRPr lang="en-US" sz="2200" dirty="0"/>
          </a:p>
        </p:txBody>
      </p:sp>
      <p:pic>
        <p:nvPicPr>
          <p:cNvPr id="9" name="Picture 8">
            <a:extLst>
              <a:ext uri="{FF2B5EF4-FFF2-40B4-BE49-F238E27FC236}">
                <a16:creationId xmlns:a16="http://schemas.microsoft.com/office/drawing/2014/main" id="{3EB5753F-0FB9-4E1E-AAC1-50CA417CF572}"/>
              </a:ext>
            </a:extLst>
          </p:cNvPr>
          <p:cNvPicPr>
            <a:picLocks noChangeAspect="1"/>
          </p:cNvPicPr>
          <p:nvPr/>
        </p:nvPicPr>
        <p:blipFill>
          <a:blip r:embed="rId4"/>
          <a:stretch>
            <a:fillRect/>
          </a:stretch>
        </p:blipFill>
        <p:spPr>
          <a:xfrm>
            <a:off x="11943975" y="7562233"/>
            <a:ext cx="2686425" cy="5811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35330"/>
            <a:ext cx="5670590"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What is Algebra?</a:t>
            </a:r>
            <a:endParaRPr lang="en-US" sz="4450" dirty="0"/>
          </a:p>
        </p:txBody>
      </p:sp>
      <p:sp>
        <p:nvSpPr>
          <p:cNvPr id="4" name="Shape 1"/>
          <p:cNvSpPr/>
          <p:nvPr/>
        </p:nvSpPr>
        <p:spPr>
          <a:xfrm>
            <a:off x="793790" y="2039422"/>
            <a:ext cx="510302" cy="510302"/>
          </a:xfrm>
          <a:prstGeom prst="roundRect">
            <a:avLst>
              <a:gd name="adj" fmla="val 18669"/>
            </a:avLst>
          </a:prstGeom>
          <a:solidFill>
            <a:srgbClr val="DADBF1"/>
          </a:solidFill>
          <a:ln w="7620">
            <a:solidFill>
              <a:srgbClr val="C0C1D7"/>
            </a:solidFill>
            <a:prstDash val="solid"/>
          </a:ln>
        </p:spPr>
      </p:sp>
      <p:sp>
        <p:nvSpPr>
          <p:cNvPr id="5" name="Text 2"/>
          <p:cNvSpPr/>
          <p:nvPr/>
        </p:nvSpPr>
        <p:spPr>
          <a:xfrm>
            <a:off x="980599" y="2124432"/>
            <a:ext cx="136565"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272525"/>
                </a:solidFill>
                <a:latin typeface="Inter Bold" pitchFamily="34" charset="0"/>
                <a:ea typeface="Inter Bold" pitchFamily="34" charset="-122"/>
                <a:cs typeface="Inter Bold" pitchFamily="34" charset="-120"/>
              </a:rPr>
              <a:t>1</a:t>
            </a:r>
            <a:endParaRPr lang="en-US" sz="2650" dirty="0"/>
          </a:p>
        </p:txBody>
      </p:sp>
      <p:sp>
        <p:nvSpPr>
          <p:cNvPr id="6" name="Text 3"/>
          <p:cNvSpPr/>
          <p:nvPr/>
        </p:nvSpPr>
        <p:spPr>
          <a:xfrm>
            <a:off x="1530906" y="2039422"/>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Symbolic Language</a:t>
            </a:r>
            <a:endParaRPr lang="en-US" sz="2200" dirty="0"/>
          </a:p>
        </p:txBody>
      </p:sp>
      <p:sp>
        <p:nvSpPr>
          <p:cNvPr id="7" name="Text 4"/>
          <p:cNvSpPr/>
          <p:nvPr/>
        </p:nvSpPr>
        <p:spPr>
          <a:xfrm>
            <a:off x="1530906" y="2529840"/>
            <a:ext cx="2927747"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Algebra is a symbolic language that uses letters, numbers, and operators to represent and manipulate quantities and relationships.</a:t>
            </a:r>
            <a:endParaRPr lang="en-US" sz="1750" dirty="0"/>
          </a:p>
        </p:txBody>
      </p:sp>
      <p:sp>
        <p:nvSpPr>
          <p:cNvPr id="8" name="Shape 5"/>
          <p:cNvSpPr/>
          <p:nvPr/>
        </p:nvSpPr>
        <p:spPr>
          <a:xfrm>
            <a:off x="4685467" y="2039422"/>
            <a:ext cx="510302" cy="510302"/>
          </a:xfrm>
          <a:prstGeom prst="roundRect">
            <a:avLst>
              <a:gd name="adj" fmla="val 18669"/>
            </a:avLst>
          </a:prstGeom>
          <a:solidFill>
            <a:srgbClr val="DADBF1"/>
          </a:solidFill>
          <a:ln w="7620">
            <a:solidFill>
              <a:srgbClr val="C0C1D7"/>
            </a:solidFill>
            <a:prstDash val="solid"/>
          </a:ln>
        </p:spPr>
      </p:sp>
      <p:sp>
        <p:nvSpPr>
          <p:cNvPr id="9" name="Text 6"/>
          <p:cNvSpPr/>
          <p:nvPr/>
        </p:nvSpPr>
        <p:spPr>
          <a:xfrm>
            <a:off x="4838581" y="2124432"/>
            <a:ext cx="204073"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272525"/>
                </a:solidFill>
                <a:latin typeface="Inter Bold" pitchFamily="34" charset="0"/>
                <a:ea typeface="Inter Bold" pitchFamily="34" charset="-122"/>
                <a:cs typeface="Inter Bold" pitchFamily="34" charset="-120"/>
              </a:rPr>
              <a:t>2</a:t>
            </a:r>
            <a:endParaRPr lang="en-US" sz="2650" dirty="0"/>
          </a:p>
        </p:txBody>
      </p:sp>
      <p:sp>
        <p:nvSpPr>
          <p:cNvPr id="10" name="Text 7"/>
          <p:cNvSpPr/>
          <p:nvPr/>
        </p:nvSpPr>
        <p:spPr>
          <a:xfrm>
            <a:off x="5422583" y="2039422"/>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Generalization</a:t>
            </a:r>
            <a:endParaRPr lang="en-US" sz="2200" dirty="0"/>
          </a:p>
        </p:txBody>
      </p:sp>
      <p:sp>
        <p:nvSpPr>
          <p:cNvPr id="11" name="Text 8"/>
          <p:cNvSpPr/>
          <p:nvPr/>
        </p:nvSpPr>
        <p:spPr>
          <a:xfrm>
            <a:off x="5422583" y="2529840"/>
            <a:ext cx="2927747"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Algebra allows us to generalize mathematical concepts and solve problems beyond specific numerical values.</a:t>
            </a:r>
            <a:endParaRPr lang="en-US" sz="1750" dirty="0"/>
          </a:p>
        </p:txBody>
      </p:sp>
      <p:sp>
        <p:nvSpPr>
          <p:cNvPr id="12" name="Shape 9"/>
          <p:cNvSpPr/>
          <p:nvPr/>
        </p:nvSpPr>
        <p:spPr>
          <a:xfrm>
            <a:off x="793790" y="4826318"/>
            <a:ext cx="510302" cy="510302"/>
          </a:xfrm>
          <a:prstGeom prst="roundRect">
            <a:avLst>
              <a:gd name="adj" fmla="val 18669"/>
            </a:avLst>
          </a:prstGeom>
          <a:solidFill>
            <a:srgbClr val="DADBF1"/>
          </a:solidFill>
          <a:ln w="7620">
            <a:solidFill>
              <a:srgbClr val="C0C1D7"/>
            </a:solidFill>
            <a:prstDash val="solid"/>
          </a:ln>
        </p:spPr>
      </p:sp>
      <p:sp>
        <p:nvSpPr>
          <p:cNvPr id="13" name="Text 10"/>
          <p:cNvSpPr/>
          <p:nvPr/>
        </p:nvSpPr>
        <p:spPr>
          <a:xfrm>
            <a:off x="944166" y="4911328"/>
            <a:ext cx="209431"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272525"/>
                </a:solidFill>
                <a:latin typeface="Inter Bold" pitchFamily="34" charset="0"/>
                <a:ea typeface="Inter Bold" pitchFamily="34" charset="-122"/>
                <a:cs typeface="Inter Bold" pitchFamily="34" charset="-120"/>
              </a:rPr>
              <a:t>3</a:t>
            </a:r>
            <a:endParaRPr lang="en-US" sz="2650" dirty="0"/>
          </a:p>
        </p:txBody>
      </p:sp>
      <p:sp>
        <p:nvSpPr>
          <p:cNvPr id="14" name="Text 11"/>
          <p:cNvSpPr/>
          <p:nvPr/>
        </p:nvSpPr>
        <p:spPr>
          <a:xfrm>
            <a:off x="1530906" y="4826318"/>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Problem-Solving</a:t>
            </a:r>
            <a:endParaRPr lang="en-US" sz="2200" dirty="0"/>
          </a:p>
        </p:txBody>
      </p:sp>
      <p:sp>
        <p:nvSpPr>
          <p:cNvPr id="15" name="Text 12"/>
          <p:cNvSpPr/>
          <p:nvPr/>
        </p:nvSpPr>
        <p:spPr>
          <a:xfrm>
            <a:off x="1530906" y="5316736"/>
            <a:ext cx="2927747"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Algebraic equations and expressions are powerful tools for modeling and solving a wide range of real-world problems.</a:t>
            </a:r>
            <a:endParaRPr lang="en-US" sz="1750" dirty="0"/>
          </a:p>
        </p:txBody>
      </p:sp>
      <p:sp>
        <p:nvSpPr>
          <p:cNvPr id="16" name="Shape 13"/>
          <p:cNvSpPr/>
          <p:nvPr/>
        </p:nvSpPr>
        <p:spPr>
          <a:xfrm>
            <a:off x="4685467" y="4826318"/>
            <a:ext cx="510302" cy="510302"/>
          </a:xfrm>
          <a:prstGeom prst="roundRect">
            <a:avLst>
              <a:gd name="adj" fmla="val 18669"/>
            </a:avLst>
          </a:prstGeom>
          <a:solidFill>
            <a:srgbClr val="DADBF1"/>
          </a:solidFill>
          <a:ln w="7620">
            <a:solidFill>
              <a:srgbClr val="C0C1D7"/>
            </a:solidFill>
            <a:prstDash val="solid"/>
          </a:ln>
        </p:spPr>
      </p:sp>
      <p:sp>
        <p:nvSpPr>
          <p:cNvPr id="17" name="Text 14"/>
          <p:cNvSpPr/>
          <p:nvPr/>
        </p:nvSpPr>
        <p:spPr>
          <a:xfrm>
            <a:off x="4830604" y="4911328"/>
            <a:ext cx="219908" cy="340281"/>
          </a:xfrm>
          <a:prstGeom prst="rect">
            <a:avLst/>
          </a:prstGeom>
          <a:noFill/>
          <a:ln/>
        </p:spPr>
        <p:txBody>
          <a:bodyPr wrap="none" lIns="0" tIns="0" rIns="0" bIns="0" rtlCol="0" anchor="t"/>
          <a:lstStyle/>
          <a:p>
            <a:pPr marL="0" indent="0" algn="ctr">
              <a:lnSpc>
                <a:spcPts val="2650"/>
              </a:lnSpc>
              <a:buNone/>
            </a:pPr>
            <a:r>
              <a:rPr lang="en-US" sz="2650" b="1" kern="0" spc="-80" dirty="0">
                <a:solidFill>
                  <a:srgbClr val="272525"/>
                </a:solidFill>
                <a:latin typeface="Inter Bold" pitchFamily="34" charset="0"/>
                <a:ea typeface="Inter Bold" pitchFamily="34" charset="-122"/>
                <a:cs typeface="Inter Bold" pitchFamily="34" charset="-120"/>
              </a:rPr>
              <a:t>4</a:t>
            </a:r>
            <a:endParaRPr lang="en-US" sz="2650" dirty="0"/>
          </a:p>
        </p:txBody>
      </p:sp>
      <p:sp>
        <p:nvSpPr>
          <p:cNvPr id="18" name="Text 15"/>
          <p:cNvSpPr/>
          <p:nvPr/>
        </p:nvSpPr>
        <p:spPr>
          <a:xfrm>
            <a:off x="5422583" y="4826318"/>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Versatility</a:t>
            </a:r>
            <a:endParaRPr lang="en-US" sz="2200" dirty="0"/>
          </a:p>
        </p:txBody>
      </p:sp>
      <p:sp>
        <p:nvSpPr>
          <p:cNvPr id="19" name="Text 16"/>
          <p:cNvSpPr/>
          <p:nvPr/>
        </p:nvSpPr>
        <p:spPr>
          <a:xfrm>
            <a:off x="5422583" y="5316736"/>
            <a:ext cx="2927747" cy="2177415"/>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Algebra is the foundation for more advanced mathematics, including calculus, linear algebra, and higher-level problem-solving.</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177058"/>
            <a:ext cx="9510713"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Algebraic Expressions and Variables</a:t>
            </a:r>
            <a:endParaRPr lang="en-US" sz="4450" dirty="0"/>
          </a:p>
        </p:txBody>
      </p:sp>
      <p:sp>
        <p:nvSpPr>
          <p:cNvPr id="3" name="Text 1"/>
          <p:cNvSpPr/>
          <p:nvPr/>
        </p:nvSpPr>
        <p:spPr>
          <a:xfrm>
            <a:off x="793790" y="3452813"/>
            <a:ext cx="2918341"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Algebraic Expressions</a:t>
            </a:r>
            <a:endParaRPr lang="en-US" sz="2200" dirty="0"/>
          </a:p>
        </p:txBody>
      </p:sp>
      <p:sp>
        <p:nvSpPr>
          <p:cNvPr id="4" name="Text 2"/>
          <p:cNvSpPr/>
          <p:nvPr/>
        </p:nvSpPr>
        <p:spPr>
          <a:xfrm>
            <a:off x="793790" y="4033957"/>
            <a:ext cx="3978116"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Algebraic expressions are mathematical phrases that combine variables, numbers, and operations. They can represent a wide range of quantities and relationships.</a:t>
            </a:r>
            <a:endParaRPr lang="en-US" sz="1750" dirty="0"/>
          </a:p>
        </p:txBody>
      </p:sp>
      <p:sp>
        <p:nvSpPr>
          <p:cNvPr id="5" name="Text 3"/>
          <p:cNvSpPr/>
          <p:nvPr/>
        </p:nvSpPr>
        <p:spPr>
          <a:xfrm>
            <a:off x="5332928" y="3452813"/>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Variables</a:t>
            </a:r>
            <a:endParaRPr lang="en-US" sz="2200" dirty="0"/>
          </a:p>
        </p:txBody>
      </p:sp>
      <p:sp>
        <p:nvSpPr>
          <p:cNvPr id="6" name="Text 4"/>
          <p:cNvSpPr/>
          <p:nvPr/>
        </p:nvSpPr>
        <p:spPr>
          <a:xfrm>
            <a:off x="5332928" y="4033957"/>
            <a:ext cx="3978116"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Variables are letters (usually x, y, or z) that represent unknown or changing quantities. They allow us to generalize and solve problems without specific numerical values.</a:t>
            </a:r>
            <a:endParaRPr lang="en-US" sz="1750" dirty="0"/>
          </a:p>
        </p:txBody>
      </p:sp>
      <p:sp>
        <p:nvSpPr>
          <p:cNvPr id="7" name="Text 5"/>
          <p:cNvSpPr/>
          <p:nvPr/>
        </p:nvSpPr>
        <p:spPr>
          <a:xfrm>
            <a:off x="9872067" y="3452813"/>
            <a:ext cx="2835235"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Operations</a:t>
            </a:r>
            <a:endParaRPr lang="en-US" sz="2200" dirty="0"/>
          </a:p>
        </p:txBody>
      </p:sp>
      <p:sp>
        <p:nvSpPr>
          <p:cNvPr id="8" name="Text 6"/>
          <p:cNvSpPr/>
          <p:nvPr/>
        </p:nvSpPr>
        <p:spPr>
          <a:xfrm>
            <a:off x="9872067" y="4033957"/>
            <a:ext cx="3978116"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The basic algebraic operations include addition, subtraction, multiplication, and division. These operations are used to manipulate and solve algebraic expressions.</a:t>
            </a:r>
            <a:endParaRPr lang="en-US" sz="1750" dirty="0"/>
          </a:p>
        </p:txBody>
      </p:sp>
      <p:pic>
        <p:nvPicPr>
          <p:cNvPr id="10" name="Picture 9">
            <a:extLst>
              <a:ext uri="{FF2B5EF4-FFF2-40B4-BE49-F238E27FC236}">
                <a16:creationId xmlns:a16="http://schemas.microsoft.com/office/drawing/2014/main" id="{ADD93728-3B5F-4E4E-BB2D-7747C18C75C5}"/>
              </a:ext>
            </a:extLst>
          </p:cNvPr>
          <p:cNvPicPr>
            <a:picLocks noChangeAspect="1"/>
          </p:cNvPicPr>
          <p:nvPr/>
        </p:nvPicPr>
        <p:blipFill>
          <a:blip r:embed="rId3"/>
          <a:stretch>
            <a:fillRect/>
          </a:stretch>
        </p:blipFill>
        <p:spPr>
          <a:xfrm>
            <a:off x="11943975" y="7552186"/>
            <a:ext cx="2686425" cy="5811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20447" y="830937"/>
            <a:ext cx="7571065" cy="643176"/>
          </a:xfrm>
          <a:prstGeom prst="rect">
            <a:avLst/>
          </a:prstGeom>
          <a:noFill/>
          <a:ln/>
        </p:spPr>
        <p:txBody>
          <a:bodyPr wrap="none" lIns="0" tIns="0" rIns="0" bIns="0" rtlCol="0" anchor="t"/>
          <a:lstStyle/>
          <a:p>
            <a:pPr marL="0" indent="0">
              <a:lnSpc>
                <a:spcPts val="5050"/>
              </a:lnSpc>
              <a:buNone/>
            </a:pPr>
            <a:r>
              <a:rPr lang="en-US" sz="4050" b="1" kern="0" spc="-122" dirty="0">
                <a:solidFill>
                  <a:srgbClr val="000000"/>
                </a:solidFill>
                <a:latin typeface="Inter Bold" pitchFamily="34" charset="0"/>
                <a:ea typeface="Inter Bold" pitchFamily="34" charset="-122"/>
                <a:cs typeface="Inter Bold" pitchFamily="34" charset="-120"/>
              </a:rPr>
              <a:t>Solving Simple Linear Equations</a:t>
            </a:r>
            <a:endParaRPr lang="en-US" sz="4050" dirty="0"/>
          </a:p>
        </p:txBody>
      </p:sp>
      <p:sp>
        <p:nvSpPr>
          <p:cNvPr id="4" name="Shape 1"/>
          <p:cNvSpPr/>
          <p:nvPr/>
        </p:nvSpPr>
        <p:spPr>
          <a:xfrm>
            <a:off x="1017746" y="1782842"/>
            <a:ext cx="22860" cy="5615702"/>
          </a:xfrm>
          <a:prstGeom prst="roundRect">
            <a:avLst>
              <a:gd name="adj" fmla="val 378194"/>
            </a:avLst>
          </a:prstGeom>
          <a:solidFill>
            <a:srgbClr val="C0C1D7"/>
          </a:solidFill>
          <a:ln/>
        </p:spPr>
      </p:sp>
      <p:sp>
        <p:nvSpPr>
          <p:cNvPr id="5" name="Shape 2"/>
          <p:cNvSpPr/>
          <p:nvPr/>
        </p:nvSpPr>
        <p:spPr>
          <a:xfrm>
            <a:off x="1237833" y="2234327"/>
            <a:ext cx="720447" cy="22860"/>
          </a:xfrm>
          <a:prstGeom prst="roundRect">
            <a:avLst>
              <a:gd name="adj" fmla="val 378194"/>
            </a:avLst>
          </a:prstGeom>
          <a:solidFill>
            <a:srgbClr val="C0C1D7"/>
          </a:solidFill>
          <a:ln/>
        </p:spPr>
      </p:sp>
      <p:sp>
        <p:nvSpPr>
          <p:cNvPr id="6" name="Shape 3"/>
          <p:cNvSpPr/>
          <p:nvPr/>
        </p:nvSpPr>
        <p:spPr>
          <a:xfrm>
            <a:off x="797659" y="2014299"/>
            <a:ext cx="463034" cy="463034"/>
          </a:xfrm>
          <a:prstGeom prst="roundRect">
            <a:avLst>
              <a:gd name="adj" fmla="val 18671"/>
            </a:avLst>
          </a:prstGeom>
          <a:solidFill>
            <a:srgbClr val="DADBF1"/>
          </a:solidFill>
          <a:ln w="7620">
            <a:solidFill>
              <a:srgbClr val="C0C1D7"/>
            </a:solidFill>
            <a:prstDash val="solid"/>
          </a:ln>
        </p:spPr>
      </p:sp>
      <p:sp>
        <p:nvSpPr>
          <p:cNvPr id="7" name="Text 4"/>
          <p:cNvSpPr/>
          <p:nvPr/>
        </p:nvSpPr>
        <p:spPr>
          <a:xfrm>
            <a:off x="967204" y="2091452"/>
            <a:ext cx="123944" cy="308729"/>
          </a:xfrm>
          <a:prstGeom prst="rect">
            <a:avLst/>
          </a:prstGeom>
          <a:noFill/>
          <a:ln/>
        </p:spPr>
        <p:txBody>
          <a:bodyPr wrap="none" lIns="0" tIns="0" rIns="0" bIns="0" rtlCol="0" anchor="t"/>
          <a:lstStyle/>
          <a:p>
            <a:pPr marL="0" indent="0" algn="ctr">
              <a:lnSpc>
                <a:spcPts val="2400"/>
              </a:lnSpc>
              <a:buNone/>
            </a:pPr>
            <a:r>
              <a:rPr lang="en-US" sz="2400" b="1" kern="0" spc="-73" dirty="0">
                <a:solidFill>
                  <a:srgbClr val="272525"/>
                </a:solidFill>
                <a:latin typeface="Inter Bold" pitchFamily="34" charset="0"/>
                <a:ea typeface="Inter Bold" pitchFamily="34" charset="-122"/>
                <a:cs typeface="Inter Bold" pitchFamily="34" charset="-120"/>
              </a:rPr>
              <a:t>1</a:t>
            </a:r>
            <a:endParaRPr lang="en-US" sz="2400" dirty="0"/>
          </a:p>
        </p:txBody>
      </p:sp>
      <p:sp>
        <p:nvSpPr>
          <p:cNvPr id="8" name="Text 5"/>
          <p:cNvSpPr/>
          <p:nvPr/>
        </p:nvSpPr>
        <p:spPr>
          <a:xfrm>
            <a:off x="2161223" y="1988582"/>
            <a:ext cx="2573060" cy="321588"/>
          </a:xfrm>
          <a:prstGeom prst="rect">
            <a:avLst/>
          </a:prstGeom>
          <a:noFill/>
          <a:ln/>
        </p:spPr>
        <p:txBody>
          <a:bodyPr wrap="none" lIns="0" tIns="0" rIns="0" bIns="0" rtlCol="0" anchor="t"/>
          <a:lstStyle/>
          <a:p>
            <a:pPr marL="0" indent="0" algn="l">
              <a:lnSpc>
                <a:spcPts val="2500"/>
              </a:lnSpc>
              <a:buNone/>
            </a:pPr>
            <a:r>
              <a:rPr lang="en-US" sz="2000" b="1" kern="0" spc="-61" dirty="0">
                <a:solidFill>
                  <a:srgbClr val="272525"/>
                </a:solidFill>
                <a:latin typeface="Inter Bold" pitchFamily="34" charset="0"/>
                <a:ea typeface="Inter Bold" pitchFamily="34" charset="-122"/>
                <a:cs typeface="Inter Bold" pitchFamily="34" charset="-120"/>
              </a:rPr>
              <a:t>Isolate the Variable</a:t>
            </a:r>
            <a:endParaRPr lang="en-US" sz="2000" dirty="0"/>
          </a:p>
        </p:txBody>
      </p:sp>
      <p:sp>
        <p:nvSpPr>
          <p:cNvPr id="9" name="Text 6"/>
          <p:cNvSpPr/>
          <p:nvPr/>
        </p:nvSpPr>
        <p:spPr>
          <a:xfrm>
            <a:off x="2161223" y="2433638"/>
            <a:ext cx="6262330" cy="987981"/>
          </a:xfrm>
          <a:prstGeom prst="rect">
            <a:avLst/>
          </a:prstGeom>
          <a:noFill/>
          <a:ln/>
        </p:spPr>
        <p:txBody>
          <a:bodyPr wrap="square" lIns="0" tIns="0" rIns="0" bIns="0" rtlCol="0" anchor="t"/>
          <a:lstStyle/>
          <a:p>
            <a:pPr marL="0" indent="0" algn="l">
              <a:lnSpc>
                <a:spcPts val="2550"/>
              </a:lnSpc>
              <a:buNone/>
            </a:pPr>
            <a:r>
              <a:rPr lang="en-US" sz="1600" kern="0" spc="-32" dirty="0">
                <a:solidFill>
                  <a:srgbClr val="272525"/>
                </a:solidFill>
                <a:latin typeface="Inter" pitchFamily="34" charset="0"/>
                <a:ea typeface="Inter" pitchFamily="34" charset="-122"/>
                <a:cs typeface="Inter" pitchFamily="34" charset="-120"/>
              </a:rPr>
              <a:t>The first step in solving a simple linear equation is to isolate the variable on one side of the equation by performing inverse operations.</a:t>
            </a:r>
            <a:endParaRPr lang="en-US" sz="1600" dirty="0"/>
          </a:p>
        </p:txBody>
      </p:sp>
      <p:sp>
        <p:nvSpPr>
          <p:cNvPr id="10" name="Shape 7"/>
          <p:cNvSpPr/>
          <p:nvPr/>
        </p:nvSpPr>
        <p:spPr>
          <a:xfrm>
            <a:off x="1237833" y="4284583"/>
            <a:ext cx="720447" cy="22860"/>
          </a:xfrm>
          <a:prstGeom prst="roundRect">
            <a:avLst>
              <a:gd name="adj" fmla="val 378194"/>
            </a:avLst>
          </a:prstGeom>
          <a:solidFill>
            <a:srgbClr val="C0C1D7"/>
          </a:solidFill>
          <a:ln/>
        </p:spPr>
      </p:sp>
      <p:sp>
        <p:nvSpPr>
          <p:cNvPr id="11" name="Shape 8"/>
          <p:cNvSpPr/>
          <p:nvPr/>
        </p:nvSpPr>
        <p:spPr>
          <a:xfrm>
            <a:off x="797659" y="4064556"/>
            <a:ext cx="463034" cy="463034"/>
          </a:xfrm>
          <a:prstGeom prst="roundRect">
            <a:avLst>
              <a:gd name="adj" fmla="val 18671"/>
            </a:avLst>
          </a:prstGeom>
          <a:solidFill>
            <a:srgbClr val="DADBF1"/>
          </a:solidFill>
          <a:ln w="7620">
            <a:solidFill>
              <a:srgbClr val="C0C1D7"/>
            </a:solidFill>
            <a:prstDash val="solid"/>
          </a:ln>
        </p:spPr>
      </p:sp>
      <p:sp>
        <p:nvSpPr>
          <p:cNvPr id="12" name="Text 9"/>
          <p:cNvSpPr/>
          <p:nvPr/>
        </p:nvSpPr>
        <p:spPr>
          <a:xfrm>
            <a:off x="936486" y="4141708"/>
            <a:ext cx="185261" cy="308729"/>
          </a:xfrm>
          <a:prstGeom prst="rect">
            <a:avLst/>
          </a:prstGeom>
          <a:noFill/>
          <a:ln/>
        </p:spPr>
        <p:txBody>
          <a:bodyPr wrap="none" lIns="0" tIns="0" rIns="0" bIns="0" rtlCol="0" anchor="t"/>
          <a:lstStyle/>
          <a:p>
            <a:pPr marL="0" indent="0" algn="ctr">
              <a:lnSpc>
                <a:spcPts val="2400"/>
              </a:lnSpc>
              <a:buNone/>
            </a:pPr>
            <a:r>
              <a:rPr lang="en-US" sz="2400" b="1" kern="0" spc="-73" dirty="0">
                <a:solidFill>
                  <a:srgbClr val="272525"/>
                </a:solidFill>
                <a:latin typeface="Inter Bold" pitchFamily="34" charset="0"/>
                <a:ea typeface="Inter Bold" pitchFamily="34" charset="-122"/>
                <a:cs typeface="Inter Bold" pitchFamily="34" charset="-120"/>
              </a:rPr>
              <a:t>2</a:t>
            </a:r>
            <a:endParaRPr lang="en-US" sz="2400" dirty="0"/>
          </a:p>
        </p:txBody>
      </p:sp>
      <p:sp>
        <p:nvSpPr>
          <p:cNvPr id="13" name="Text 10"/>
          <p:cNvSpPr/>
          <p:nvPr/>
        </p:nvSpPr>
        <p:spPr>
          <a:xfrm>
            <a:off x="2161223" y="4038838"/>
            <a:ext cx="2573060" cy="321588"/>
          </a:xfrm>
          <a:prstGeom prst="rect">
            <a:avLst/>
          </a:prstGeom>
          <a:noFill/>
          <a:ln/>
        </p:spPr>
        <p:txBody>
          <a:bodyPr wrap="none" lIns="0" tIns="0" rIns="0" bIns="0" rtlCol="0" anchor="t"/>
          <a:lstStyle/>
          <a:p>
            <a:pPr marL="0" indent="0" algn="l">
              <a:lnSpc>
                <a:spcPts val="2500"/>
              </a:lnSpc>
              <a:buNone/>
            </a:pPr>
            <a:r>
              <a:rPr lang="en-US" sz="2000" b="1" kern="0" spc="-61" dirty="0">
                <a:solidFill>
                  <a:srgbClr val="272525"/>
                </a:solidFill>
                <a:latin typeface="Inter Bold" pitchFamily="34" charset="0"/>
                <a:ea typeface="Inter Bold" pitchFamily="34" charset="-122"/>
                <a:cs typeface="Inter Bold" pitchFamily="34" charset="-120"/>
              </a:rPr>
              <a:t>Combine Like Terms</a:t>
            </a:r>
            <a:endParaRPr lang="en-US" sz="2000" dirty="0"/>
          </a:p>
        </p:txBody>
      </p:sp>
      <p:sp>
        <p:nvSpPr>
          <p:cNvPr id="14" name="Text 11"/>
          <p:cNvSpPr/>
          <p:nvPr/>
        </p:nvSpPr>
        <p:spPr>
          <a:xfrm>
            <a:off x="2161223" y="4483894"/>
            <a:ext cx="6262330" cy="658654"/>
          </a:xfrm>
          <a:prstGeom prst="rect">
            <a:avLst/>
          </a:prstGeom>
          <a:noFill/>
          <a:ln/>
        </p:spPr>
        <p:txBody>
          <a:bodyPr wrap="square" lIns="0" tIns="0" rIns="0" bIns="0" rtlCol="0" anchor="t"/>
          <a:lstStyle/>
          <a:p>
            <a:pPr marL="0" indent="0" algn="l">
              <a:lnSpc>
                <a:spcPts val="2550"/>
              </a:lnSpc>
              <a:buNone/>
            </a:pPr>
            <a:r>
              <a:rPr lang="en-US" sz="1600" kern="0" spc="-32" dirty="0">
                <a:solidFill>
                  <a:srgbClr val="272525"/>
                </a:solidFill>
                <a:latin typeface="Inter" pitchFamily="34" charset="0"/>
                <a:ea typeface="Inter" pitchFamily="34" charset="-122"/>
                <a:cs typeface="Inter" pitchFamily="34" charset="-120"/>
              </a:rPr>
              <a:t>Next, we combine any like terms (terms with the same variable) on each side of the equation to simplify the expression.</a:t>
            </a:r>
            <a:endParaRPr lang="en-US" sz="1600" dirty="0"/>
          </a:p>
        </p:txBody>
      </p:sp>
      <p:sp>
        <p:nvSpPr>
          <p:cNvPr id="15" name="Shape 12"/>
          <p:cNvSpPr/>
          <p:nvPr/>
        </p:nvSpPr>
        <p:spPr>
          <a:xfrm>
            <a:off x="1237833" y="6005513"/>
            <a:ext cx="720447" cy="22860"/>
          </a:xfrm>
          <a:prstGeom prst="roundRect">
            <a:avLst>
              <a:gd name="adj" fmla="val 378194"/>
            </a:avLst>
          </a:prstGeom>
          <a:solidFill>
            <a:srgbClr val="C0C1D7"/>
          </a:solidFill>
          <a:ln/>
        </p:spPr>
      </p:sp>
      <p:sp>
        <p:nvSpPr>
          <p:cNvPr id="16" name="Shape 13"/>
          <p:cNvSpPr/>
          <p:nvPr/>
        </p:nvSpPr>
        <p:spPr>
          <a:xfrm>
            <a:off x="797659" y="5785485"/>
            <a:ext cx="463034" cy="463034"/>
          </a:xfrm>
          <a:prstGeom prst="roundRect">
            <a:avLst>
              <a:gd name="adj" fmla="val 18671"/>
            </a:avLst>
          </a:prstGeom>
          <a:solidFill>
            <a:srgbClr val="DADBF1"/>
          </a:solidFill>
          <a:ln w="7620">
            <a:solidFill>
              <a:srgbClr val="C0C1D7"/>
            </a:solidFill>
            <a:prstDash val="solid"/>
          </a:ln>
        </p:spPr>
      </p:sp>
      <p:sp>
        <p:nvSpPr>
          <p:cNvPr id="17" name="Text 14"/>
          <p:cNvSpPr/>
          <p:nvPr/>
        </p:nvSpPr>
        <p:spPr>
          <a:xfrm>
            <a:off x="934105" y="5862637"/>
            <a:ext cx="190143" cy="308729"/>
          </a:xfrm>
          <a:prstGeom prst="rect">
            <a:avLst/>
          </a:prstGeom>
          <a:noFill/>
          <a:ln/>
        </p:spPr>
        <p:txBody>
          <a:bodyPr wrap="none" lIns="0" tIns="0" rIns="0" bIns="0" rtlCol="0" anchor="t"/>
          <a:lstStyle/>
          <a:p>
            <a:pPr marL="0" indent="0" algn="ctr">
              <a:lnSpc>
                <a:spcPts val="2400"/>
              </a:lnSpc>
              <a:buNone/>
            </a:pPr>
            <a:r>
              <a:rPr lang="en-US" sz="2400" b="1" kern="0" spc="-73" dirty="0">
                <a:solidFill>
                  <a:srgbClr val="272525"/>
                </a:solidFill>
                <a:latin typeface="Inter Bold" pitchFamily="34" charset="0"/>
                <a:ea typeface="Inter Bold" pitchFamily="34" charset="-122"/>
                <a:cs typeface="Inter Bold" pitchFamily="34" charset="-120"/>
              </a:rPr>
              <a:t>3</a:t>
            </a:r>
            <a:endParaRPr lang="en-US" sz="2400" dirty="0"/>
          </a:p>
        </p:txBody>
      </p:sp>
      <p:sp>
        <p:nvSpPr>
          <p:cNvPr id="18" name="Text 15"/>
          <p:cNvSpPr/>
          <p:nvPr/>
        </p:nvSpPr>
        <p:spPr>
          <a:xfrm>
            <a:off x="2161223" y="5759768"/>
            <a:ext cx="2573060" cy="321588"/>
          </a:xfrm>
          <a:prstGeom prst="rect">
            <a:avLst/>
          </a:prstGeom>
          <a:noFill/>
          <a:ln/>
        </p:spPr>
        <p:txBody>
          <a:bodyPr wrap="none" lIns="0" tIns="0" rIns="0" bIns="0" rtlCol="0" anchor="t"/>
          <a:lstStyle/>
          <a:p>
            <a:pPr marL="0" indent="0" algn="l">
              <a:lnSpc>
                <a:spcPts val="2500"/>
              </a:lnSpc>
              <a:buNone/>
            </a:pPr>
            <a:r>
              <a:rPr lang="en-US" sz="2000" b="1" kern="0" spc="-61" dirty="0">
                <a:solidFill>
                  <a:srgbClr val="272525"/>
                </a:solidFill>
                <a:latin typeface="Inter Bold" pitchFamily="34" charset="0"/>
                <a:ea typeface="Inter Bold" pitchFamily="34" charset="-122"/>
                <a:cs typeface="Inter Bold" pitchFamily="34" charset="-120"/>
              </a:rPr>
              <a:t>Solve for the Variable</a:t>
            </a:r>
            <a:endParaRPr lang="en-US" sz="2000" dirty="0"/>
          </a:p>
        </p:txBody>
      </p:sp>
      <p:sp>
        <p:nvSpPr>
          <p:cNvPr id="19" name="Text 16"/>
          <p:cNvSpPr/>
          <p:nvPr/>
        </p:nvSpPr>
        <p:spPr>
          <a:xfrm>
            <a:off x="2161223" y="6204823"/>
            <a:ext cx="6262330" cy="987981"/>
          </a:xfrm>
          <a:prstGeom prst="rect">
            <a:avLst/>
          </a:prstGeom>
          <a:noFill/>
          <a:ln/>
        </p:spPr>
        <p:txBody>
          <a:bodyPr wrap="square" lIns="0" tIns="0" rIns="0" bIns="0" rtlCol="0" anchor="t"/>
          <a:lstStyle/>
          <a:p>
            <a:pPr marL="0" indent="0" algn="l">
              <a:lnSpc>
                <a:spcPts val="2550"/>
              </a:lnSpc>
              <a:buNone/>
            </a:pPr>
            <a:r>
              <a:rPr lang="en-US" sz="1600" kern="0" spc="-32" dirty="0">
                <a:solidFill>
                  <a:srgbClr val="272525"/>
                </a:solidFill>
                <a:latin typeface="Inter" pitchFamily="34" charset="0"/>
                <a:ea typeface="Inter" pitchFamily="34" charset="-122"/>
                <a:cs typeface="Inter" pitchFamily="34" charset="-120"/>
              </a:rPr>
              <a:t>Finally, we perform the necessary operations to solve for the unknown variable, ensuring that the equation remains balanced on both sides.</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44260" y="923449"/>
            <a:ext cx="7655481" cy="1328976"/>
          </a:xfrm>
          <a:prstGeom prst="rect">
            <a:avLst/>
          </a:prstGeom>
          <a:noFill/>
          <a:ln/>
        </p:spPr>
        <p:txBody>
          <a:bodyPr wrap="square" lIns="0" tIns="0" rIns="0" bIns="0" rtlCol="0" anchor="t"/>
          <a:lstStyle/>
          <a:p>
            <a:pPr marL="0" indent="0">
              <a:lnSpc>
                <a:spcPts val="5200"/>
              </a:lnSpc>
              <a:buNone/>
            </a:pPr>
            <a:r>
              <a:rPr lang="en-US" sz="4150" b="1" kern="0" spc="-126" dirty="0">
                <a:solidFill>
                  <a:srgbClr val="000000"/>
                </a:solidFill>
                <a:latin typeface="Inter Bold" pitchFamily="34" charset="0"/>
                <a:ea typeface="Inter Bold" pitchFamily="34" charset="-122"/>
                <a:cs typeface="Inter Bold" pitchFamily="34" charset="-120"/>
              </a:rPr>
              <a:t>Addition and Subtraction Equations</a:t>
            </a:r>
            <a:endParaRPr lang="en-US" sz="4150" dirty="0"/>
          </a:p>
        </p:txBody>
      </p:sp>
      <p:sp>
        <p:nvSpPr>
          <p:cNvPr id="4" name="Shape 1"/>
          <p:cNvSpPr/>
          <p:nvPr/>
        </p:nvSpPr>
        <p:spPr>
          <a:xfrm>
            <a:off x="744260" y="2571393"/>
            <a:ext cx="3721418" cy="2941320"/>
          </a:xfrm>
          <a:prstGeom prst="roundRect">
            <a:avLst>
              <a:gd name="adj" fmla="val 3037"/>
            </a:avLst>
          </a:prstGeom>
          <a:solidFill>
            <a:srgbClr val="DADBF1"/>
          </a:solidFill>
          <a:ln w="7620">
            <a:solidFill>
              <a:srgbClr val="C0C1D7"/>
            </a:solidFill>
            <a:prstDash val="solid"/>
          </a:ln>
        </p:spPr>
      </p:sp>
      <p:sp>
        <p:nvSpPr>
          <p:cNvPr id="5" name="Text 2"/>
          <p:cNvSpPr/>
          <p:nvPr/>
        </p:nvSpPr>
        <p:spPr>
          <a:xfrm>
            <a:off x="964525" y="2791658"/>
            <a:ext cx="2658070" cy="332303"/>
          </a:xfrm>
          <a:prstGeom prst="rect">
            <a:avLst/>
          </a:prstGeom>
          <a:noFill/>
          <a:ln/>
        </p:spPr>
        <p:txBody>
          <a:bodyPr wrap="none" lIns="0" tIns="0" rIns="0" bIns="0" rtlCol="0" anchor="t"/>
          <a:lstStyle/>
          <a:p>
            <a:pPr marL="0" indent="0">
              <a:lnSpc>
                <a:spcPts val="2600"/>
              </a:lnSpc>
              <a:buNone/>
            </a:pPr>
            <a:r>
              <a:rPr lang="en-US" sz="2050" b="1" kern="0" spc="-63" dirty="0">
                <a:solidFill>
                  <a:srgbClr val="272525"/>
                </a:solidFill>
                <a:latin typeface="Inter Bold" pitchFamily="34" charset="0"/>
                <a:ea typeface="Inter Bold" pitchFamily="34" charset="-122"/>
                <a:cs typeface="Inter Bold" pitchFamily="34" charset="-120"/>
              </a:rPr>
              <a:t>Addition Equations</a:t>
            </a:r>
            <a:endParaRPr lang="en-US" sz="2050" dirty="0"/>
          </a:p>
        </p:txBody>
      </p:sp>
      <p:sp>
        <p:nvSpPr>
          <p:cNvPr id="6" name="Text 3"/>
          <p:cNvSpPr/>
          <p:nvPr/>
        </p:nvSpPr>
        <p:spPr>
          <a:xfrm>
            <a:off x="964525" y="3251478"/>
            <a:ext cx="3280886" cy="2040969"/>
          </a:xfrm>
          <a:prstGeom prst="rect">
            <a:avLst/>
          </a:prstGeom>
          <a:noFill/>
          <a:ln/>
        </p:spPr>
        <p:txBody>
          <a:bodyPr wrap="square" lIns="0" tIns="0" rIns="0" bIns="0" rtlCol="0" anchor="t"/>
          <a:lstStyle/>
          <a:p>
            <a:pPr marL="0" indent="0">
              <a:lnSpc>
                <a:spcPts val="2650"/>
              </a:lnSpc>
              <a:buNone/>
            </a:pPr>
            <a:r>
              <a:rPr lang="en-US" sz="1650" kern="0" spc="-33" dirty="0">
                <a:solidFill>
                  <a:srgbClr val="272525"/>
                </a:solidFill>
                <a:latin typeface="Inter" pitchFamily="34" charset="0"/>
                <a:ea typeface="Inter" pitchFamily="34" charset="-122"/>
                <a:cs typeface="Inter" pitchFamily="34" charset="-120"/>
              </a:rPr>
              <a:t>Addition equations involve combining variables and constants using the addition operation. The goal is to isolate the variable and solve for its value.</a:t>
            </a:r>
            <a:endParaRPr lang="en-US" sz="1650" dirty="0"/>
          </a:p>
        </p:txBody>
      </p:sp>
      <p:sp>
        <p:nvSpPr>
          <p:cNvPr id="7" name="Shape 4"/>
          <p:cNvSpPr/>
          <p:nvPr/>
        </p:nvSpPr>
        <p:spPr>
          <a:xfrm>
            <a:off x="4678323" y="2571393"/>
            <a:ext cx="3721418" cy="2941320"/>
          </a:xfrm>
          <a:prstGeom prst="roundRect">
            <a:avLst>
              <a:gd name="adj" fmla="val 3037"/>
            </a:avLst>
          </a:prstGeom>
          <a:solidFill>
            <a:srgbClr val="DADBF1"/>
          </a:solidFill>
          <a:ln w="7620">
            <a:solidFill>
              <a:srgbClr val="C0C1D7"/>
            </a:solidFill>
            <a:prstDash val="solid"/>
          </a:ln>
        </p:spPr>
      </p:sp>
      <p:sp>
        <p:nvSpPr>
          <p:cNvPr id="8" name="Text 5"/>
          <p:cNvSpPr/>
          <p:nvPr/>
        </p:nvSpPr>
        <p:spPr>
          <a:xfrm>
            <a:off x="4898588" y="2791658"/>
            <a:ext cx="2708077" cy="332303"/>
          </a:xfrm>
          <a:prstGeom prst="rect">
            <a:avLst/>
          </a:prstGeom>
          <a:noFill/>
          <a:ln/>
        </p:spPr>
        <p:txBody>
          <a:bodyPr wrap="none" lIns="0" tIns="0" rIns="0" bIns="0" rtlCol="0" anchor="t"/>
          <a:lstStyle/>
          <a:p>
            <a:pPr marL="0" indent="0">
              <a:lnSpc>
                <a:spcPts val="2600"/>
              </a:lnSpc>
              <a:buNone/>
            </a:pPr>
            <a:r>
              <a:rPr lang="en-US" sz="2050" b="1" kern="0" spc="-63" dirty="0">
                <a:solidFill>
                  <a:srgbClr val="272525"/>
                </a:solidFill>
                <a:latin typeface="Inter Bold" pitchFamily="34" charset="0"/>
                <a:ea typeface="Inter Bold" pitchFamily="34" charset="-122"/>
                <a:cs typeface="Inter Bold" pitchFamily="34" charset="-120"/>
              </a:rPr>
              <a:t>Subtraction Equations</a:t>
            </a:r>
            <a:endParaRPr lang="en-US" sz="2050" dirty="0"/>
          </a:p>
        </p:txBody>
      </p:sp>
      <p:sp>
        <p:nvSpPr>
          <p:cNvPr id="9" name="Text 6"/>
          <p:cNvSpPr/>
          <p:nvPr/>
        </p:nvSpPr>
        <p:spPr>
          <a:xfrm>
            <a:off x="4898588" y="3251478"/>
            <a:ext cx="3280886" cy="2040969"/>
          </a:xfrm>
          <a:prstGeom prst="rect">
            <a:avLst/>
          </a:prstGeom>
          <a:noFill/>
          <a:ln/>
        </p:spPr>
        <p:txBody>
          <a:bodyPr wrap="square" lIns="0" tIns="0" rIns="0" bIns="0" rtlCol="0" anchor="t"/>
          <a:lstStyle/>
          <a:p>
            <a:pPr marL="0" indent="0">
              <a:lnSpc>
                <a:spcPts val="2650"/>
              </a:lnSpc>
              <a:buNone/>
            </a:pPr>
            <a:r>
              <a:rPr lang="en-US" sz="1650" kern="0" spc="-33" dirty="0">
                <a:solidFill>
                  <a:srgbClr val="272525"/>
                </a:solidFill>
                <a:latin typeface="Inter" pitchFamily="34" charset="0"/>
                <a:ea typeface="Inter" pitchFamily="34" charset="-122"/>
                <a:cs typeface="Inter" pitchFamily="34" charset="-120"/>
              </a:rPr>
              <a:t>Subtraction equations involve subtracting variables and constants from both sides of the equation. The process is similar to solving addition equations, but with the subtraction operation.</a:t>
            </a:r>
            <a:endParaRPr lang="en-US" sz="1650" dirty="0"/>
          </a:p>
        </p:txBody>
      </p:sp>
      <p:sp>
        <p:nvSpPr>
          <p:cNvPr id="10" name="Shape 7"/>
          <p:cNvSpPr/>
          <p:nvPr/>
        </p:nvSpPr>
        <p:spPr>
          <a:xfrm>
            <a:off x="744260" y="5725358"/>
            <a:ext cx="7655481" cy="1580674"/>
          </a:xfrm>
          <a:prstGeom prst="roundRect">
            <a:avLst>
              <a:gd name="adj" fmla="val 5650"/>
            </a:avLst>
          </a:prstGeom>
          <a:solidFill>
            <a:srgbClr val="DADBF1"/>
          </a:solidFill>
          <a:ln w="7620">
            <a:solidFill>
              <a:srgbClr val="C0C1D7"/>
            </a:solidFill>
            <a:prstDash val="solid"/>
          </a:ln>
        </p:spPr>
      </p:sp>
      <p:sp>
        <p:nvSpPr>
          <p:cNvPr id="11" name="Text 8"/>
          <p:cNvSpPr/>
          <p:nvPr/>
        </p:nvSpPr>
        <p:spPr>
          <a:xfrm>
            <a:off x="964525" y="5945624"/>
            <a:ext cx="2658070" cy="332303"/>
          </a:xfrm>
          <a:prstGeom prst="rect">
            <a:avLst/>
          </a:prstGeom>
          <a:noFill/>
          <a:ln/>
        </p:spPr>
        <p:txBody>
          <a:bodyPr wrap="none" lIns="0" tIns="0" rIns="0" bIns="0" rtlCol="0" anchor="t"/>
          <a:lstStyle/>
          <a:p>
            <a:pPr marL="0" indent="0">
              <a:lnSpc>
                <a:spcPts val="2600"/>
              </a:lnSpc>
              <a:buNone/>
            </a:pPr>
            <a:r>
              <a:rPr lang="en-US" sz="2050" b="1" kern="0" spc="-63" dirty="0">
                <a:solidFill>
                  <a:srgbClr val="272525"/>
                </a:solidFill>
                <a:latin typeface="Inter Bold" pitchFamily="34" charset="0"/>
                <a:ea typeface="Inter Bold" pitchFamily="34" charset="-122"/>
                <a:cs typeface="Inter Bold" pitchFamily="34" charset="-120"/>
              </a:rPr>
              <a:t>Key Strategies</a:t>
            </a:r>
            <a:endParaRPr lang="en-US" sz="2050" dirty="0"/>
          </a:p>
        </p:txBody>
      </p:sp>
      <p:sp>
        <p:nvSpPr>
          <p:cNvPr id="12" name="Text 9"/>
          <p:cNvSpPr/>
          <p:nvPr/>
        </p:nvSpPr>
        <p:spPr>
          <a:xfrm>
            <a:off x="964525" y="6405443"/>
            <a:ext cx="7214949" cy="680323"/>
          </a:xfrm>
          <a:prstGeom prst="rect">
            <a:avLst/>
          </a:prstGeom>
          <a:noFill/>
          <a:ln/>
        </p:spPr>
        <p:txBody>
          <a:bodyPr wrap="square" lIns="0" tIns="0" rIns="0" bIns="0" rtlCol="0" anchor="t"/>
          <a:lstStyle/>
          <a:p>
            <a:pPr marL="0" indent="0">
              <a:lnSpc>
                <a:spcPts val="2650"/>
              </a:lnSpc>
              <a:buNone/>
            </a:pPr>
            <a:r>
              <a:rPr lang="en-US" sz="1650" kern="0" spc="-33" dirty="0">
                <a:solidFill>
                  <a:srgbClr val="272525"/>
                </a:solidFill>
                <a:latin typeface="Inter" pitchFamily="34" charset="0"/>
                <a:ea typeface="Inter" pitchFamily="34" charset="-122"/>
                <a:cs typeface="Inter" pitchFamily="34" charset="-120"/>
              </a:rPr>
              <a:t>Utilize inverse operations, combine like terms, and maintain the balance of the equation to solve both addition and subtraction equations effectively.</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459004"/>
            <a:ext cx="9604415"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Multiplication and Division Equations</a:t>
            </a:r>
            <a:endParaRPr lang="en-US" sz="4450" dirty="0"/>
          </a:p>
        </p:txBody>
      </p:sp>
      <p:pic>
        <p:nvPicPr>
          <p:cNvPr id="4" name="Image 1" descr="preencoded.png"/>
          <p:cNvPicPr>
            <a:picLocks noChangeAspect="1"/>
          </p:cNvPicPr>
          <p:nvPr/>
        </p:nvPicPr>
        <p:blipFill>
          <a:blip r:embed="rId4"/>
          <a:stretch>
            <a:fillRect/>
          </a:stretch>
        </p:blipFill>
        <p:spPr>
          <a:xfrm>
            <a:off x="793790" y="4507944"/>
            <a:ext cx="566976" cy="566976"/>
          </a:xfrm>
          <a:prstGeom prst="rect">
            <a:avLst/>
          </a:prstGeom>
        </p:spPr>
      </p:pic>
      <p:sp>
        <p:nvSpPr>
          <p:cNvPr id="5" name="Text 1"/>
          <p:cNvSpPr/>
          <p:nvPr/>
        </p:nvSpPr>
        <p:spPr>
          <a:xfrm>
            <a:off x="793790" y="5301734"/>
            <a:ext cx="3143131"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Multiplication Equations</a:t>
            </a:r>
            <a:endParaRPr lang="en-US" sz="2200" dirty="0"/>
          </a:p>
        </p:txBody>
      </p:sp>
      <p:sp>
        <p:nvSpPr>
          <p:cNvPr id="6" name="Text 2"/>
          <p:cNvSpPr/>
          <p:nvPr/>
        </p:nvSpPr>
        <p:spPr>
          <a:xfrm>
            <a:off x="793790" y="5792153"/>
            <a:ext cx="4120753"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Multiplication equations involve variables and constants combined using the multiplication operation. The goal is to isolate the variable and solve for its value.</a:t>
            </a:r>
            <a:endParaRPr lang="en-US" sz="1750" dirty="0"/>
          </a:p>
        </p:txBody>
      </p:sp>
      <p:pic>
        <p:nvPicPr>
          <p:cNvPr id="7" name="Image 2" descr="preencoded.png"/>
          <p:cNvPicPr>
            <a:picLocks noChangeAspect="1"/>
          </p:cNvPicPr>
          <p:nvPr/>
        </p:nvPicPr>
        <p:blipFill>
          <a:blip r:embed="rId5"/>
          <a:stretch>
            <a:fillRect/>
          </a:stretch>
        </p:blipFill>
        <p:spPr>
          <a:xfrm>
            <a:off x="5254704" y="4507944"/>
            <a:ext cx="566976" cy="566976"/>
          </a:xfrm>
          <a:prstGeom prst="rect">
            <a:avLst/>
          </a:prstGeom>
        </p:spPr>
      </p:pic>
      <p:sp>
        <p:nvSpPr>
          <p:cNvPr id="8" name="Text 3"/>
          <p:cNvSpPr/>
          <p:nvPr/>
        </p:nvSpPr>
        <p:spPr>
          <a:xfrm>
            <a:off x="5254704" y="5301734"/>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Division Equations</a:t>
            </a:r>
            <a:endParaRPr lang="en-US" sz="2200" dirty="0"/>
          </a:p>
        </p:txBody>
      </p:sp>
      <p:sp>
        <p:nvSpPr>
          <p:cNvPr id="9" name="Text 4"/>
          <p:cNvSpPr/>
          <p:nvPr/>
        </p:nvSpPr>
        <p:spPr>
          <a:xfrm>
            <a:off x="5254704" y="5792153"/>
            <a:ext cx="4120872"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Division equations involve dividing variables and constants on both sides of the equation. The process is similar to solving multiplication equations, but with the division operation.</a:t>
            </a:r>
            <a:endParaRPr lang="en-US" sz="1750" dirty="0"/>
          </a:p>
        </p:txBody>
      </p:sp>
      <p:pic>
        <p:nvPicPr>
          <p:cNvPr id="10" name="Image 3" descr="preencoded.png"/>
          <p:cNvPicPr>
            <a:picLocks noChangeAspect="1"/>
          </p:cNvPicPr>
          <p:nvPr/>
        </p:nvPicPr>
        <p:blipFill>
          <a:blip r:embed="rId6"/>
          <a:stretch>
            <a:fillRect/>
          </a:stretch>
        </p:blipFill>
        <p:spPr>
          <a:xfrm>
            <a:off x="9715738" y="4507944"/>
            <a:ext cx="566976" cy="566976"/>
          </a:xfrm>
          <a:prstGeom prst="rect">
            <a:avLst/>
          </a:prstGeom>
        </p:spPr>
      </p:pic>
      <p:sp>
        <p:nvSpPr>
          <p:cNvPr id="11" name="Text 5"/>
          <p:cNvSpPr/>
          <p:nvPr/>
        </p:nvSpPr>
        <p:spPr>
          <a:xfrm>
            <a:off x="9715738" y="5301734"/>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Key Strategies</a:t>
            </a:r>
            <a:endParaRPr lang="en-US" sz="2200" dirty="0"/>
          </a:p>
        </p:txBody>
      </p:sp>
      <p:sp>
        <p:nvSpPr>
          <p:cNvPr id="12" name="Text 6"/>
          <p:cNvSpPr/>
          <p:nvPr/>
        </p:nvSpPr>
        <p:spPr>
          <a:xfrm>
            <a:off x="9715738" y="5792153"/>
            <a:ext cx="4120753"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Utilize inverse operations, simplify fractions, and maintain the balance of the equation to solve both multiplication and division equations effectively.</a:t>
            </a:r>
            <a:endParaRPr lang="en-US" sz="1750" dirty="0"/>
          </a:p>
        </p:txBody>
      </p:sp>
      <p:pic>
        <p:nvPicPr>
          <p:cNvPr id="14" name="Picture 13">
            <a:extLst>
              <a:ext uri="{FF2B5EF4-FFF2-40B4-BE49-F238E27FC236}">
                <a16:creationId xmlns:a16="http://schemas.microsoft.com/office/drawing/2014/main" id="{8205DD5E-7EE9-4582-9F1D-D8146D48F822}"/>
              </a:ext>
            </a:extLst>
          </p:cNvPr>
          <p:cNvPicPr>
            <a:picLocks noChangeAspect="1"/>
          </p:cNvPicPr>
          <p:nvPr/>
        </p:nvPicPr>
        <p:blipFill>
          <a:blip r:embed="rId7"/>
          <a:stretch>
            <a:fillRect/>
          </a:stretch>
        </p:blipFill>
        <p:spPr>
          <a:xfrm>
            <a:off x="11943975" y="7559271"/>
            <a:ext cx="2686425" cy="5811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22088"/>
          </a:xfrm>
          <a:prstGeom prst="rect">
            <a:avLst/>
          </a:prstGeom>
        </p:spPr>
      </p:pic>
      <p:sp>
        <p:nvSpPr>
          <p:cNvPr id="3" name="Text 0"/>
          <p:cNvSpPr/>
          <p:nvPr/>
        </p:nvSpPr>
        <p:spPr>
          <a:xfrm>
            <a:off x="678180" y="3108841"/>
            <a:ext cx="9803249" cy="605552"/>
          </a:xfrm>
          <a:prstGeom prst="rect">
            <a:avLst/>
          </a:prstGeom>
          <a:noFill/>
          <a:ln/>
        </p:spPr>
        <p:txBody>
          <a:bodyPr wrap="none" lIns="0" tIns="0" rIns="0" bIns="0" rtlCol="0" anchor="t"/>
          <a:lstStyle/>
          <a:p>
            <a:pPr marL="0" indent="0">
              <a:lnSpc>
                <a:spcPts val="4750"/>
              </a:lnSpc>
              <a:buNone/>
            </a:pPr>
            <a:r>
              <a:rPr lang="en-US" sz="3800" b="1" kern="0" spc="-114" dirty="0">
                <a:solidFill>
                  <a:srgbClr val="000000"/>
                </a:solidFill>
                <a:latin typeface="Inter Bold" pitchFamily="34" charset="0"/>
                <a:ea typeface="Inter Bold" pitchFamily="34" charset="-122"/>
                <a:cs typeface="Inter Bold" pitchFamily="34" charset="-120"/>
              </a:rPr>
              <a:t>Applying Equations in Real-World Scenarios</a:t>
            </a:r>
            <a:endParaRPr lang="en-US" sz="3800" dirty="0"/>
          </a:p>
        </p:txBody>
      </p:sp>
      <p:pic>
        <p:nvPicPr>
          <p:cNvPr id="4" name="Image 1" descr="preencoded.png"/>
          <p:cNvPicPr>
            <a:picLocks noChangeAspect="1"/>
          </p:cNvPicPr>
          <p:nvPr/>
        </p:nvPicPr>
        <p:blipFill>
          <a:blip r:embed="rId4"/>
          <a:stretch>
            <a:fillRect/>
          </a:stretch>
        </p:blipFill>
        <p:spPr>
          <a:xfrm>
            <a:off x="678180" y="4005024"/>
            <a:ext cx="3318510" cy="774978"/>
          </a:xfrm>
          <a:prstGeom prst="rect">
            <a:avLst/>
          </a:prstGeom>
        </p:spPr>
      </p:pic>
      <p:sp>
        <p:nvSpPr>
          <p:cNvPr id="5" name="Text 1"/>
          <p:cNvSpPr/>
          <p:nvPr/>
        </p:nvSpPr>
        <p:spPr>
          <a:xfrm>
            <a:off x="871895" y="5070634"/>
            <a:ext cx="2422088" cy="302657"/>
          </a:xfrm>
          <a:prstGeom prst="rect">
            <a:avLst/>
          </a:prstGeom>
          <a:noFill/>
          <a:ln/>
        </p:spPr>
        <p:txBody>
          <a:bodyPr wrap="none" lIns="0" tIns="0" rIns="0" bIns="0" rtlCol="0" anchor="t"/>
          <a:lstStyle/>
          <a:p>
            <a:pPr marL="0" indent="0" algn="l">
              <a:lnSpc>
                <a:spcPts val="2350"/>
              </a:lnSpc>
              <a:buNone/>
            </a:pPr>
            <a:r>
              <a:rPr lang="en-US" sz="1900" b="1" kern="0" spc="-57" dirty="0">
                <a:solidFill>
                  <a:srgbClr val="272525"/>
                </a:solidFill>
                <a:latin typeface="Inter Bold" pitchFamily="34" charset="0"/>
                <a:ea typeface="Inter Bold" pitchFamily="34" charset="-122"/>
                <a:cs typeface="Inter Bold" pitchFamily="34" charset="-120"/>
              </a:rPr>
              <a:t>Identify the Problem</a:t>
            </a:r>
            <a:endParaRPr lang="en-US" sz="1900" dirty="0"/>
          </a:p>
        </p:txBody>
      </p:sp>
      <p:sp>
        <p:nvSpPr>
          <p:cNvPr id="6" name="Text 2"/>
          <p:cNvSpPr/>
          <p:nvPr/>
        </p:nvSpPr>
        <p:spPr>
          <a:xfrm>
            <a:off x="871895" y="5489496"/>
            <a:ext cx="2931081" cy="1859518"/>
          </a:xfrm>
          <a:prstGeom prst="rect">
            <a:avLst/>
          </a:prstGeom>
          <a:noFill/>
          <a:ln/>
        </p:spPr>
        <p:txBody>
          <a:bodyPr wrap="square" lIns="0" tIns="0" rIns="0" bIns="0" rtlCol="0" anchor="t"/>
          <a:lstStyle/>
          <a:p>
            <a:pPr marL="0" indent="0" algn="l">
              <a:lnSpc>
                <a:spcPts val="2400"/>
              </a:lnSpc>
              <a:buNone/>
            </a:pPr>
            <a:r>
              <a:rPr lang="en-US" sz="1500" kern="0" spc="-31" dirty="0">
                <a:solidFill>
                  <a:srgbClr val="272525"/>
                </a:solidFill>
                <a:latin typeface="Inter" pitchFamily="34" charset="0"/>
                <a:ea typeface="Inter" pitchFamily="34" charset="-122"/>
                <a:cs typeface="Inter" pitchFamily="34" charset="-120"/>
              </a:rPr>
              <a:t>The first step in applying equations to real-world scenarios is to clearly identify the problem and the relationships between the known and unknown quantities.</a:t>
            </a:r>
            <a:endParaRPr lang="en-US" sz="1500" dirty="0"/>
          </a:p>
        </p:txBody>
      </p:sp>
      <p:pic>
        <p:nvPicPr>
          <p:cNvPr id="7" name="Image 2" descr="preencoded.png"/>
          <p:cNvPicPr>
            <a:picLocks noChangeAspect="1"/>
          </p:cNvPicPr>
          <p:nvPr/>
        </p:nvPicPr>
        <p:blipFill>
          <a:blip r:embed="rId5"/>
          <a:stretch>
            <a:fillRect/>
          </a:stretch>
        </p:blipFill>
        <p:spPr>
          <a:xfrm>
            <a:off x="3996690" y="4005024"/>
            <a:ext cx="3318510" cy="774978"/>
          </a:xfrm>
          <a:prstGeom prst="rect">
            <a:avLst/>
          </a:prstGeom>
        </p:spPr>
      </p:pic>
      <p:sp>
        <p:nvSpPr>
          <p:cNvPr id="8" name="Text 3"/>
          <p:cNvSpPr/>
          <p:nvPr/>
        </p:nvSpPr>
        <p:spPr>
          <a:xfrm>
            <a:off x="4190405" y="5070634"/>
            <a:ext cx="2674263" cy="302657"/>
          </a:xfrm>
          <a:prstGeom prst="rect">
            <a:avLst/>
          </a:prstGeom>
          <a:noFill/>
          <a:ln/>
        </p:spPr>
        <p:txBody>
          <a:bodyPr wrap="none" lIns="0" tIns="0" rIns="0" bIns="0" rtlCol="0" anchor="t"/>
          <a:lstStyle/>
          <a:p>
            <a:pPr marL="0" indent="0" algn="l">
              <a:lnSpc>
                <a:spcPts val="2350"/>
              </a:lnSpc>
              <a:buNone/>
            </a:pPr>
            <a:r>
              <a:rPr lang="en-US" sz="1900" b="1" kern="0" spc="-57" dirty="0">
                <a:solidFill>
                  <a:srgbClr val="272525"/>
                </a:solidFill>
                <a:latin typeface="Inter Bold" pitchFamily="34" charset="0"/>
                <a:ea typeface="Inter Bold" pitchFamily="34" charset="-122"/>
                <a:cs typeface="Inter Bold" pitchFamily="34" charset="-120"/>
              </a:rPr>
              <a:t>Translate to an Equation</a:t>
            </a:r>
            <a:endParaRPr lang="en-US" sz="1900" dirty="0"/>
          </a:p>
        </p:txBody>
      </p:sp>
      <p:sp>
        <p:nvSpPr>
          <p:cNvPr id="9" name="Text 4"/>
          <p:cNvSpPr/>
          <p:nvPr/>
        </p:nvSpPr>
        <p:spPr>
          <a:xfrm>
            <a:off x="4190405" y="5489496"/>
            <a:ext cx="2931081" cy="1549598"/>
          </a:xfrm>
          <a:prstGeom prst="rect">
            <a:avLst/>
          </a:prstGeom>
          <a:noFill/>
          <a:ln/>
        </p:spPr>
        <p:txBody>
          <a:bodyPr wrap="square" lIns="0" tIns="0" rIns="0" bIns="0" rtlCol="0" anchor="t"/>
          <a:lstStyle/>
          <a:p>
            <a:pPr marL="0" indent="0" algn="l">
              <a:lnSpc>
                <a:spcPts val="2400"/>
              </a:lnSpc>
              <a:buNone/>
            </a:pPr>
            <a:r>
              <a:rPr lang="en-US" sz="1500" kern="0" spc="-31" dirty="0">
                <a:solidFill>
                  <a:srgbClr val="272525"/>
                </a:solidFill>
                <a:latin typeface="Inter" pitchFamily="34" charset="0"/>
                <a:ea typeface="Inter" pitchFamily="34" charset="-122"/>
                <a:cs typeface="Inter" pitchFamily="34" charset="-120"/>
              </a:rPr>
              <a:t>Next, we translate the problem statement into an algebraic equation, using variables to represent the unknown quantities.</a:t>
            </a:r>
            <a:endParaRPr lang="en-US" sz="1500" dirty="0"/>
          </a:p>
        </p:txBody>
      </p:sp>
      <p:pic>
        <p:nvPicPr>
          <p:cNvPr id="10" name="Image 3" descr="preencoded.png"/>
          <p:cNvPicPr>
            <a:picLocks noChangeAspect="1"/>
          </p:cNvPicPr>
          <p:nvPr/>
        </p:nvPicPr>
        <p:blipFill>
          <a:blip r:embed="rId6"/>
          <a:stretch>
            <a:fillRect/>
          </a:stretch>
        </p:blipFill>
        <p:spPr>
          <a:xfrm>
            <a:off x="7315200" y="4005024"/>
            <a:ext cx="3318510" cy="774978"/>
          </a:xfrm>
          <a:prstGeom prst="rect">
            <a:avLst/>
          </a:prstGeom>
        </p:spPr>
      </p:pic>
      <p:sp>
        <p:nvSpPr>
          <p:cNvPr id="11" name="Text 5"/>
          <p:cNvSpPr/>
          <p:nvPr/>
        </p:nvSpPr>
        <p:spPr>
          <a:xfrm>
            <a:off x="7508915" y="5070634"/>
            <a:ext cx="2422088" cy="302657"/>
          </a:xfrm>
          <a:prstGeom prst="rect">
            <a:avLst/>
          </a:prstGeom>
          <a:noFill/>
          <a:ln/>
        </p:spPr>
        <p:txBody>
          <a:bodyPr wrap="none" lIns="0" tIns="0" rIns="0" bIns="0" rtlCol="0" anchor="t"/>
          <a:lstStyle/>
          <a:p>
            <a:pPr marL="0" indent="0" algn="l">
              <a:lnSpc>
                <a:spcPts val="2350"/>
              </a:lnSpc>
              <a:buNone/>
            </a:pPr>
            <a:r>
              <a:rPr lang="en-US" sz="1900" b="1" kern="0" spc="-57" dirty="0">
                <a:solidFill>
                  <a:srgbClr val="272525"/>
                </a:solidFill>
                <a:latin typeface="Inter Bold" pitchFamily="34" charset="0"/>
                <a:ea typeface="Inter Bold" pitchFamily="34" charset="-122"/>
                <a:cs typeface="Inter Bold" pitchFamily="34" charset="-120"/>
              </a:rPr>
              <a:t>Solve the Equation</a:t>
            </a:r>
            <a:endParaRPr lang="en-US" sz="1900" dirty="0"/>
          </a:p>
        </p:txBody>
      </p:sp>
      <p:sp>
        <p:nvSpPr>
          <p:cNvPr id="12" name="Text 6"/>
          <p:cNvSpPr/>
          <p:nvPr/>
        </p:nvSpPr>
        <p:spPr>
          <a:xfrm>
            <a:off x="7508915" y="5489496"/>
            <a:ext cx="2931081" cy="1239679"/>
          </a:xfrm>
          <a:prstGeom prst="rect">
            <a:avLst/>
          </a:prstGeom>
          <a:noFill/>
          <a:ln/>
        </p:spPr>
        <p:txBody>
          <a:bodyPr wrap="square" lIns="0" tIns="0" rIns="0" bIns="0" rtlCol="0" anchor="t"/>
          <a:lstStyle/>
          <a:p>
            <a:pPr marL="0" indent="0" algn="l">
              <a:lnSpc>
                <a:spcPts val="2400"/>
              </a:lnSpc>
              <a:buNone/>
            </a:pPr>
            <a:r>
              <a:rPr lang="en-US" sz="1500" kern="0" spc="-31" dirty="0">
                <a:solidFill>
                  <a:srgbClr val="272525"/>
                </a:solidFill>
                <a:latin typeface="Inter" pitchFamily="34" charset="0"/>
                <a:ea typeface="Inter" pitchFamily="34" charset="-122"/>
                <a:cs typeface="Inter" pitchFamily="34" charset="-120"/>
              </a:rPr>
              <a:t>Once the equation is set up, we can apply the strategies we've learned to solve for the unknown variable(s).</a:t>
            </a:r>
            <a:endParaRPr lang="en-US" sz="1500" dirty="0"/>
          </a:p>
        </p:txBody>
      </p:sp>
      <p:pic>
        <p:nvPicPr>
          <p:cNvPr id="13" name="Image 4" descr="preencoded.png"/>
          <p:cNvPicPr>
            <a:picLocks noChangeAspect="1"/>
          </p:cNvPicPr>
          <p:nvPr/>
        </p:nvPicPr>
        <p:blipFill>
          <a:blip r:embed="rId7"/>
          <a:stretch>
            <a:fillRect/>
          </a:stretch>
        </p:blipFill>
        <p:spPr>
          <a:xfrm>
            <a:off x="10633710" y="4005024"/>
            <a:ext cx="3318510" cy="774978"/>
          </a:xfrm>
          <a:prstGeom prst="rect">
            <a:avLst/>
          </a:prstGeom>
        </p:spPr>
      </p:pic>
      <p:sp>
        <p:nvSpPr>
          <p:cNvPr id="14" name="Text 7"/>
          <p:cNvSpPr/>
          <p:nvPr/>
        </p:nvSpPr>
        <p:spPr>
          <a:xfrm>
            <a:off x="10827425" y="5070634"/>
            <a:ext cx="2422088" cy="302657"/>
          </a:xfrm>
          <a:prstGeom prst="rect">
            <a:avLst/>
          </a:prstGeom>
          <a:noFill/>
          <a:ln/>
        </p:spPr>
        <p:txBody>
          <a:bodyPr wrap="none" lIns="0" tIns="0" rIns="0" bIns="0" rtlCol="0" anchor="t"/>
          <a:lstStyle/>
          <a:p>
            <a:pPr marL="0" indent="0" algn="l">
              <a:lnSpc>
                <a:spcPts val="2350"/>
              </a:lnSpc>
              <a:buNone/>
            </a:pPr>
            <a:r>
              <a:rPr lang="en-US" sz="1900" b="1" kern="0" spc="-57" dirty="0">
                <a:solidFill>
                  <a:srgbClr val="272525"/>
                </a:solidFill>
                <a:latin typeface="Inter Bold" pitchFamily="34" charset="0"/>
                <a:ea typeface="Inter Bold" pitchFamily="34" charset="-122"/>
                <a:cs typeface="Inter Bold" pitchFamily="34" charset="-120"/>
              </a:rPr>
              <a:t>Interpret the Solution</a:t>
            </a:r>
            <a:endParaRPr lang="en-US" sz="1900" dirty="0"/>
          </a:p>
        </p:txBody>
      </p:sp>
      <p:sp>
        <p:nvSpPr>
          <p:cNvPr id="15" name="Text 8"/>
          <p:cNvSpPr/>
          <p:nvPr/>
        </p:nvSpPr>
        <p:spPr>
          <a:xfrm>
            <a:off x="10827425" y="5489496"/>
            <a:ext cx="2931081" cy="1239679"/>
          </a:xfrm>
          <a:prstGeom prst="rect">
            <a:avLst/>
          </a:prstGeom>
          <a:noFill/>
          <a:ln/>
        </p:spPr>
        <p:txBody>
          <a:bodyPr wrap="square" lIns="0" tIns="0" rIns="0" bIns="0" rtlCol="0" anchor="t"/>
          <a:lstStyle/>
          <a:p>
            <a:pPr marL="0" indent="0" algn="l">
              <a:lnSpc>
                <a:spcPts val="2400"/>
              </a:lnSpc>
              <a:buNone/>
            </a:pPr>
            <a:r>
              <a:rPr lang="en-US" sz="1500" kern="0" spc="-31" dirty="0">
                <a:solidFill>
                  <a:srgbClr val="272525"/>
                </a:solidFill>
                <a:latin typeface="Inter" pitchFamily="34" charset="0"/>
                <a:ea typeface="Inter" pitchFamily="34" charset="-122"/>
                <a:cs typeface="Inter" pitchFamily="34" charset="-120"/>
              </a:rPr>
              <a:t>Finally, we interpret the solution in the context of the original problem to answer the question or make informed decisions.</a:t>
            </a:r>
            <a:endParaRPr lang="en-US" sz="1500" dirty="0"/>
          </a:p>
        </p:txBody>
      </p:sp>
      <p:pic>
        <p:nvPicPr>
          <p:cNvPr id="17" name="Picture 16">
            <a:extLst>
              <a:ext uri="{FF2B5EF4-FFF2-40B4-BE49-F238E27FC236}">
                <a16:creationId xmlns:a16="http://schemas.microsoft.com/office/drawing/2014/main" id="{34FB462A-E9C3-474B-AAE5-64330CA33D8B}"/>
              </a:ext>
            </a:extLst>
          </p:cNvPr>
          <p:cNvPicPr>
            <a:picLocks noChangeAspect="1"/>
          </p:cNvPicPr>
          <p:nvPr/>
        </p:nvPicPr>
        <p:blipFill>
          <a:blip r:embed="rId8"/>
          <a:stretch>
            <a:fillRect/>
          </a:stretch>
        </p:blipFill>
        <p:spPr>
          <a:xfrm>
            <a:off x="11943975" y="7552185"/>
            <a:ext cx="2686425" cy="5811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04837" y="668774"/>
            <a:ext cx="7934325" cy="1080135"/>
          </a:xfrm>
          <a:prstGeom prst="rect">
            <a:avLst/>
          </a:prstGeom>
          <a:noFill/>
          <a:ln/>
        </p:spPr>
        <p:txBody>
          <a:bodyPr wrap="square" lIns="0" tIns="0" rIns="0" bIns="0" rtlCol="0" anchor="t"/>
          <a:lstStyle/>
          <a:p>
            <a:pPr marL="0" indent="0">
              <a:lnSpc>
                <a:spcPts val="4250"/>
              </a:lnSpc>
              <a:buNone/>
            </a:pPr>
            <a:r>
              <a:rPr lang="en-US" sz="3400" b="1" kern="0" spc="-102" dirty="0">
                <a:solidFill>
                  <a:srgbClr val="000000"/>
                </a:solidFill>
                <a:latin typeface="Inter Bold" pitchFamily="34" charset="0"/>
                <a:ea typeface="Inter Bold" pitchFamily="34" charset="-122"/>
                <a:cs typeface="Inter Bold" pitchFamily="34" charset="-120"/>
              </a:rPr>
              <a:t>Strategies for Solving Algebraic Problems</a:t>
            </a:r>
            <a:endParaRPr lang="en-US" sz="3400" dirty="0"/>
          </a:p>
        </p:txBody>
      </p:sp>
      <p:sp>
        <p:nvSpPr>
          <p:cNvPr id="4" name="Shape 1"/>
          <p:cNvSpPr/>
          <p:nvPr/>
        </p:nvSpPr>
        <p:spPr>
          <a:xfrm>
            <a:off x="604837" y="2008108"/>
            <a:ext cx="7934325" cy="5552599"/>
          </a:xfrm>
          <a:prstGeom prst="roundRect">
            <a:avLst>
              <a:gd name="adj" fmla="val 1307"/>
            </a:avLst>
          </a:prstGeom>
          <a:noFill/>
          <a:ln w="7620">
            <a:solidFill>
              <a:srgbClr val="000000">
                <a:alpha val="8000"/>
              </a:srgbClr>
            </a:solidFill>
            <a:prstDash val="solid"/>
          </a:ln>
        </p:spPr>
      </p:sp>
      <p:sp>
        <p:nvSpPr>
          <p:cNvPr id="5" name="Shape 2"/>
          <p:cNvSpPr/>
          <p:nvPr/>
        </p:nvSpPr>
        <p:spPr>
          <a:xfrm>
            <a:off x="612458" y="2015728"/>
            <a:ext cx="7919085" cy="1328737"/>
          </a:xfrm>
          <a:prstGeom prst="rect">
            <a:avLst/>
          </a:prstGeom>
          <a:solidFill>
            <a:srgbClr val="FFFFFF">
              <a:alpha val="4000"/>
            </a:srgbClr>
          </a:solidFill>
          <a:ln/>
        </p:spPr>
      </p:sp>
      <p:sp>
        <p:nvSpPr>
          <p:cNvPr id="6" name="Text 3"/>
          <p:cNvSpPr/>
          <p:nvPr/>
        </p:nvSpPr>
        <p:spPr>
          <a:xfrm>
            <a:off x="785217" y="2126933"/>
            <a:ext cx="3610213" cy="276582"/>
          </a:xfrm>
          <a:prstGeom prst="rect">
            <a:avLst/>
          </a:prstGeom>
          <a:noFill/>
          <a:ln/>
        </p:spPr>
        <p:txBody>
          <a:bodyPr wrap="none" lIns="0" tIns="0" rIns="0" bIns="0" rtlCol="0" anchor="t"/>
          <a:lstStyle/>
          <a:p>
            <a:pPr marL="0" indent="0">
              <a:lnSpc>
                <a:spcPts val="2150"/>
              </a:lnSpc>
              <a:buNone/>
            </a:pPr>
            <a:r>
              <a:rPr lang="en-US" sz="1350" kern="0" spc="-27" dirty="0">
                <a:solidFill>
                  <a:srgbClr val="272525"/>
                </a:solidFill>
                <a:latin typeface="Inter" pitchFamily="34" charset="0"/>
                <a:ea typeface="Inter" pitchFamily="34" charset="-122"/>
                <a:cs typeface="Inter" pitchFamily="34" charset="-120"/>
              </a:rPr>
              <a:t>Understand the Problem</a:t>
            </a:r>
            <a:endParaRPr lang="en-US" sz="1350" dirty="0"/>
          </a:p>
        </p:txBody>
      </p:sp>
      <p:sp>
        <p:nvSpPr>
          <p:cNvPr id="7" name="Text 4"/>
          <p:cNvSpPr/>
          <p:nvPr/>
        </p:nvSpPr>
        <p:spPr>
          <a:xfrm>
            <a:off x="4748570" y="2126933"/>
            <a:ext cx="3610213" cy="1106329"/>
          </a:xfrm>
          <a:prstGeom prst="rect">
            <a:avLst/>
          </a:prstGeom>
          <a:noFill/>
          <a:ln/>
        </p:spPr>
        <p:txBody>
          <a:bodyPr wrap="square" lIns="0" tIns="0" rIns="0" bIns="0" rtlCol="0" anchor="t"/>
          <a:lstStyle/>
          <a:p>
            <a:pPr marL="0" indent="0">
              <a:lnSpc>
                <a:spcPts val="2150"/>
              </a:lnSpc>
              <a:buNone/>
            </a:pPr>
            <a:r>
              <a:rPr lang="en-US" sz="1350" kern="0" spc="-27" dirty="0">
                <a:solidFill>
                  <a:srgbClr val="272525"/>
                </a:solidFill>
                <a:latin typeface="Inter" pitchFamily="34" charset="0"/>
                <a:ea typeface="Inter" pitchFamily="34" charset="-122"/>
                <a:cs typeface="Inter" pitchFamily="34" charset="-120"/>
              </a:rPr>
              <a:t>Carefully read and analyze the problem statement to identify the known and unknown quantities, as well as the relationships between them.</a:t>
            </a:r>
            <a:endParaRPr lang="en-US" sz="1350" dirty="0"/>
          </a:p>
        </p:txBody>
      </p:sp>
      <p:sp>
        <p:nvSpPr>
          <p:cNvPr id="8" name="Shape 5"/>
          <p:cNvSpPr/>
          <p:nvPr/>
        </p:nvSpPr>
        <p:spPr>
          <a:xfrm>
            <a:off x="612458" y="3344466"/>
            <a:ext cx="7919085" cy="1052155"/>
          </a:xfrm>
          <a:prstGeom prst="rect">
            <a:avLst/>
          </a:prstGeom>
          <a:solidFill>
            <a:srgbClr val="000000">
              <a:alpha val="4000"/>
            </a:srgbClr>
          </a:solidFill>
          <a:ln/>
        </p:spPr>
      </p:sp>
      <p:sp>
        <p:nvSpPr>
          <p:cNvPr id="9" name="Text 6"/>
          <p:cNvSpPr/>
          <p:nvPr/>
        </p:nvSpPr>
        <p:spPr>
          <a:xfrm>
            <a:off x="785217" y="3455670"/>
            <a:ext cx="3610213" cy="276582"/>
          </a:xfrm>
          <a:prstGeom prst="rect">
            <a:avLst/>
          </a:prstGeom>
          <a:noFill/>
          <a:ln/>
        </p:spPr>
        <p:txBody>
          <a:bodyPr wrap="none" lIns="0" tIns="0" rIns="0" bIns="0" rtlCol="0" anchor="t"/>
          <a:lstStyle/>
          <a:p>
            <a:pPr marL="0" indent="0">
              <a:lnSpc>
                <a:spcPts val="2150"/>
              </a:lnSpc>
              <a:buNone/>
            </a:pPr>
            <a:r>
              <a:rPr lang="en-US" sz="1350" kern="0" spc="-27" dirty="0">
                <a:solidFill>
                  <a:srgbClr val="272525"/>
                </a:solidFill>
                <a:latin typeface="Inter" pitchFamily="34" charset="0"/>
                <a:ea typeface="Inter" pitchFamily="34" charset="-122"/>
                <a:cs typeface="Inter" pitchFamily="34" charset="-120"/>
              </a:rPr>
              <a:t>Translate to an Equation</a:t>
            </a:r>
            <a:endParaRPr lang="en-US" sz="1350" dirty="0"/>
          </a:p>
        </p:txBody>
      </p:sp>
      <p:sp>
        <p:nvSpPr>
          <p:cNvPr id="10" name="Text 7"/>
          <p:cNvSpPr/>
          <p:nvPr/>
        </p:nvSpPr>
        <p:spPr>
          <a:xfrm>
            <a:off x="4748570" y="3455670"/>
            <a:ext cx="3610213" cy="829747"/>
          </a:xfrm>
          <a:prstGeom prst="rect">
            <a:avLst/>
          </a:prstGeom>
          <a:noFill/>
          <a:ln/>
        </p:spPr>
        <p:txBody>
          <a:bodyPr wrap="square" lIns="0" tIns="0" rIns="0" bIns="0" rtlCol="0" anchor="t"/>
          <a:lstStyle/>
          <a:p>
            <a:pPr marL="0" indent="0">
              <a:lnSpc>
                <a:spcPts val="2150"/>
              </a:lnSpc>
              <a:buNone/>
            </a:pPr>
            <a:r>
              <a:rPr lang="en-US" sz="1350" kern="0" spc="-27" dirty="0">
                <a:solidFill>
                  <a:srgbClr val="272525"/>
                </a:solidFill>
                <a:latin typeface="Inter" pitchFamily="34" charset="0"/>
                <a:ea typeface="Inter" pitchFamily="34" charset="-122"/>
                <a:cs typeface="Inter" pitchFamily="34" charset="-120"/>
              </a:rPr>
              <a:t>Represent the problem using algebraic expressions and equations, using variables to stand for the unknown quantities.</a:t>
            </a:r>
            <a:endParaRPr lang="en-US" sz="1350" dirty="0"/>
          </a:p>
        </p:txBody>
      </p:sp>
      <p:sp>
        <p:nvSpPr>
          <p:cNvPr id="11" name="Shape 8"/>
          <p:cNvSpPr/>
          <p:nvPr/>
        </p:nvSpPr>
        <p:spPr>
          <a:xfrm>
            <a:off x="612458" y="4396621"/>
            <a:ext cx="7919085" cy="1052155"/>
          </a:xfrm>
          <a:prstGeom prst="rect">
            <a:avLst/>
          </a:prstGeom>
          <a:solidFill>
            <a:srgbClr val="FFFFFF">
              <a:alpha val="4000"/>
            </a:srgbClr>
          </a:solidFill>
          <a:ln/>
        </p:spPr>
      </p:sp>
      <p:sp>
        <p:nvSpPr>
          <p:cNvPr id="12" name="Text 9"/>
          <p:cNvSpPr/>
          <p:nvPr/>
        </p:nvSpPr>
        <p:spPr>
          <a:xfrm>
            <a:off x="785217" y="4507825"/>
            <a:ext cx="3610213" cy="276582"/>
          </a:xfrm>
          <a:prstGeom prst="rect">
            <a:avLst/>
          </a:prstGeom>
          <a:noFill/>
          <a:ln/>
        </p:spPr>
        <p:txBody>
          <a:bodyPr wrap="none" lIns="0" tIns="0" rIns="0" bIns="0" rtlCol="0" anchor="t"/>
          <a:lstStyle/>
          <a:p>
            <a:pPr marL="0" indent="0">
              <a:lnSpc>
                <a:spcPts val="2150"/>
              </a:lnSpc>
              <a:buNone/>
            </a:pPr>
            <a:r>
              <a:rPr lang="en-US" sz="1350" kern="0" spc="-27" dirty="0">
                <a:solidFill>
                  <a:srgbClr val="272525"/>
                </a:solidFill>
                <a:latin typeface="Inter" pitchFamily="34" charset="0"/>
                <a:ea typeface="Inter" pitchFamily="34" charset="-122"/>
                <a:cs typeface="Inter" pitchFamily="34" charset="-120"/>
              </a:rPr>
              <a:t>Simplify and Isolate</a:t>
            </a:r>
            <a:endParaRPr lang="en-US" sz="1350" dirty="0"/>
          </a:p>
        </p:txBody>
      </p:sp>
      <p:sp>
        <p:nvSpPr>
          <p:cNvPr id="13" name="Text 10"/>
          <p:cNvSpPr/>
          <p:nvPr/>
        </p:nvSpPr>
        <p:spPr>
          <a:xfrm>
            <a:off x="4748570" y="4507825"/>
            <a:ext cx="3610213" cy="829747"/>
          </a:xfrm>
          <a:prstGeom prst="rect">
            <a:avLst/>
          </a:prstGeom>
          <a:noFill/>
          <a:ln/>
        </p:spPr>
        <p:txBody>
          <a:bodyPr wrap="square" lIns="0" tIns="0" rIns="0" bIns="0" rtlCol="0" anchor="t"/>
          <a:lstStyle/>
          <a:p>
            <a:pPr marL="0" indent="0">
              <a:lnSpc>
                <a:spcPts val="2150"/>
              </a:lnSpc>
              <a:buNone/>
            </a:pPr>
            <a:r>
              <a:rPr lang="en-US" sz="1350" kern="0" spc="-27" dirty="0">
                <a:solidFill>
                  <a:srgbClr val="272525"/>
                </a:solidFill>
                <a:latin typeface="Inter" pitchFamily="34" charset="0"/>
                <a:ea typeface="Inter" pitchFamily="34" charset="-122"/>
                <a:cs typeface="Inter" pitchFamily="34" charset="-120"/>
              </a:rPr>
              <a:t>Simplify the equation by combining like terms and isolating the variable on one side using inverse operations.</a:t>
            </a:r>
            <a:endParaRPr lang="en-US" sz="1350" dirty="0"/>
          </a:p>
        </p:txBody>
      </p:sp>
      <p:sp>
        <p:nvSpPr>
          <p:cNvPr id="14" name="Shape 11"/>
          <p:cNvSpPr/>
          <p:nvPr/>
        </p:nvSpPr>
        <p:spPr>
          <a:xfrm>
            <a:off x="612458" y="5448776"/>
            <a:ext cx="7919085" cy="1052155"/>
          </a:xfrm>
          <a:prstGeom prst="rect">
            <a:avLst/>
          </a:prstGeom>
          <a:solidFill>
            <a:srgbClr val="000000">
              <a:alpha val="4000"/>
            </a:srgbClr>
          </a:solidFill>
          <a:ln/>
        </p:spPr>
      </p:sp>
      <p:sp>
        <p:nvSpPr>
          <p:cNvPr id="15" name="Text 12"/>
          <p:cNvSpPr/>
          <p:nvPr/>
        </p:nvSpPr>
        <p:spPr>
          <a:xfrm>
            <a:off x="785217" y="5559981"/>
            <a:ext cx="3610213" cy="276582"/>
          </a:xfrm>
          <a:prstGeom prst="rect">
            <a:avLst/>
          </a:prstGeom>
          <a:noFill/>
          <a:ln/>
        </p:spPr>
        <p:txBody>
          <a:bodyPr wrap="none" lIns="0" tIns="0" rIns="0" bIns="0" rtlCol="0" anchor="t"/>
          <a:lstStyle/>
          <a:p>
            <a:pPr marL="0" indent="0">
              <a:lnSpc>
                <a:spcPts val="2150"/>
              </a:lnSpc>
              <a:buNone/>
            </a:pPr>
            <a:r>
              <a:rPr lang="en-US" sz="1350" kern="0" spc="-27" dirty="0">
                <a:solidFill>
                  <a:srgbClr val="272525"/>
                </a:solidFill>
                <a:latin typeface="Inter" pitchFamily="34" charset="0"/>
                <a:ea typeface="Inter" pitchFamily="34" charset="-122"/>
                <a:cs typeface="Inter" pitchFamily="34" charset="-120"/>
              </a:rPr>
              <a:t>Solve for the Variable</a:t>
            </a:r>
            <a:endParaRPr lang="en-US" sz="1350" dirty="0"/>
          </a:p>
        </p:txBody>
      </p:sp>
      <p:sp>
        <p:nvSpPr>
          <p:cNvPr id="16" name="Text 13"/>
          <p:cNvSpPr/>
          <p:nvPr/>
        </p:nvSpPr>
        <p:spPr>
          <a:xfrm>
            <a:off x="4748570" y="5559981"/>
            <a:ext cx="3610213" cy="829747"/>
          </a:xfrm>
          <a:prstGeom prst="rect">
            <a:avLst/>
          </a:prstGeom>
          <a:noFill/>
          <a:ln/>
        </p:spPr>
        <p:txBody>
          <a:bodyPr wrap="square" lIns="0" tIns="0" rIns="0" bIns="0" rtlCol="0" anchor="t"/>
          <a:lstStyle/>
          <a:p>
            <a:pPr marL="0" indent="0">
              <a:lnSpc>
                <a:spcPts val="2150"/>
              </a:lnSpc>
              <a:buNone/>
            </a:pPr>
            <a:r>
              <a:rPr lang="en-US" sz="1350" kern="0" spc="-27" dirty="0">
                <a:solidFill>
                  <a:srgbClr val="272525"/>
                </a:solidFill>
                <a:latin typeface="Inter" pitchFamily="34" charset="0"/>
                <a:ea typeface="Inter" pitchFamily="34" charset="-122"/>
                <a:cs typeface="Inter" pitchFamily="34" charset="-120"/>
              </a:rPr>
              <a:t>Perform the necessary operations to solve for the unknown variable, ensuring the equation remains balanced.</a:t>
            </a:r>
            <a:endParaRPr lang="en-US" sz="1350" dirty="0"/>
          </a:p>
        </p:txBody>
      </p:sp>
      <p:sp>
        <p:nvSpPr>
          <p:cNvPr id="17" name="Shape 14"/>
          <p:cNvSpPr/>
          <p:nvPr/>
        </p:nvSpPr>
        <p:spPr>
          <a:xfrm>
            <a:off x="612458" y="6500932"/>
            <a:ext cx="7919085" cy="1052155"/>
          </a:xfrm>
          <a:prstGeom prst="rect">
            <a:avLst/>
          </a:prstGeom>
          <a:solidFill>
            <a:srgbClr val="FFFFFF">
              <a:alpha val="4000"/>
            </a:srgbClr>
          </a:solidFill>
          <a:ln/>
        </p:spPr>
      </p:sp>
      <p:sp>
        <p:nvSpPr>
          <p:cNvPr id="18" name="Text 15"/>
          <p:cNvSpPr/>
          <p:nvPr/>
        </p:nvSpPr>
        <p:spPr>
          <a:xfrm>
            <a:off x="785217" y="6612136"/>
            <a:ext cx="3610213" cy="276582"/>
          </a:xfrm>
          <a:prstGeom prst="rect">
            <a:avLst/>
          </a:prstGeom>
          <a:noFill/>
          <a:ln/>
        </p:spPr>
        <p:txBody>
          <a:bodyPr wrap="none" lIns="0" tIns="0" rIns="0" bIns="0" rtlCol="0" anchor="t"/>
          <a:lstStyle/>
          <a:p>
            <a:pPr marL="0" indent="0">
              <a:lnSpc>
                <a:spcPts val="2150"/>
              </a:lnSpc>
              <a:buNone/>
            </a:pPr>
            <a:r>
              <a:rPr lang="en-US" sz="1350" kern="0" spc="-27" dirty="0">
                <a:solidFill>
                  <a:srgbClr val="272525"/>
                </a:solidFill>
                <a:latin typeface="Inter" pitchFamily="34" charset="0"/>
                <a:ea typeface="Inter" pitchFamily="34" charset="-122"/>
                <a:cs typeface="Inter" pitchFamily="34" charset="-120"/>
              </a:rPr>
              <a:t>Check the Solution</a:t>
            </a:r>
            <a:endParaRPr lang="en-US" sz="1350" dirty="0"/>
          </a:p>
        </p:txBody>
      </p:sp>
      <p:sp>
        <p:nvSpPr>
          <p:cNvPr id="19" name="Text 16"/>
          <p:cNvSpPr/>
          <p:nvPr/>
        </p:nvSpPr>
        <p:spPr>
          <a:xfrm>
            <a:off x="4748570" y="6612136"/>
            <a:ext cx="3610213" cy="829747"/>
          </a:xfrm>
          <a:prstGeom prst="rect">
            <a:avLst/>
          </a:prstGeom>
          <a:noFill/>
          <a:ln/>
        </p:spPr>
        <p:txBody>
          <a:bodyPr wrap="square" lIns="0" tIns="0" rIns="0" bIns="0" rtlCol="0" anchor="t"/>
          <a:lstStyle/>
          <a:p>
            <a:pPr marL="0" indent="0">
              <a:lnSpc>
                <a:spcPts val="2150"/>
              </a:lnSpc>
              <a:buNone/>
            </a:pPr>
            <a:r>
              <a:rPr lang="en-US" sz="1350" kern="0" spc="-27" dirty="0">
                <a:solidFill>
                  <a:srgbClr val="272525"/>
                </a:solidFill>
                <a:latin typeface="Inter" pitchFamily="34" charset="0"/>
                <a:ea typeface="Inter" pitchFamily="34" charset="-122"/>
                <a:cs typeface="Inter" pitchFamily="34" charset="-120"/>
              </a:rPr>
              <a:t>Verify the solution by substituting the found value back into the original equation and ensuring it satisfies the problem statement.</a:t>
            </a:r>
            <a:endParaRPr lang="en-US" sz="13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3420" y="1321594"/>
            <a:ext cx="7221141" cy="619125"/>
          </a:xfrm>
          <a:prstGeom prst="rect">
            <a:avLst/>
          </a:prstGeom>
          <a:noFill/>
          <a:ln/>
        </p:spPr>
        <p:txBody>
          <a:bodyPr wrap="none" lIns="0" tIns="0" rIns="0" bIns="0" rtlCol="0" anchor="t"/>
          <a:lstStyle/>
          <a:p>
            <a:pPr marL="0" indent="0">
              <a:lnSpc>
                <a:spcPts val="4850"/>
              </a:lnSpc>
              <a:buNone/>
            </a:pPr>
            <a:r>
              <a:rPr lang="en-US" sz="3900" b="1" kern="0" spc="-117" dirty="0">
                <a:solidFill>
                  <a:srgbClr val="000000"/>
                </a:solidFill>
                <a:latin typeface="Inter Bold" pitchFamily="34" charset="0"/>
                <a:ea typeface="Inter Bold" pitchFamily="34" charset="-122"/>
                <a:cs typeface="Inter Bold" pitchFamily="34" charset="-120"/>
              </a:rPr>
              <a:t>Conclusion and Key Takeaways</a:t>
            </a:r>
            <a:endParaRPr lang="en-US" sz="3900" dirty="0"/>
          </a:p>
        </p:txBody>
      </p:sp>
      <p:sp>
        <p:nvSpPr>
          <p:cNvPr id="4" name="Shape 1"/>
          <p:cNvSpPr/>
          <p:nvPr/>
        </p:nvSpPr>
        <p:spPr>
          <a:xfrm>
            <a:off x="693420" y="2460784"/>
            <a:ext cx="445770" cy="445770"/>
          </a:xfrm>
          <a:prstGeom prst="roundRect">
            <a:avLst>
              <a:gd name="adj" fmla="val 18667"/>
            </a:avLst>
          </a:prstGeom>
          <a:solidFill>
            <a:srgbClr val="DADBF1"/>
          </a:solidFill>
          <a:ln w="7620">
            <a:solidFill>
              <a:srgbClr val="C0C1D7"/>
            </a:solidFill>
            <a:prstDash val="solid"/>
          </a:ln>
        </p:spPr>
      </p:sp>
      <p:sp>
        <p:nvSpPr>
          <p:cNvPr id="5" name="Text 2"/>
          <p:cNvSpPr/>
          <p:nvPr/>
        </p:nvSpPr>
        <p:spPr>
          <a:xfrm>
            <a:off x="856655" y="2535079"/>
            <a:ext cx="119301" cy="297180"/>
          </a:xfrm>
          <a:prstGeom prst="rect">
            <a:avLst/>
          </a:prstGeom>
          <a:noFill/>
          <a:ln/>
        </p:spPr>
        <p:txBody>
          <a:bodyPr wrap="none" lIns="0" tIns="0" rIns="0" bIns="0" rtlCol="0" anchor="t"/>
          <a:lstStyle/>
          <a:p>
            <a:pPr marL="0" indent="0" algn="ctr">
              <a:lnSpc>
                <a:spcPts val="2300"/>
              </a:lnSpc>
              <a:buNone/>
            </a:pPr>
            <a:r>
              <a:rPr lang="en-US" sz="2300" b="1" kern="0" spc="-70" dirty="0">
                <a:solidFill>
                  <a:srgbClr val="272525"/>
                </a:solidFill>
                <a:latin typeface="Inter Bold" pitchFamily="34" charset="0"/>
                <a:ea typeface="Inter Bold" pitchFamily="34" charset="-122"/>
                <a:cs typeface="Inter Bold" pitchFamily="34" charset="-120"/>
              </a:rPr>
              <a:t>1</a:t>
            </a:r>
            <a:endParaRPr lang="en-US" sz="2300" dirty="0"/>
          </a:p>
        </p:txBody>
      </p:sp>
      <p:sp>
        <p:nvSpPr>
          <p:cNvPr id="6" name="Text 3"/>
          <p:cNvSpPr/>
          <p:nvPr/>
        </p:nvSpPr>
        <p:spPr>
          <a:xfrm>
            <a:off x="1337310" y="2460784"/>
            <a:ext cx="2569726" cy="309563"/>
          </a:xfrm>
          <a:prstGeom prst="rect">
            <a:avLst/>
          </a:prstGeom>
          <a:noFill/>
          <a:ln/>
        </p:spPr>
        <p:txBody>
          <a:bodyPr wrap="none" lIns="0" tIns="0" rIns="0" bIns="0" rtlCol="0" anchor="t"/>
          <a:lstStyle/>
          <a:p>
            <a:pPr marL="0" indent="0">
              <a:lnSpc>
                <a:spcPts val="2400"/>
              </a:lnSpc>
              <a:buNone/>
            </a:pPr>
            <a:r>
              <a:rPr lang="en-US" sz="1950" b="1" kern="0" spc="-59" dirty="0">
                <a:solidFill>
                  <a:srgbClr val="272525"/>
                </a:solidFill>
                <a:latin typeface="Inter Bold" pitchFamily="34" charset="0"/>
                <a:ea typeface="Inter Bold" pitchFamily="34" charset="-122"/>
                <a:cs typeface="Inter Bold" pitchFamily="34" charset="-120"/>
              </a:rPr>
              <a:t>Algebraic Foundations</a:t>
            </a:r>
            <a:endParaRPr lang="en-US" sz="1950" dirty="0"/>
          </a:p>
        </p:txBody>
      </p:sp>
      <p:sp>
        <p:nvSpPr>
          <p:cNvPr id="7" name="Text 4"/>
          <p:cNvSpPr/>
          <p:nvPr/>
        </p:nvSpPr>
        <p:spPr>
          <a:xfrm>
            <a:off x="1337310" y="2889171"/>
            <a:ext cx="3135630" cy="1584722"/>
          </a:xfrm>
          <a:prstGeom prst="rect">
            <a:avLst/>
          </a:prstGeom>
          <a:noFill/>
          <a:ln/>
        </p:spPr>
        <p:txBody>
          <a:bodyPr wrap="square" lIns="0" tIns="0" rIns="0" bIns="0" rtlCol="0" anchor="t"/>
          <a:lstStyle/>
          <a:p>
            <a:pPr marL="0" indent="0">
              <a:lnSpc>
                <a:spcPts val="2450"/>
              </a:lnSpc>
              <a:buNone/>
            </a:pPr>
            <a:r>
              <a:rPr lang="en-US" sz="1550" kern="0" spc="-31" dirty="0">
                <a:solidFill>
                  <a:srgbClr val="272525"/>
                </a:solidFill>
                <a:latin typeface="Inter" pitchFamily="34" charset="0"/>
                <a:ea typeface="Inter" pitchFamily="34" charset="-122"/>
                <a:cs typeface="Inter" pitchFamily="34" charset="-120"/>
              </a:rPr>
              <a:t>Algebra is a fundamental branch of mathematics that allows us to represent and manipulate unknown quantities using variables and equations.</a:t>
            </a:r>
            <a:endParaRPr lang="en-US" sz="1550" dirty="0"/>
          </a:p>
        </p:txBody>
      </p:sp>
      <p:sp>
        <p:nvSpPr>
          <p:cNvPr id="8" name="Shape 5"/>
          <p:cNvSpPr/>
          <p:nvPr/>
        </p:nvSpPr>
        <p:spPr>
          <a:xfrm>
            <a:off x="4671060" y="2460784"/>
            <a:ext cx="445770" cy="445770"/>
          </a:xfrm>
          <a:prstGeom prst="roundRect">
            <a:avLst>
              <a:gd name="adj" fmla="val 18667"/>
            </a:avLst>
          </a:prstGeom>
          <a:solidFill>
            <a:srgbClr val="DADBF1"/>
          </a:solidFill>
          <a:ln w="7620">
            <a:solidFill>
              <a:srgbClr val="C0C1D7"/>
            </a:solidFill>
            <a:prstDash val="solid"/>
          </a:ln>
        </p:spPr>
      </p:sp>
      <p:sp>
        <p:nvSpPr>
          <p:cNvPr id="9" name="Text 6"/>
          <p:cNvSpPr/>
          <p:nvPr/>
        </p:nvSpPr>
        <p:spPr>
          <a:xfrm>
            <a:off x="4804767" y="2535079"/>
            <a:ext cx="178356" cy="297180"/>
          </a:xfrm>
          <a:prstGeom prst="rect">
            <a:avLst/>
          </a:prstGeom>
          <a:noFill/>
          <a:ln/>
        </p:spPr>
        <p:txBody>
          <a:bodyPr wrap="none" lIns="0" tIns="0" rIns="0" bIns="0" rtlCol="0" anchor="t"/>
          <a:lstStyle/>
          <a:p>
            <a:pPr marL="0" indent="0" algn="ctr">
              <a:lnSpc>
                <a:spcPts val="2300"/>
              </a:lnSpc>
              <a:buNone/>
            </a:pPr>
            <a:r>
              <a:rPr lang="en-US" sz="2300" b="1" kern="0" spc="-70" dirty="0">
                <a:solidFill>
                  <a:srgbClr val="272525"/>
                </a:solidFill>
                <a:latin typeface="Inter Bold" pitchFamily="34" charset="0"/>
                <a:ea typeface="Inter Bold" pitchFamily="34" charset="-122"/>
                <a:cs typeface="Inter Bold" pitchFamily="34" charset="-120"/>
              </a:rPr>
              <a:t>2</a:t>
            </a:r>
            <a:endParaRPr lang="en-US" sz="2300" dirty="0"/>
          </a:p>
        </p:txBody>
      </p:sp>
      <p:sp>
        <p:nvSpPr>
          <p:cNvPr id="10" name="Text 7"/>
          <p:cNvSpPr/>
          <p:nvPr/>
        </p:nvSpPr>
        <p:spPr>
          <a:xfrm>
            <a:off x="5314950" y="2460784"/>
            <a:ext cx="2476500" cy="309563"/>
          </a:xfrm>
          <a:prstGeom prst="rect">
            <a:avLst/>
          </a:prstGeom>
          <a:noFill/>
          <a:ln/>
        </p:spPr>
        <p:txBody>
          <a:bodyPr wrap="none" lIns="0" tIns="0" rIns="0" bIns="0" rtlCol="0" anchor="t"/>
          <a:lstStyle/>
          <a:p>
            <a:pPr marL="0" indent="0">
              <a:lnSpc>
                <a:spcPts val="2400"/>
              </a:lnSpc>
              <a:buNone/>
            </a:pPr>
            <a:r>
              <a:rPr lang="en-US" sz="1950" b="1" kern="0" spc="-59" dirty="0">
                <a:solidFill>
                  <a:srgbClr val="272525"/>
                </a:solidFill>
                <a:latin typeface="Inter Bold" pitchFamily="34" charset="0"/>
                <a:ea typeface="Inter Bold" pitchFamily="34" charset="-122"/>
                <a:cs typeface="Inter Bold" pitchFamily="34" charset="-120"/>
              </a:rPr>
              <a:t>Solving Equations</a:t>
            </a:r>
            <a:endParaRPr lang="en-US" sz="1950" dirty="0"/>
          </a:p>
        </p:txBody>
      </p:sp>
      <p:sp>
        <p:nvSpPr>
          <p:cNvPr id="11" name="Text 8"/>
          <p:cNvSpPr/>
          <p:nvPr/>
        </p:nvSpPr>
        <p:spPr>
          <a:xfrm>
            <a:off x="5314950" y="2889171"/>
            <a:ext cx="3135630" cy="1584722"/>
          </a:xfrm>
          <a:prstGeom prst="rect">
            <a:avLst/>
          </a:prstGeom>
          <a:noFill/>
          <a:ln/>
        </p:spPr>
        <p:txBody>
          <a:bodyPr wrap="square" lIns="0" tIns="0" rIns="0" bIns="0" rtlCol="0" anchor="t"/>
          <a:lstStyle/>
          <a:p>
            <a:pPr marL="0" indent="0">
              <a:lnSpc>
                <a:spcPts val="2450"/>
              </a:lnSpc>
              <a:buNone/>
            </a:pPr>
            <a:r>
              <a:rPr lang="en-US" sz="1550" kern="0" spc="-31" dirty="0">
                <a:solidFill>
                  <a:srgbClr val="272525"/>
                </a:solidFill>
                <a:latin typeface="Inter" pitchFamily="34" charset="0"/>
                <a:ea typeface="Inter" pitchFamily="34" charset="-122"/>
                <a:cs typeface="Inter" pitchFamily="34" charset="-120"/>
              </a:rPr>
              <a:t>By understanding the basics of algebraic expressions, variables, and operations, we can effectively solve simple linear equations through a step-by-step process.</a:t>
            </a:r>
            <a:endParaRPr lang="en-US" sz="1550" dirty="0"/>
          </a:p>
        </p:txBody>
      </p:sp>
      <p:sp>
        <p:nvSpPr>
          <p:cNvPr id="12" name="Shape 9"/>
          <p:cNvSpPr/>
          <p:nvPr/>
        </p:nvSpPr>
        <p:spPr>
          <a:xfrm>
            <a:off x="693420" y="4894897"/>
            <a:ext cx="445770" cy="445770"/>
          </a:xfrm>
          <a:prstGeom prst="roundRect">
            <a:avLst>
              <a:gd name="adj" fmla="val 18667"/>
            </a:avLst>
          </a:prstGeom>
          <a:solidFill>
            <a:srgbClr val="DADBF1"/>
          </a:solidFill>
          <a:ln w="7620">
            <a:solidFill>
              <a:srgbClr val="C0C1D7"/>
            </a:solidFill>
            <a:prstDash val="solid"/>
          </a:ln>
        </p:spPr>
      </p:sp>
      <p:sp>
        <p:nvSpPr>
          <p:cNvPr id="13" name="Text 10"/>
          <p:cNvSpPr/>
          <p:nvPr/>
        </p:nvSpPr>
        <p:spPr>
          <a:xfrm>
            <a:off x="824746" y="4969193"/>
            <a:ext cx="182999" cy="297180"/>
          </a:xfrm>
          <a:prstGeom prst="rect">
            <a:avLst/>
          </a:prstGeom>
          <a:noFill/>
          <a:ln/>
        </p:spPr>
        <p:txBody>
          <a:bodyPr wrap="none" lIns="0" tIns="0" rIns="0" bIns="0" rtlCol="0" anchor="t"/>
          <a:lstStyle/>
          <a:p>
            <a:pPr marL="0" indent="0" algn="ctr">
              <a:lnSpc>
                <a:spcPts val="2300"/>
              </a:lnSpc>
              <a:buNone/>
            </a:pPr>
            <a:r>
              <a:rPr lang="en-US" sz="2300" b="1" kern="0" spc="-70" dirty="0">
                <a:solidFill>
                  <a:srgbClr val="272525"/>
                </a:solidFill>
                <a:latin typeface="Inter Bold" pitchFamily="34" charset="0"/>
                <a:ea typeface="Inter Bold" pitchFamily="34" charset="-122"/>
                <a:cs typeface="Inter Bold" pitchFamily="34" charset="-120"/>
              </a:rPr>
              <a:t>3</a:t>
            </a:r>
            <a:endParaRPr lang="en-US" sz="2300" dirty="0"/>
          </a:p>
        </p:txBody>
      </p:sp>
      <p:sp>
        <p:nvSpPr>
          <p:cNvPr id="14" name="Text 11"/>
          <p:cNvSpPr/>
          <p:nvPr/>
        </p:nvSpPr>
        <p:spPr>
          <a:xfrm>
            <a:off x="1337310" y="4894897"/>
            <a:ext cx="2768679" cy="309563"/>
          </a:xfrm>
          <a:prstGeom prst="rect">
            <a:avLst/>
          </a:prstGeom>
          <a:noFill/>
          <a:ln/>
        </p:spPr>
        <p:txBody>
          <a:bodyPr wrap="none" lIns="0" tIns="0" rIns="0" bIns="0" rtlCol="0" anchor="t"/>
          <a:lstStyle/>
          <a:p>
            <a:pPr marL="0" indent="0">
              <a:lnSpc>
                <a:spcPts val="2400"/>
              </a:lnSpc>
              <a:buNone/>
            </a:pPr>
            <a:r>
              <a:rPr lang="en-US" sz="1950" b="1" kern="0" spc="-59" dirty="0">
                <a:solidFill>
                  <a:srgbClr val="272525"/>
                </a:solidFill>
                <a:latin typeface="Inter Bold" pitchFamily="34" charset="0"/>
                <a:ea typeface="Inter Bold" pitchFamily="34" charset="-122"/>
                <a:cs typeface="Inter Bold" pitchFamily="34" charset="-120"/>
              </a:rPr>
              <a:t>Real-World Applications</a:t>
            </a:r>
            <a:endParaRPr lang="en-US" sz="1950" dirty="0"/>
          </a:p>
        </p:txBody>
      </p:sp>
      <p:sp>
        <p:nvSpPr>
          <p:cNvPr id="15" name="Text 12"/>
          <p:cNvSpPr/>
          <p:nvPr/>
        </p:nvSpPr>
        <p:spPr>
          <a:xfrm>
            <a:off x="1337310" y="5323284"/>
            <a:ext cx="3135630" cy="1584722"/>
          </a:xfrm>
          <a:prstGeom prst="rect">
            <a:avLst/>
          </a:prstGeom>
          <a:noFill/>
          <a:ln/>
        </p:spPr>
        <p:txBody>
          <a:bodyPr wrap="square" lIns="0" tIns="0" rIns="0" bIns="0" rtlCol="0" anchor="t"/>
          <a:lstStyle/>
          <a:p>
            <a:pPr marL="0" indent="0">
              <a:lnSpc>
                <a:spcPts val="2450"/>
              </a:lnSpc>
              <a:buNone/>
            </a:pPr>
            <a:r>
              <a:rPr lang="en-US" sz="1550" kern="0" spc="-31" dirty="0">
                <a:solidFill>
                  <a:srgbClr val="272525"/>
                </a:solidFill>
                <a:latin typeface="Inter" pitchFamily="34" charset="0"/>
                <a:ea typeface="Inter" pitchFamily="34" charset="-122"/>
                <a:cs typeface="Inter" pitchFamily="34" charset="-120"/>
              </a:rPr>
              <a:t>Applying algebraic equations to real-world scenarios is a powerful problem-solving skill, allowing us to model relationships and make informed decisions.</a:t>
            </a:r>
            <a:endParaRPr lang="en-US" sz="1550" dirty="0"/>
          </a:p>
        </p:txBody>
      </p:sp>
      <p:sp>
        <p:nvSpPr>
          <p:cNvPr id="16" name="Shape 13"/>
          <p:cNvSpPr/>
          <p:nvPr/>
        </p:nvSpPr>
        <p:spPr>
          <a:xfrm>
            <a:off x="4671060" y="4894897"/>
            <a:ext cx="445770" cy="445770"/>
          </a:xfrm>
          <a:prstGeom prst="roundRect">
            <a:avLst>
              <a:gd name="adj" fmla="val 18667"/>
            </a:avLst>
          </a:prstGeom>
          <a:solidFill>
            <a:srgbClr val="DADBF1"/>
          </a:solidFill>
          <a:ln w="7620">
            <a:solidFill>
              <a:srgbClr val="C0C1D7"/>
            </a:solidFill>
            <a:prstDash val="solid"/>
          </a:ln>
        </p:spPr>
      </p:sp>
      <p:sp>
        <p:nvSpPr>
          <p:cNvPr id="17" name="Text 14"/>
          <p:cNvSpPr/>
          <p:nvPr/>
        </p:nvSpPr>
        <p:spPr>
          <a:xfrm>
            <a:off x="4797862" y="4969193"/>
            <a:ext cx="192167" cy="297180"/>
          </a:xfrm>
          <a:prstGeom prst="rect">
            <a:avLst/>
          </a:prstGeom>
          <a:noFill/>
          <a:ln/>
        </p:spPr>
        <p:txBody>
          <a:bodyPr wrap="none" lIns="0" tIns="0" rIns="0" bIns="0" rtlCol="0" anchor="t"/>
          <a:lstStyle/>
          <a:p>
            <a:pPr marL="0" indent="0" algn="ctr">
              <a:lnSpc>
                <a:spcPts val="2300"/>
              </a:lnSpc>
              <a:buNone/>
            </a:pPr>
            <a:r>
              <a:rPr lang="en-US" sz="2300" b="1" kern="0" spc="-70" dirty="0">
                <a:solidFill>
                  <a:srgbClr val="272525"/>
                </a:solidFill>
                <a:latin typeface="Inter Bold" pitchFamily="34" charset="0"/>
                <a:ea typeface="Inter Bold" pitchFamily="34" charset="-122"/>
                <a:cs typeface="Inter Bold" pitchFamily="34" charset="-120"/>
              </a:rPr>
              <a:t>4</a:t>
            </a:r>
            <a:endParaRPr lang="en-US" sz="2300" dirty="0"/>
          </a:p>
        </p:txBody>
      </p:sp>
      <p:sp>
        <p:nvSpPr>
          <p:cNvPr id="18" name="Text 15"/>
          <p:cNvSpPr/>
          <p:nvPr/>
        </p:nvSpPr>
        <p:spPr>
          <a:xfrm>
            <a:off x="5314950" y="4894897"/>
            <a:ext cx="2476500" cy="309563"/>
          </a:xfrm>
          <a:prstGeom prst="rect">
            <a:avLst/>
          </a:prstGeom>
          <a:noFill/>
          <a:ln/>
        </p:spPr>
        <p:txBody>
          <a:bodyPr wrap="none" lIns="0" tIns="0" rIns="0" bIns="0" rtlCol="0" anchor="t"/>
          <a:lstStyle/>
          <a:p>
            <a:pPr marL="0" indent="0">
              <a:lnSpc>
                <a:spcPts val="2400"/>
              </a:lnSpc>
              <a:buNone/>
            </a:pPr>
            <a:r>
              <a:rPr lang="en-US" sz="1950" b="1" kern="0" spc="-59" dirty="0">
                <a:solidFill>
                  <a:srgbClr val="272525"/>
                </a:solidFill>
                <a:latin typeface="Inter Bold" pitchFamily="34" charset="0"/>
                <a:ea typeface="Inter Bold" pitchFamily="34" charset="-122"/>
                <a:cs typeface="Inter Bold" pitchFamily="34" charset="-120"/>
              </a:rPr>
              <a:t>Continuous Practice</a:t>
            </a:r>
            <a:endParaRPr lang="en-US" sz="1950" dirty="0"/>
          </a:p>
        </p:txBody>
      </p:sp>
      <p:sp>
        <p:nvSpPr>
          <p:cNvPr id="19" name="Text 16"/>
          <p:cNvSpPr/>
          <p:nvPr/>
        </p:nvSpPr>
        <p:spPr>
          <a:xfrm>
            <a:off x="5314950" y="5323284"/>
            <a:ext cx="3135630" cy="1584722"/>
          </a:xfrm>
          <a:prstGeom prst="rect">
            <a:avLst/>
          </a:prstGeom>
          <a:noFill/>
          <a:ln/>
        </p:spPr>
        <p:txBody>
          <a:bodyPr wrap="square" lIns="0" tIns="0" rIns="0" bIns="0" rtlCol="0" anchor="t"/>
          <a:lstStyle/>
          <a:p>
            <a:pPr marL="0" indent="0">
              <a:lnSpc>
                <a:spcPts val="2450"/>
              </a:lnSpc>
              <a:buNone/>
            </a:pPr>
            <a:r>
              <a:rPr lang="en-US" sz="1550" kern="0" spc="-31" dirty="0">
                <a:solidFill>
                  <a:srgbClr val="272525"/>
                </a:solidFill>
                <a:latin typeface="Inter" pitchFamily="34" charset="0"/>
                <a:ea typeface="Inter" pitchFamily="34" charset="-122"/>
                <a:cs typeface="Inter" pitchFamily="34" charset="-120"/>
              </a:rPr>
              <a:t>Developing and refining algebraic problem-solving strategies through practice is key to mastering this essential mathematical discipline.</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834</Words>
  <Application>Microsoft Office PowerPoint</Application>
  <PresentationFormat>Custom</PresentationFormat>
  <Paragraphs>89</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Inter</vt:lpstr>
      <vt:lpstr>Inter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fire4money@gmail.com</cp:lastModifiedBy>
  <cp:revision>2</cp:revision>
  <dcterms:created xsi:type="dcterms:W3CDTF">2024-11-15T06:28:31Z</dcterms:created>
  <dcterms:modified xsi:type="dcterms:W3CDTF">2024-11-15T07:58:23Z</dcterms:modified>
</cp:coreProperties>
</file>