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IBM Plex Sans Medium"/>
      <p:regular r:id="rId17"/>
    </p:embeddedFont>
    <p:embeddedFont>
      <p:font typeface="IBM Plex Sans Medium"/>
      <p:regular r:id="rId18"/>
    </p:embeddedFont>
    <p:embeddedFont>
      <p:font typeface="IBM Plex Sans Medium"/>
      <p:regular r:id="rId19"/>
    </p:embeddedFont>
    <p:embeddedFont>
      <p:font typeface="IBM Plex Sans Medium"/>
      <p:regular r:id="rId20"/>
    </p:embeddedFont>
    <p:embeddedFont>
      <p:font typeface="Roboto"/>
      <p:regular r:id="rId21"/>
    </p:embeddedFont>
    <p:embeddedFont>
      <p:font typeface="Roboto"/>
      <p:regular r:id="rId22"/>
    </p:embeddedFont>
    <p:embeddedFont>
      <p:font typeface="Roboto"/>
      <p:regular r:id="rId23"/>
    </p:embeddedFont>
    <p:embeddedFont>
      <p:font typeface="Roboto"/>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4.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6.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357080"/>
            <a:ext cx="5737265"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Logarithmic Functions</a:t>
            </a:r>
            <a:endParaRPr lang="en-US" sz="4450" dirty="0"/>
          </a:p>
        </p:txBody>
      </p:sp>
      <p:sp>
        <p:nvSpPr>
          <p:cNvPr id="4" name="Text 1"/>
          <p:cNvSpPr/>
          <p:nvPr/>
        </p:nvSpPr>
        <p:spPr>
          <a:xfrm>
            <a:off x="793790" y="3406021"/>
            <a:ext cx="7556421" cy="1814513"/>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Logarithmic functions are essential tools in mathematics, with wide-ranging applications in various fields. Understanding their properties and graphs allows us to explore exponential growth and decay, solve equations, and model real-world phenomena. This presentation delves into the world of logarithmic functions, revealing their power and versatility.</a:t>
            </a:r>
            <a:endParaRPr lang="en-US" sz="1750" dirty="0"/>
          </a:p>
        </p:txBody>
      </p:sp>
      <p:sp>
        <p:nvSpPr>
          <p:cNvPr id="5" name="Shape 2"/>
          <p:cNvSpPr/>
          <p:nvPr/>
        </p:nvSpPr>
        <p:spPr>
          <a:xfrm>
            <a:off x="793790" y="5492591"/>
            <a:ext cx="362903" cy="362903"/>
          </a:xfrm>
          <a:prstGeom prst="roundRect">
            <a:avLst>
              <a:gd name="adj" fmla="val 25194296"/>
            </a:avLst>
          </a:prstGeom>
          <a:solidFill>
            <a:srgbClr val="3CC367"/>
          </a:solidFill>
          <a:ln w="7620">
            <a:solidFill>
              <a:srgbClr val="FFFFFF"/>
            </a:solidFill>
            <a:prstDash val="solid"/>
          </a:ln>
        </p:spPr>
      </p:sp>
      <p:sp>
        <p:nvSpPr>
          <p:cNvPr id="6" name="Text 3"/>
          <p:cNvSpPr/>
          <p:nvPr/>
        </p:nvSpPr>
        <p:spPr>
          <a:xfrm>
            <a:off x="927735" y="5625227"/>
            <a:ext cx="94893" cy="97512"/>
          </a:xfrm>
          <a:prstGeom prst="rect">
            <a:avLst/>
          </a:prstGeom>
          <a:noFill/>
          <a:ln/>
        </p:spPr>
        <p:txBody>
          <a:bodyPr wrap="none" lIns="0" tIns="0" rIns="0" bIns="0" rtlCol="0" anchor="t"/>
          <a:lstStyle/>
          <a:p>
            <a:pPr algn="ctr" indent="0" marL="0">
              <a:lnSpc>
                <a:spcPts val="750"/>
              </a:lnSpc>
              <a:buNone/>
            </a:pPr>
            <a:r>
              <a:rPr lang="en-US" sz="750" dirty="0">
                <a:solidFill>
                  <a:srgbClr val="3C3838"/>
                </a:solidFill>
                <a:latin typeface="Roboto Medium" pitchFamily="34" charset="0"/>
                <a:ea typeface="Roboto Medium" pitchFamily="34" charset="-122"/>
                <a:cs typeface="Roboto Medium" pitchFamily="34" charset="-120"/>
              </a:rPr>
              <a:t>OI</a:t>
            </a:r>
            <a:endParaRPr lang="en-US" sz="750" dirty="0"/>
          </a:p>
        </p:txBody>
      </p:sp>
      <p:sp>
        <p:nvSpPr>
          <p:cNvPr id="7" name="Text 4"/>
          <p:cNvSpPr/>
          <p:nvPr/>
        </p:nvSpPr>
        <p:spPr>
          <a:xfrm>
            <a:off x="1270040" y="5475684"/>
            <a:ext cx="2067639" cy="396835"/>
          </a:xfrm>
          <a:prstGeom prst="rect">
            <a:avLst/>
          </a:prstGeom>
          <a:noFill/>
          <a:ln/>
        </p:spPr>
        <p:txBody>
          <a:bodyPr wrap="none" lIns="0" tIns="0" rIns="0" bIns="0" rtlCol="0" anchor="t"/>
          <a:lstStyle/>
          <a:p>
            <a:pPr algn="l" indent="0" marL="0">
              <a:lnSpc>
                <a:spcPts val="3100"/>
              </a:lnSpc>
              <a:buNone/>
            </a:pPr>
            <a:r>
              <a:rPr lang="en-US" sz="2200" b="1" dirty="0">
                <a:solidFill>
                  <a:srgbClr val="D4D4D1"/>
                </a:solidFill>
                <a:latin typeface="Roboto Bold" pitchFamily="34" charset="0"/>
                <a:ea typeface="Roboto Bold" pitchFamily="34" charset="-122"/>
                <a:cs typeface="Roboto Bold" pitchFamily="34" charset="-120"/>
              </a:rPr>
              <a:t>by ONYEDIKA IK</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155746"/>
            <a:ext cx="7556421" cy="2126337"/>
          </a:xfrm>
          <a:prstGeom prst="rect">
            <a:avLst/>
          </a:prstGeom>
          <a:noFill/>
          <a:ln/>
        </p:spPr>
        <p:txBody>
          <a:bodyPr wrap="squar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The Importance of Logarithmic Functions in Science and Technology</a:t>
            </a:r>
            <a:endParaRPr lang="en-US" sz="4450" dirty="0"/>
          </a:p>
        </p:txBody>
      </p:sp>
      <p:sp>
        <p:nvSpPr>
          <p:cNvPr id="4" name="Text 1"/>
          <p:cNvSpPr/>
          <p:nvPr/>
        </p:nvSpPr>
        <p:spPr>
          <a:xfrm>
            <a:off x="6280190" y="4622244"/>
            <a:ext cx="7556421" cy="1451610"/>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Logarithmic functions are fundamental to various scientific and technological fields. Their applications extend beyond modeling to areas like signal processing, image compression, and data analysis, making them indispensable tools in modern technology.</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995607"/>
            <a:ext cx="9220795"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Properties of Logarithmic Functions</a:t>
            </a:r>
            <a:endParaRPr lang="en-US" sz="4450" dirty="0"/>
          </a:p>
        </p:txBody>
      </p:sp>
      <p:sp>
        <p:nvSpPr>
          <p:cNvPr id="3" name="Text 1"/>
          <p:cNvSpPr/>
          <p:nvPr/>
        </p:nvSpPr>
        <p:spPr>
          <a:xfrm>
            <a:off x="793790" y="3271361"/>
            <a:ext cx="3978116" cy="708660"/>
          </a:xfrm>
          <a:prstGeom prst="rect">
            <a:avLst/>
          </a:prstGeom>
          <a:noFill/>
          <a:ln/>
        </p:spPr>
        <p:txBody>
          <a:bodyPr wrap="square" lIns="0" tIns="0" rIns="0" bIns="0" rtlCol="0" anchor="t"/>
          <a:lstStyle/>
          <a:p>
            <a:pPr indent="0" marL="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Inverse of Exponential Functions</a:t>
            </a:r>
            <a:endParaRPr lang="en-US" sz="2200" dirty="0"/>
          </a:p>
        </p:txBody>
      </p:sp>
      <p:sp>
        <p:nvSpPr>
          <p:cNvPr id="4" name="Text 2"/>
          <p:cNvSpPr/>
          <p:nvPr/>
        </p:nvSpPr>
        <p:spPr>
          <a:xfrm>
            <a:off x="793790" y="4206835"/>
            <a:ext cx="3978116" cy="1814513"/>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Logarithmic functions are the inverse of exponential functions. This means that if you take the logarithm of an exponential function, you get back the original input, and vice versa.</a:t>
            </a:r>
            <a:endParaRPr lang="en-US" sz="1750" dirty="0"/>
          </a:p>
        </p:txBody>
      </p:sp>
      <p:sp>
        <p:nvSpPr>
          <p:cNvPr id="5" name="Text 3"/>
          <p:cNvSpPr/>
          <p:nvPr/>
        </p:nvSpPr>
        <p:spPr>
          <a:xfrm>
            <a:off x="5332928" y="3271361"/>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Base of the Logarithm</a:t>
            </a:r>
            <a:endParaRPr lang="en-US" sz="2200" dirty="0"/>
          </a:p>
        </p:txBody>
      </p:sp>
      <p:sp>
        <p:nvSpPr>
          <p:cNvPr id="6" name="Text 4"/>
          <p:cNvSpPr/>
          <p:nvPr/>
        </p:nvSpPr>
        <p:spPr>
          <a:xfrm>
            <a:off x="5332928" y="3852505"/>
            <a:ext cx="3978116" cy="1814513"/>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The base of a logarithmic function determines the rate of growth or decay. For example, a logarithm with a base of 10 grows much faster than a logarithm with a base of 2.</a:t>
            </a:r>
            <a:endParaRPr lang="en-US" sz="1750" dirty="0"/>
          </a:p>
        </p:txBody>
      </p:sp>
      <p:sp>
        <p:nvSpPr>
          <p:cNvPr id="7" name="Text 5"/>
          <p:cNvSpPr/>
          <p:nvPr/>
        </p:nvSpPr>
        <p:spPr>
          <a:xfrm>
            <a:off x="9872067" y="3271361"/>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Domain and Range</a:t>
            </a:r>
            <a:endParaRPr lang="en-US" sz="2200" dirty="0"/>
          </a:p>
        </p:txBody>
      </p:sp>
      <p:sp>
        <p:nvSpPr>
          <p:cNvPr id="8" name="Text 6"/>
          <p:cNvSpPr/>
          <p:nvPr/>
        </p:nvSpPr>
        <p:spPr>
          <a:xfrm>
            <a:off x="9872067" y="3852505"/>
            <a:ext cx="3978116" cy="2177415"/>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The domain of a logarithmic function is all positive real numbers, while the range is all real numbers. This means that you can only take the logarithm of a positive number, and the output can be any real number.</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17471" y="1082278"/>
            <a:ext cx="7449979" cy="640556"/>
          </a:xfrm>
          <a:prstGeom prst="rect">
            <a:avLst/>
          </a:prstGeom>
          <a:noFill/>
          <a:ln/>
        </p:spPr>
        <p:txBody>
          <a:bodyPr wrap="none" lIns="0" tIns="0" rIns="0" bIns="0" rtlCol="0" anchor="t"/>
          <a:lstStyle/>
          <a:p>
            <a:pPr indent="0" marL="0">
              <a:lnSpc>
                <a:spcPts val="5000"/>
              </a:lnSpc>
              <a:buNone/>
            </a:pPr>
            <a:r>
              <a:rPr lang="en-US" sz="4000" dirty="0">
                <a:solidFill>
                  <a:srgbClr val="F3F3F2"/>
                </a:solidFill>
                <a:latin typeface="IBM Plex Sans Medium" pitchFamily="34" charset="0"/>
                <a:ea typeface="IBM Plex Sans Medium" pitchFamily="34" charset="-122"/>
                <a:cs typeface="IBM Plex Sans Medium" pitchFamily="34" charset="-120"/>
              </a:rPr>
              <a:t>Graphing Logarithmic Functions</a:t>
            </a:r>
            <a:endParaRPr lang="en-US" sz="4000" dirty="0"/>
          </a:p>
        </p:txBody>
      </p:sp>
      <p:pic>
        <p:nvPicPr>
          <p:cNvPr id="4" name="Image 1" descr="preencoded.png">    </p:cNvPr>
          <p:cNvPicPr>
            <a:picLocks noChangeAspect="1"/>
          </p:cNvPicPr>
          <p:nvPr/>
        </p:nvPicPr>
        <p:blipFill>
          <a:blip r:embed="rId2"/>
          <a:stretch>
            <a:fillRect/>
          </a:stretch>
        </p:blipFill>
        <p:spPr>
          <a:xfrm>
            <a:off x="717471" y="2030254"/>
            <a:ext cx="1024890" cy="1837134"/>
          </a:xfrm>
          <a:prstGeom prst="rect">
            <a:avLst/>
          </a:prstGeom>
        </p:spPr>
      </p:pic>
      <p:sp>
        <p:nvSpPr>
          <p:cNvPr id="5" name="Text 1"/>
          <p:cNvSpPr/>
          <p:nvPr/>
        </p:nvSpPr>
        <p:spPr>
          <a:xfrm>
            <a:off x="2049780" y="2235160"/>
            <a:ext cx="2562463" cy="320278"/>
          </a:xfrm>
          <a:prstGeom prst="rect">
            <a:avLst/>
          </a:prstGeom>
          <a:noFill/>
          <a:ln/>
        </p:spPr>
        <p:txBody>
          <a:bodyPr wrap="none" lIns="0" tIns="0" rIns="0" bIns="0" rtlCol="0" anchor="t"/>
          <a:lstStyle/>
          <a:p>
            <a:pPr algn="l" indent="0" marL="0">
              <a:lnSpc>
                <a:spcPts val="2500"/>
              </a:lnSpc>
              <a:buNone/>
            </a:pPr>
            <a:r>
              <a:rPr lang="en-US" sz="2000" dirty="0">
                <a:solidFill>
                  <a:srgbClr val="D4D4D1"/>
                </a:solidFill>
                <a:latin typeface="IBM Plex Sans Medium" pitchFamily="34" charset="0"/>
                <a:ea typeface="IBM Plex Sans Medium" pitchFamily="34" charset="-122"/>
                <a:cs typeface="IBM Plex Sans Medium" pitchFamily="34" charset="-120"/>
              </a:rPr>
              <a:t>Base and Shape</a:t>
            </a:r>
            <a:endParaRPr lang="en-US" sz="2000" dirty="0"/>
          </a:p>
        </p:txBody>
      </p:sp>
      <p:sp>
        <p:nvSpPr>
          <p:cNvPr id="6" name="Text 2"/>
          <p:cNvSpPr/>
          <p:nvPr/>
        </p:nvSpPr>
        <p:spPr>
          <a:xfrm>
            <a:off x="2049780" y="2678430"/>
            <a:ext cx="6376749" cy="984052"/>
          </a:xfrm>
          <a:prstGeom prst="rect">
            <a:avLst/>
          </a:prstGeom>
          <a:noFill/>
          <a:ln/>
        </p:spPr>
        <p:txBody>
          <a:bodyPr wrap="square" lIns="0" tIns="0" rIns="0" bIns="0" rtlCol="0" anchor="t"/>
          <a:lstStyle/>
          <a:p>
            <a:pPr algn="l" indent="0" marL="0">
              <a:lnSpc>
                <a:spcPts val="2550"/>
              </a:lnSpc>
              <a:buNone/>
            </a:pPr>
            <a:r>
              <a:rPr lang="en-US" sz="1600" dirty="0">
                <a:solidFill>
                  <a:srgbClr val="D4D4D1"/>
                </a:solidFill>
                <a:latin typeface="Roboto" pitchFamily="34" charset="0"/>
                <a:ea typeface="Roboto" pitchFamily="34" charset="-122"/>
                <a:cs typeface="Roboto" pitchFamily="34" charset="-120"/>
              </a:rPr>
              <a:t>The base of a logarithmic function directly impacts the shape of its graph. A larger base results in a steeper curve, while a smaller base produces a more gradual curve.</a:t>
            </a:r>
            <a:endParaRPr lang="en-US" sz="1600" dirty="0"/>
          </a:p>
        </p:txBody>
      </p:sp>
      <p:pic>
        <p:nvPicPr>
          <p:cNvPr id="7" name="Image 2" descr="preencoded.png">    </p:cNvPr>
          <p:cNvPicPr>
            <a:picLocks noChangeAspect="1"/>
          </p:cNvPicPr>
          <p:nvPr/>
        </p:nvPicPr>
        <p:blipFill>
          <a:blip r:embed="rId3"/>
          <a:stretch>
            <a:fillRect/>
          </a:stretch>
        </p:blipFill>
        <p:spPr>
          <a:xfrm>
            <a:off x="717471" y="3867388"/>
            <a:ext cx="1024890" cy="1639967"/>
          </a:xfrm>
          <a:prstGeom prst="rect">
            <a:avLst/>
          </a:prstGeom>
        </p:spPr>
      </p:pic>
      <p:sp>
        <p:nvSpPr>
          <p:cNvPr id="8" name="Text 3"/>
          <p:cNvSpPr/>
          <p:nvPr/>
        </p:nvSpPr>
        <p:spPr>
          <a:xfrm>
            <a:off x="2049780" y="4072295"/>
            <a:ext cx="2562463" cy="320278"/>
          </a:xfrm>
          <a:prstGeom prst="rect">
            <a:avLst/>
          </a:prstGeom>
          <a:noFill/>
          <a:ln/>
        </p:spPr>
        <p:txBody>
          <a:bodyPr wrap="none" lIns="0" tIns="0" rIns="0" bIns="0" rtlCol="0" anchor="t"/>
          <a:lstStyle/>
          <a:p>
            <a:pPr algn="l" indent="0" marL="0">
              <a:lnSpc>
                <a:spcPts val="2500"/>
              </a:lnSpc>
              <a:buNone/>
            </a:pPr>
            <a:r>
              <a:rPr lang="en-US" sz="2000" dirty="0">
                <a:solidFill>
                  <a:srgbClr val="D4D4D1"/>
                </a:solidFill>
                <a:latin typeface="IBM Plex Sans Medium" pitchFamily="34" charset="0"/>
                <a:ea typeface="IBM Plex Sans Medium" pitchFamily="34" charset="-122"/>
                <a:cs typeface="IBM Plex Sans Medium" pitchFamily="34" charset="-120"/>
              </a:rPr>
              <a:t>Asymptotes</a:t>
            </a:r>
            <a:endParaRPr lang="en-US" sz="2000" dirty="0"/>
          </a:p>
        </p:txBody>
      </p:sp>
      <p:sp>
        <p:nvSpPr>
          <p:cNvPr id="9" name="Text 4"/>
          <p:cNvSpPr/>
          <p:nvPr/>
        </p:nvSpPr>
        <p:spPr>
          <a:xfrm>
            <a:off x="2049780" y="4515564"/>
            <a:ext cx="6376749" cy="656034"/>
          </a:xfrm>
          <a:prstGeom prst="rect">
            <a:avLst/>
          </a:prstGeom>
          <a:noFill/>
          <a:ln/>
        </p:spPr>
        <p:txBody>
          <a:bodyPr wrap="square" lIns="0" tIns="0" rIns="0" bIns="0" rtlCol="0" anchor="t"/>
          <a:lstStyle/>
          <a:p>
            <a:pPr algn="l" indent="0" marL="0">
              <a:lnSpc>
                <a:spcPts val="2550"/>
              </a:lnSpc>
              <a:buNone/>
            </a:pPr>
            <a:r>
              <a:rPr lang="en-US" sz="1600" dirty="0">
                <a:solidFill>
                  <a:srgbClr val="D4D4D1"/>
                </a:solidFill>
                <a:latin typeface="Roboto" pitchFamily="34" charset="0"/>
                <a:ea typeface="Roboto" pitchFamily="34" charset="-122"/>
                <a:cs typeface="Roboto" pitchFamily="34" charset="-120"/>
              </a:rPr>
              <a:t>Logarithmic functions have a vertical asymptote at x = 0. This means that the graph approaches the y-axis but never touches it.</a:t>
            </a:r>
            <a:endParaRPr lang="en-US" sz="1600" dirty="0"/>
          </a:p>
        </p:txBody>
      </p:sp>
      <p:pic>
        <p:nvPicPr>
          <p:cNvPr id="10" name="Image 3" descr="preencoded.png">    </p:cNvPr>
          <p:cNvPicPr>
            <a:picLocks noChangeAspect="1"/>
          </p:cNvPicPr>
          <p:nvPr/>
        </p:nvPicPr>
        <p:blipFill>
          <a:blip r:embed="rId4"/>
          <a:stretch>
            <a:fillRect/>
          </a:stretch>
        </p:blipFill>
        <p:spPr>
          <a:xfrm>
            <a:off x="717471" y="5507355"/>
            <a:ext cx="1024890" cy="1639967"/>
          </a:xfrm>
          <a:prstGeom prst="rect">
            <a:avLst/>
          </a:prstGeom>
        </p:spPr>
      </p:pic>
      <p:sp>
        <p:nvSpPr>
          <p:cNvPr id="11" name="Text 5"/>
          <p:cNvSpPr/>
          <p:nvPr/>
        </p:nvSpPr>
        <p:spPr>
          <a:xfrm>
            <a:off x="2049780" y="5712262"/>
            <a:ext cx="2562463" cy="320278"/>
          </a:xfrm>
          <a:prstGeom prst="rect">
            <a:avLst/>
          </a:prstGeom>
          <a:noFill/>
          <a:ln/>
        </p:spPr>
        <p:txBody>
          <a:bodyPr wrap="none" lIns="0" tIns="0" rIns="0" bIns="0" rtlCol="0" anchor="t"/>
          <a:lstStyle/>
          <a:p>
            <a:pPr algn="l" indent="0" marL="0">
              <a:lnSpc>
                <a:spcPts val="2500"/>
              </a:lnSpc>
              <a:buNone/>
            </a:pPr>
            <a:r>
              <a:rPr lang="en-US" sz="2000" dirty="0">
                <a:solidFill>
                  <a:srgbClr val="D4D4D1"/>
                </a:solidFill>
                <a:latin typeface="IBM Plex Sans Medium" pitchFamily="34" charset="0"/>
                <a:ea typeface="IBM Plex Sans Medium" pitchFamily="34" charset="-122"/>
                <a:cs typeface="IBM Plex Sans Medium" pitchFamily="34" charset="-120"/>
              </a:rPr>
              <a:t>Intercepts</a:t>
            </a:r>
            <a:endParaRPr lang="en-US" sz="2000" dirty="0"/>
          </a:p>
        </p:txBody>
      </p:sp>
      <p:sp>
        <p:nvSpPr>
          <p:cNvPr id="12" name="Text 6"/>
          <p:cNvSpPr/>
          <p:nvPr/>
        </p:nvSpPr>
        <p:spPr>
          <a:xfrm>
            <a:off x="2049780" y="6155531"/>
            <a:ext cx="6376749" cy="656034"/>
          </a:xfrm>
          <a:prstGeom prst="rect">
            <a:avLst/>
          </a:prstGeom>
          <a:noFill/>
          <a:ln/>
        </p:spPr>
        <p:txBody>
          <a:bodyPr wrap="square" lIns="0" tIns="0" rIns="0" bIns="0" rtlCol="0" anchor="t"/>
          <a:lstStyle/>
          <a:p>
            <a:pPr algn="l" indent="0" marL="0">
              <a:lnSpc>
                <a:spcPts val="2550"/>
              </a:lnSpc>
              <a:buNone/>
            </a:pPr>
            <a:r>
              <a:rPr lang="en-US" sz="1600" dirty="0">
                <a:solidFill>
                  <a:srgbClr val="D4D4D1"/>
                </a:solidFill>
                <a:latin typeface="Roboto" pitchFamily="34" charset="0"/>
                <a:ea typeface="Roboto" pitchFamily="34" charset="-122"/>
                <a:cs typeface="Roboto" pitchFamily="34" charset="-120"/>
              </a:rPr>
              <a:t>A logarithmic function always passes through the point (1, 0). This is because the logarithm of 1 is always 0, regardless of the base.</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358509"/>
            <a:ext cx="7981355"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Exponential Growth and Decay</a:t>
            </a:r>
            <a:endParaRPr lang="en-US" sz="4450" dirty="0"/>
          </a:p>
        </p:txBody>
      </p:sp>
      <p:sp>
        <p:nvSpPr>
          <p:cNvPr id="3" name="Text 1"/>
          <p:cNvSpPr/>
          <p:nvPr/>
        </p:nvSpPr>
        <p:spPr>
          <a:xfrm>
            <a:off x="793790" y="3634264"/>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Exponential Growth</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Logarithmic functions are used to model exponential growth, where the rate of growth increases over time. This is often seen in areas like population growth, compound interest, and viral spread.</a:t>
            </a:r>
            <a:endParaRPr lang="en-US" sz="1750" dirty="0"/>
          </a:p>
        </p:txBody>
      </p:sp>
      <p:sp>
        <p:nvSpPr>
          <p:cNvPr id="5" name="Text 3"/>
          <p:cNvSpPr/>
          <p:nvPr/>
        </p:nvSpPr>
        <p:spPr>
          <a:xfrm>
            <a:off x="7599521" y="3634264"/>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Exponential Decay</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Logarithmic functions can also model exponential decay, where the rate of decrease decreases over time. This is common in scenarios like radioactive decay, drug concentration in the body, and depreciation of value.</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972145"/>
            <a:ext cx="7809548"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Solving Logarithmic Equations</a:t>
            </a:r>
            <a:endParaRPr lang="en-US" sz="4450" dirty="0"/>
          </a:p>
        </p:txBody>
      </p:sp>
      <p:pic>
        <p:nvPicPr>
          <p:cNvPr id="3" name="Image 0" descr="preencoded.png">    </p:cNvPr>
          <p:cNvPicPr>
            <a:picLocks noChangeAspect="1"/>
          </p:cNvPicPr>
          <p:nvPr/>
        </p:nvPicPr>
        <p:blipFill>
          <a:blip r:embed="rId1"/>
          <a:stretch>
            <a:fillRect/>
          </a:stretch>
        </p:blipFill>
        <p:spPr>
          <a:xfrm>
            <a:off x="2978348" y="2134553"/>
            <a:ext cx="2152055" cy="1669852"/>
          </a:xfrm>
          <a:prstGeom prst="rect">
            <a:avLst/>
          </a:prstGeom>
        </p:spPr>
      </p:pic>
      <p:sp>
        <p:nvSpPr>
          <p:cNvPr id="4" name="Text 1"/>
          <p:cNvSpPr/>
          <p:nvPr/>
        </p:nvSpPr>
        <p:spPr>
          <a:xfrm>
            <a:off x="3969306" y="2959179"/>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1</a:t>
            </a:r>
            <a:endParaRPr lang="en-US" sz="2200" dirty="0"/>
          </a:p>
        </p:txBody>
      </p:sp>
      <p:sp>
        <p:nvSpPr>
          <p:cNvPr id="5" name="Text 2"/>
          <p:cNvSpPr/>
          <p:nvPr/>
        </p:nvSpPr>
        <p:spPr>
          <a:xfrm>
            <a:off x="5357217" y="2361367"/>
            <a:ext cx="3729752"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Isolate the Logarithmic Term</a:t>
            </a:r>
            <a:endParaRPr lang="en-US" sz="2200" dirty="0"/>
          </a:p>
        </p:txBody>
      </p:sp>
      <p:sp>
        <p:nvSpPr>
          <p:cNvPr id="6" name="Text 3"/>
          <p:cNvSpPr/>
          <p:nvPr/>
        </p:nvSpPr>
        <p:spPr>
          <a:xfrm>
            <a:off x="5357217" y="2851785"/>
            <a:ext cx="8252579" cy="72580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Use algebraic operations to isolate the logarithmic term on one side of the equation.</a:t>
            </a:r>
            <a:endParaRPr lang="en-US" sz="1750" dirty="0"/>
          </a:p>
        </p:txBody>
      </p:sp>
      <p:sp>
        <p:nvSpPr>
          <p:cNvPr id="7" name="Shape 4"/>
          <p:cNvSpPr/>
          <p:nvPr/>
        </p:nvSpPr>
        <p:spPr>
          <a:xfrm>
            <a:off x="5187077" y="3817501"/>
            <a:ext cx="8592860" cy="15240"/>
          </a:xfrm>
          <a:prstGeom prst="roundRect">
            <a:avLst>
              <a:gd name="adj" fmla="val 223256"/>
            </a:avLst>
          </a:prstGeom>
          <a:solidFill>
            <a:srgbClr val="61646A"/>
          </a:solidFill>
          <a:ln/>
        </p:spPr>
      </p:sp>
      <p:pic>
        <p:nvPicPr>
          <p:cNvPr id="8" name="Image 1" descr="preencoded.png">    </p:cNvPr>
          <p:cNvPicPr>
            <a:picLocks noChangeAspect="1"/>
          </p:cNvPicPr>
          <p:nvPr/>
        </p:nvPicPr>
        <p:blipFill>
          <a:blip r:embed="rId2"/>
          <a:stretch>
            <a:fillRect/>
          </a:stretch>
        </p:blipFill>
        <p:spPr>
          <a:xfrm>
            <a:off x="1902381" y="3861078"/>
            <a:ext cx="4304109" cy="1669852"/>
          </a:xfrm>
          <a:prstGeom prst="rect">
            <a:avLst/>
          </a:prstGeom>
        </p:spPr>
      </p:pic>
      <p:sp>
        <p:nvSpPr>
          <p:cNvPr id="9" name="Text 5"/>
          <p:cNvSpPr/>
          <p:nvPr/>
        </p:nvSpPr>
        <p:spPr>
          <a:xfrm>
            <a:off x="3969306" y="4469249"/>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2</a:t>
            </a:r>
            <a:endParaRPr lang="en-US" sz="2200" dirty="0"/>
          </a:p>
        </p:txBody>
      </p:sp>
      <p:sp>
        <p:nvSpPr>
          <p:cNvPr id="10" name="Text 6"/>
          <p:cNvSpPr/>
          <p:nvPr/>
        </p:nvSpPr>
        <p:spPr>
          <a:xfrm>
            <a:off x="6433304" y="4269343"/>
            <a:ext cx="3696653"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Convert to Exponential Form</a:t>
            </a:r>
            <a:endParaRPr lang="en-US" sz="2200" dirty="0"/>
          </a:p>
        </p:txBody>
      </p:sp>
      <p:sp>
        <p:nvSpPr>
          <p:cNvPr id="11" name="Text 7"/>
          <p:cNvSpPr/>
          <p:nvPr/>
        </p:nvSpPr>
        <p:spPr>
          <a:xfrm>
            <a:off x="6433304" y="4759762"/>
            <a:ext cx="6764536" cy="362903"/>
          </a:xfrm>
          <a:prstGeom prst="rect">
            <a:avLst/>
          </a:prstGeom>
          <a:noFill/>
          <a:ln/>
        </p:spPr>
        <p:txBody>
          <a:bodyPr wrap="non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Convert the logarithmic equation to its equivalent exponential form.</a:t>
            </a:r>
            <a:endParaRPr lang="en-US" sz="1750" dirty="0"/>
          </a:p>
        </p:txBody>
      </p:sp>
      <p:sp>
        <p:nvSpPr>
          <p:cNvPr id="12" name="Shape 8"/>
          <p:cNvSpPr/>
          <p:nvPr/>
        </p:nvSpPr>
        <p:spPr>
          <a:xfrm>
            <a:off x="6263164" y="5544026"/>
            <a:ext cx="7516773" cy="15240"/>
          </a:xfrm>
          <a:prstGeom prst="roundRect">
            <a:avLst>
              <a:gd name="adj" fmla="val 223256"/>
            </a:avLst>
          </a:prstGeom>
          <a:solidFill>
            <a:srgbClr val="61646A"/>
          </a:solidFill>
          <a:ln/>
        </p:spPr>
      </p:sp>
      <p:pic>
        <p:nvPicPr>
          <p:cNvPr id="13" name="Image 2" descr="preencoded.png">    </p:cNvPr>
          <p:cNvPicPr>
            <a:picLocks noChangeAspect="1"/>
          </p:cNvPicPr>
          <p:nvPr/>
        </p:nvPicPr>
        <p:blipFill>
          <a:blip r:embed="rId3"/>
          <a:stretch>
            <a:fillRect/>
          </a:stretch>
        </p:blipFill>
        <p:spPr>
          <a:xfrm>
            <a:off x="826294" y="5587603"/>
            <a:ext cx="6456164" cy="1669852"/>
          </a:xfrm>
          <a:prstGeom prst="rect">
            <a:avLst/>
          </a:prstGeom>
        </p:spPr>
      </p:pic>
      <p:sp>
        <p:nvSpPr>
          <p:cNvPr id="14" name="Text 9"/>
          <p:cNvSpPr/>
          <p:nvPr/>
        </p:nvSpPr>
        <p:spPr>
          <a:xfrm>
            <a:off x="3969187" y="6195774"/>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3</a:t>
            </a:r>
            <a:endParaRPr lang="en-US" sz="2200" dirty="0"/>
          </a:p>
        </p:txBody>
      </p:sp>
      <p:sp>
        <p:nvSpPr>
          <p:cNvPr id="15" name="Text 10"/>
          <p:cNvSpPr/>
          <p:nvPr/>
        </p:nvSpPr>
        <p:spPr>
          <a:xfrm>
            <a:off x="7509272" y="5814417"/>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Solve for the Variable</a:t>
            </a:r>
            <a:endParaRPr lang="en-US" sz="2200" dirty="0"/>
          </a:p>
        </p:txBody>
      </p:sp>
      <p:sp>
        <p:nvSpPr>
          <p:cNvPr id="16" name="Text 11"/>
          <p:cNvSpPr/>
          <p:nvPr/>
        </p:nvSpPr>
        <p:spPr>
          <a:xfrm>
            <a:off x="7509272" y="6304836"/>
            <a:ext cx="6100524" cy="72580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Solve the resulting exponential equation for the unknown variable.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56034" y="626864"/>
            <a:ext cx="7751683" cy="585788"/>
          </a:xfrm>
          <a:prstGeom prst="rect">
            <a:avLst/>
          </a:prstGeom>
          <a:noFill/>
          <a:ln/>
        </p:spPr>
        <p:txBody>
          <a:bodyPr wrap="none" lIns="0" tIns="0" rIns="0" bIns="0" rtlCol="0" anchor="t"/>
          <a:lstStyle/>
          <a:p>
            <a:pPr indent="0" marL="0">
              <a:lnSpc>
                <a:spcPts val="4600"/>
              </a:lnSpc>
              <a:buNone/>
            </a:pPr>
            <a:r>
              <a:rPr lang="en-US" sz="3650" dirty="0">
                <a:solidFill>
                  <a:srgbClr val="F3F3F2"/>
                </a:solidFill>
                <a:latin typeface="IBM Plex Sans Medium" pitchFamily="34" charset="0"/>
                <a:ea typeface="IBM Plex Sans Medium" pitchFamily="34" charset="-122"/>
                <a:cs typeface="IBM Plex Sans Medium" pitchFamily="34" charset="-120"/>
              </a:rPr>
              <a:t>Logarithmic Scales and Applications</a:t>
            </a:r>
            <a:endParaRPr lang="en-US" sz="3650" dirty="0"/>
          </a:p>
        </p:txBody>
      </p:sp>
      <p:pic>
        <p:nvPicPr>
          <p:cNvPr id="4" name="Image 1" descr="preencoded.png">    </p:cNvPr>
          <p:cNvPicPr>
            <a:picLocks noChangeAspect="1"/>
          </p:cNvPicPr>
          <p:nvPr/>
        </p:nvPicPr>
        <p:blipFill>
          <a:blip r:embed="rId2"/>
          <a:stretch>
            <a:fillRect/>
          </a:stretch>
        </p:blipFill>
        <p:spPr>
          <a:xfrm>
            <a:off x="656034" y="1493758"/>
            <a:ext cx="468630" cy="468630"/>
          </a:xfrm>
          <a:prstGeom prst="rect">
            <a:avLst/>
          </a:prstGeom>
        </p:spPr>
      </p:pic>
      <p:sp>
        <p:nvSpPr>
          <p:cNvPr id="5" name="Text 1"/>
          <p:cNvSpPr/>
          <p:nvPr/>
        </p:nvSpPr>
        <p:spPr>
          <a:xfrm>
            <a:off x="656034" y="2149793"/>
            <a:ext cx="2343269" cy="292894"/>
          </a:xfrm>
          <a:prstGeom prst="rect">
            <a:avLst/>
          </a:prstGeom>
          <a:noFill/>
          <a:ln/>
        </p:spPr>
        <p:txBody>
          <a:bodyPr wrap="none" lIns="0" tIns="0" rIns="0" bIns="0" rtlCol="0" anchor="t"/>
          <a:lstStyle/>
          <a:p>
            <a:pPr algn="l" indent="0" marL="0">
              <a:lnSpc>
                <a:spcPts val="2300"/>
              </a:lnSpc>
              <a:buNone/>
            </a:pPr>
            <a:r>
              <a:rPr lang="en-US" sz="1800" dirty="0">
                <a:solidFill>
                  <a:srgbClr val="D4D4D1"/>
                </a:solidFill>
                <a:latin typeface="IBM Plex Sans Medium" pitchFamily="34" charset="0"/>
                <a:ea typeface="IBM Plex Sans Medium" pitchFamily="34" charset="-122"/>
                <a:cs typeface="IBM Plex Sans Medium" pitchFamily="34" charset="-120"/>
              </a:rPr>
              <a:t>Earthquakes</a:t>
            </a:r>
            <a:endParaRPr lang="en-US" sz="1800" dirty="0"/>
          </a:p>
        </p:txBody>
      </p:sp>
      <p:sp>
        <p:nvSpPr>
          <p:cNvPr id="6" name="Text 2"/>
          <p:cNvSpPr/>
          <p:nvPr/>
        </p:nvSpPr>
        <p:spPr>
          <a:xfrm>
            <a:off x="656034" y="2555081"/>
            <a:ext cx="7831931" cy="600075"/>
          </a:xfrm>
          <a:prstGeom prst="rect">
            <a:avLst/>
          </a:prstGeom>
          <a:noFill/>
          <a:ln/>
        </p:spPr>
        <p:txBody>
          <a:bodyPr wrap="square" lIns="0" tIns="0" rIns="0" bIns="0" rtlCol="0" anchor="t"/>
          <a:lstStyle/>
          <a:p>
            <a:pPr algn="l" indent="0" marL="0">
              <a:lnSpc>
                <a:spcPts val="2350"/>
              </a:lnSpc>
              <a:buNone/>
            </a:pPr>
            <a:r>
              <a:rPr lang="en-US" sz="1450" dirty="0">
                <a:solidFill>
                  <a:srgbClr val="D4D4D1"/>
                </a:solidFill>
                <a:latin typeface="Roboto" pitchFamily="34" charset="0"/>
                <a:ea typeface="Roboto" pitchFamily="34" charset="-122"/>
                <a:cs typeface="Roboto" pitchFamily="34" charset="-120"/>
              </a:rPr>
              <a:t>The Richter scale, used to measure earthquake intensity, is based on logarithmic scales. Each increase of one unit on the scale represents a tenfold increase in seismic energy.</a:t>
            </a:r>
            <a:endParaRPr lang="en-US" sz="1450" dirty="0"/>
          </a:p>
        </p:txBody>
      </p:sp>
      <p:pic>
        <p:nvPicPr>
          <p:cNvPr id="7" name="Image 2" descr="preencoded.png">    </p:cNvPr>
          <p:cNvPicPr>
            <a:picLocks noChangeAspect="1"/>
          </p:cNvPicPr>
          <p:nvPr/>
        </p:nvPicPr>
        <p:blipFill>
          <a:blip r:embed="rId3"/>
          <a:stretch>
            <a:fillRect/>
          </a:stretch>
        </p:blipFill>
        <p:spPr>
          <a:xfrm>
            <a:off x="656034" y="3717488"/>
            <a:ext cx="468630" cy="468630"/>
          </a:xfrm>
          <a:prstGeom prst="rect">
            <a:avLst/>
          </a:prstGeom>
        </p:spPr>
      </p:pic>
      <p:sp>
        <p:nvSpPr>
          <p:cNvPr id="8" name="Text 3"/>
          <p:cNvSpPr/>
          <p:nvPr/>
        </p:nvSpPr>
        <p:spPr>
          <a:xfrm>
            <a:off x="656034" y="4373523"/>
            <a:ext cx="2343269" cy="292894"/>
          </a:xfrm>
          <a:prstGeom prst="rect">
            <a:avLst/>
          </a:prstGeom>
          <a:noFill/>
          <a:ln/>
        </p:spPr>
        <p:txBody>
          <a:bodyPr wrap="none" lIns="0" tIns="0" rIns="0" bIns="0" rtlCol="0" anchor="t"/>
          <a:lstStyle/>
          <a:p>
            <a:pPr algn="l" indent="0" marL="0">
              <a:lnSpc>
                <a:spcPts val="2300"/>
              </a:lnSpc>
              <a:buNone/>
            </a:pPr>
            <a:r>
              <a:rPr lang="en-US" sz="1800" dirty="0">
                <a:solidFill>
                  <a:srgbClr val="D4D4D1"/>
                </a:solidFill>
                <a:latin typeface="IBM Plex Sans Medium" pitchFamily="34" charset="0"/>
                <a:ea typeface="IBM Plex Sans Medium" pitchFamily="34" charset="-122"/>
                <a:cs typeface="IBM Plex Sans Medium" pitchFamily="34" charset="-120"/>
              </a:rPr>
              <a:t>Sound Intensity</a:t>
            </a:r>
            <a:endParaRPr lang="en-US" sz="1800" dirty="0"/>
          </a:p>
        </p:txBody>
      </p:sp>
      <p:sp>
        <p:nvSpPr>
          <p:cNvPr id="9" name="Text 4"/>
          <p:cNvSpPr/>
          <p:nvPr/>
        </p:nvSpPr>
        <p:spPr>
          <a:xfrm>
            <a:off x="656034" y="4778812"/>
            <a:ext cx="7831931" cy="600075"/>
          </a:xfrm>
          <a:prstGeom prst="rect">
            <a:avLst/>
          </a:prstGeom>
          <a:noFill/>
          <a:ln/>
        </p:spPr>
        <p:txBody>
          <a:bodyPr wrap="square" lIns="0" tIns="0" rIns="0" bIns="0" rtlCol="0" anchor="t"/>
          <a:lstStyle/>
          <a:p>
            <a:pPr algn="l" indent="0" marL="0">
              <a:lnSpc>
                <a:spcPts val="2350"/>
              </a:lnSpc>
              <a:buNone/>
            </a:pPr>
            <a:r>
              <a:rPr lang="en-US" sz="1450" dirty="0">
                <a:solidFill>
                  <a:srgbClr val="D4D4D1"/>
                </a:solidFill>
                <a:latin typeface="Roboto" pitchFamily="34" charset="0"/>
                <a:ea typeface="Roboto" pitchFamily="34" charset="-122"/>
                <a:cs typeface="Roboto" pitchFamily="34" charset="-120"/>
              </a:rPr>
              <a:t>The decibel scale, measuring sound intensity, is logarithmic. Each increase of ten decibels represents a tenfold increase in sound pressure level.</a:t>
            </a:r>
            <a:endParaRPr lang="en-US" sz="1450" dirty="0"/>
          </a:p>
        </p:txBody>
      </p:sp>
      <p:pic>
        <p:nvPicPr>
          <p:cNvPr id="10" name="Image 3" descr="preencoded.png">    </p:cNvPr>
          <p:cNvPicPr>
            <a:picLocks noChangeAspect="1"/>
          </p:cNvPicPr>
          <p:nvPr/>
        </p:nvPicPr>
        <p:blipFill>
          <a:blip r:embed="rId4"/>
          <a:stretch>
            <a:fillRect/>
          </a:stretch>
        </p:blipFill>
        <p:spPr>
          <a:xfrm>
            <a:off x="656034" y="5941219"/>
            <a:ext cx="468630" cy="468630"/>
          </a:xfrm>
          <a:prstGeom prst="rect">
            <a:avLst/>
          </a:prstGeom>
        </p:spPr>
      </p:pic>
      <p:sp>
        <p:nvSpPr>
          <p:cNvPr id="11" name="Text 5"/>
          <p:cNvSpPr/>
          <p:nvPr/>
        </p:nvSpPr>
        <p:spPr>
          <a:xfrm>
            <a:off x="656034" y="6597253"/>
            <a:ext cx="2343269" cy="292894"/>
          </a:xfrm>
          <a:prstGeom prst="rect">
            <a:avLst/>
          </a:prstGeom>
          <a:noFill/>
          <a:ln/>
        </p:spPr>
        <p:txBody>
          <a:bodyPr wrap="none" lIns="0" tIns="0" rIns="0" bIns="0" rtlCol="0" anchor="t"/>
          <a:lstStyle/>
          <a:p>
            <a:pPr algn="l" indent="0" marL="0">
              <a:lnSpc>
                <a:spcPts val="2300"/>
              </a:lnSpc>
              <a:buNone/>
            </a:pPr>
            <a:r>
              <a:rPr lang="en-US" sz="1800" dirty="0">
                <a:solidFill>
                  <a:srgbClr val="D4D4D1"/>
                </a:solidFill>
                <a:latin typeface="IBM Plex Sans Medium" pitchFamily="34" charset="0"/>
                <a:ea typeface="IBM Plex Sans Medium" pitchFamily="34" charset="-122"/>
                <a:cs typeface="IBM Plex Sans Medium" pitchFamily="34" charset="-120"/>
              </a:rPr>
              <a:t>pH Levels</a:t>
            </a:r>
            <a:endParaRPr lang="en-US" sz="1800" dirty="0"/>
          </a:p>
        </p:txBody>
      </p:sp>
      <p:sp>
        <p:nvSpPr>
          <p:cNvPr id="12" name="Text 6"/>
          <p:cNvSpPr/>
          <p:nvPr/>
        </p:nvSpPr>
        <p:spPr>
          <a:xfrm>
            <a:off x="656034" y="7002542"/>
            <a:ext cx="7831931" cy="600075"/>
          </a:xfrm>
          <a:prstGeom prst="rect">
            <a:avLst/>
          </a:prstGeom>
          <a:noFill/>
          <a:ln/>
        </p:spPr>
        <p:txBody>
          <a:bodyPr wrap="square" lIns="0" tIns="0" rIns="0" bIns="0" rtlCol="0" anchor="t"/>
          <a:lstStyle/>
          <a:p>
            <a:pPr algn="l" indent="0" marL="0">
              <a:lnSpc>
                <a:spcPts val="2350"/>
              </a:lnSpc>
              <a:buNone/>
            </a:pPr>
            <a:r>
              <a:rPr lang="en-US" sz="1450" dirty="0">
                <a:solidFill>
                  <a:srgbClr val="D4D4D1"/>
                </a:solidFill>
                <a:latin typeface="Roboto" pitchFamily="34" charset="0"/>
                <a:ea typeface="Roboto" pitchFamily="34" charset="-122"/>
                <a:cs typeface="Roboto" pitchFamily="34" charset="-120"/>
              </a:rPr>
              <a:t>The pH scale, used to measure the acidity or alkalinity of a solution, is based on logarithms. A pH of 7 is neutral, while lower pH values represent acidity and higher values indicate alkalinity.</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30553"/>
          </a:xfrm>
          <a:prstGeom prst="rect">
            <a:avLst/>
          </a:prstGeom>
        </p:spPr>
      </p:pic>
      <p:sp>
        <p:nvSpPr>
          <p:cNvPr id="3" name="Text 0"/>
          <p:cNvSpPr/>
          <p:nvPr/>
        </p:nvSpPr>
        <p:spPr>
          <a:xfrm>
            <a:off x="6094690" y="477917"/>
            <a:ext cx="7020878" cy="543163"/>
          </a:xfrm>
          <a:prstGeom prst="rect">
            <a:avLst/>
          </a:prstGeom>
          <a:noFill/>
          <a:ln/>
        </p:spPr>
        <p:txBody>
          <a:bodyPr wrap="none" lIns="0" tIns="0" rIns="0" bIns="0" rtlCol="0" anchor="t"/>
          <a:lstStyle/>
          <a:p>
            <a:pPr indent="0" marL="0">
              <a:lnSpc>
                <a:spcPts val="4250"/>
              </a:lnSpc>
              <a:buNone/>
            </a:pPr>
            <a:r>
              <a:rPr lang="en-US" sz="3400" dirty="0">
                <a:solidFill>
                  <a:srgbClr val="F3F3F2"/>
                </a:solidFill>
                <a:latin typeface="IBM Plex Sans Medium" pitchFamily="34" charset="0"/>
                <a:ea typeface="IBM Plex Sans Medium" pitchFamily="34" charset="-122"/>
                <a:cs typeface="IBM Plex Sans Medium" pitchFamily="34" charset="-120"/>
              </a:rPr>
              <a:t>Logarithmic Transformation of Data</a:t>
            </a:r>
            <a:endParaRPr lang="en-US" sz="3400" dirty="0"/>
          </a:p>
        </p:txBody>
      </p:sp>
      <p:sp>
        <p:nvSpPr>
          <p:cNvPr id="4" name="Text 1"/>
          <p:cNvSpPr/>
          <p:nvPr/>
        </p:nvSpPr>
        <p:spPr>
          <a:xfrm>
            <a:off x="6094690" y="1368504"/>
            <a:ext cx="7927419" cy="573524"/>
          </a:xfrm>
          <a:prstGeom prst="rect">
            <a:avLst/>
          </a:prstGeom>
          <a:noFill/>
          <a:ln/>
        </p:spPr>
        <p:txBody>
          <a:bodyPr wrap="none" lIns="0" tIns="0" rIns="0" bIns="0" rtlCol="0" anchor="t"/>
          <a:lstStyle/>
          <a:p>
            <a:pPr algn="ctr" indent="0" marL="0">
              <a:lnSpc>
                <a:spcPts val="4500"/>
              </a:lnSpc>
              <a:buNone/>
            </a:pPr>
            <a:r>
              <a:rPr lang="en-US" sz="4500" dirty="0">
                <a:solidFill>
                  <a:srgbClr val="D4D4D1"/>
                </a:solidFill>
                <a:latin typeface="IBM Plex Sans Medium" pitchFamily="34" charset="0"/>
                <a:ea typeface="IBM Plex Sans Medium" pitchFamily="34" charset="-122"/>
                <a:cs typeface="IBM Plex Sans Medium" pitchFamily="34" charset="-120"/>
              </a:rPr>
              <a:t>1</a:t>
            </a:r>
            <a:endParaRPr lang="en-US" sz="4500" dirty="0"/>
          </a:p>
        </p:txBody>
      </p:sp>
      <p:sp>
        <p:nvSpPr>
          <p:cNvPr id="5" name="Text 2"/>
          <p:cNvSpPr/>
          <p:nvPr/>
        </p:nvSpPr>
        <p:spPr>
          <a:xfrm>
            <a:off x="8972074" y="2159079"/>
            <a:ext cx="2172533" cy="271582"/>
          </a:xfrm>
          <a:prstGeom prst="rect">
            <a:avLst/>
          </a:prstGeom>
          <a:noFill/>
          <a:ln/>
        </p:spPr>
        <p:txBody>
          <a:bodyPr wrap="none" lIns="0" tIns="0" rIns="0" bIns="0" rtlCol="0" anchor="t"/>
          <a:lstStyle/>
          <a:p>
            <a:pPr algn="ctr" indent="0" marL="0">
              <a:lnSpc>
                <a:spcPts val="2100"/>
              </a:lnSpc>
              <a:buNone/>
            </a:pPr>
            <a:r>
              <a:rPr lang="en-US" sz="1700" dirty="0">
                <a:solidFill>
                  <a:srgbClr val="D4D4D1"/>
                </a:solidFill>
                <a:latin typeface="IBM Plex Sans Medium" pitchFamily="34" charset="0"/>
                <a:ea typeface="IBM Plex Sans Medium" pitchFamily="34" charset="-122"/>
                <a:cs typeface="IBM Plex Sans Medium" pitchFamily="34" charset="-120"/>
              </a:rPr>
              <a:t>Linearizing Data</a:t>
            </a:r>
            <a:endParaRPr lang="en-US" sz="1700" dirty="0"/>
          </a:p>
        </p:txBody>
      </p:sp>
      <p:sp>
        <p:nvSpPr>
          <p:cNvPr id="6" name="Text 3"/>
          <p:cNvSpPr/>
          <p:nvPr/>
        </p:nvSpPr>
        <p:spPr>
          <a:xfrm>
            <a:off x="6094690" y="2534841"/>
            <a:ext cx="7927419" cy="556260"/>
          </a:xfrm>
          <a:prstGeom prst="rect">
            <a:avLst/>
          </a:prstGeom>
          <a:noFill/>
          <a:ln/>
        </p:spPr>
        <p:txBody>
          <a:bodyPr wrap="square" lIns="0" tIns="0" rIns="0" bIns="0" rtlCol="0" anchor="t"/>
          <a:lstStyle/>
          <a:p>
            <a:pPr algn="ctr" indent="0" marL="0">
              <a:lnSpc>
                <a:spcPts val="2150"/>
              </a:lnSpc>
              <a:buNone/>
            </a:pPr>
            <a:r>
              <a:rPr lang="en-US" sz="1350" dirty="0">
                <a:solidFill>
                  <a:srgbClr val="D4D4D1"/>
                </a:solidFill>
                <a:latin typeface="Roboto" pitchFamily="34" charset="0"/>
                <a:ea typeface="Roboto" pitchFamily="34" charset="-122"/>
                <a:cs typeface="Roboto" pitchFamily="34" charset="-120"/>
              </a:rPr>
              <a:t>Logarithmic transformations can linearize data that exhibits exponential growth or decay, making it easier to analyze and understand.</a:t>
            </a:r>
            <a:endParaRPr lang="en-US" sz="1350" dirty="0"/>
          </a:p>
        </p:txBody>
      </p:sp>
      <p:sp>
        <p:nvSpPr>
          <p:cNvPr id="7" name="Text 4"/>
          <p:cNvSpPr/>
          <p:nvPr/>
        </p:nvSpPr>
        <p:spPr>
          <a:xfrm>
            <a:off x="6094690" y="3699272"/>
            <a:ext cx="7927419" cy="573524"/>
          </a:xfrm>
          <a:prstGeom prst="rect">
            <a:avLst/>
          </a:prstGeom>
          <a:noFill/>
          <a:ln/>
        </p:spPr>
        <p:txBody>
          <a:bodyPr wrap="none" lIns="0" tIns="0" rIns="0" bIns="0" rtlCol="0" anchor="t"/>
          <a:lstStyle/>
          <a:p>
            <a:pPr algn="ctr" indent="0" marL="0">
              <a:lnSpc>
                <a:spcPts val="4500"/>
              </a:lnSpc>
              <a:buNone/>
            </a:pPr>
            <a:r>
              <a:rPr lang="en-US" sz="4500" dirty="0">
                <a:solidFill>
                  <a:srgbClr val="D4D4D1"/>
                </a:solidFill>
                <a:latin typeface="IBM Plex Sans Medium" pitchFamily="34" charset="0"/>
                <a:ea typeface="IBM Plex Sans Medium" pitchFamily="34" charset="-122"/>
                <a:cs typeface="IBM Plex Sans Medium" pitchFamily="34" charset="-120"/>
              </a:rPr>
              <a:t>2</a:t>
            </a:r>
            <a:endParaRPr lang="en-US" sz="4500" dirty="0"/>
          </a:p>
        </p:txBody>
      </p:sp>
      <p:sp>
        <p:nvSpPr>
          <p:cNvPr id="8" name="Text 5"/>
          <p:cNvSpPr/>
          <p:nvPr/>
        </p:nvSpPr>
        <p:spPr>
          <a:xfrm>
            <a:off x="8972074" y="4489847"/>
            <a:ext cx="2172533" cy="271582"/>
          </a:xfrm>
          <a:prstGeom prst="rect">
            <a:avLst/>
          </a:prstGeom>
          <a:noFill/>
          <a:ln/>
        </p:spPr>
        <p:txBody>
          <a:bodyPr wrap="none" lIns="0" tIns="0" rIns="0" bIns="0" rtlCol="0" anchor="t"/>
          <a:lstStyle/>
          <a:p>
            <a:pPr algn="ctr" indent="0" marL="0">
              <a:lnSpc>
                <a:spcPts val="2100"/>
              </a:lnSpc>
              <a:buNone/>
            </a:pPr>
            <a:r>
              <a:rPr lang="en-US" sz="1700" dirty="0">
                <a:solidFill>
                  <a:srgbClr val="D4D4D1"/>
                </a:solidFill>
                <a:latin typeface="IBM Plex Sans Medium" pitchFamily="34" charset="0"/>
                <a:ea typeface="IBM Plex Sans Medium" pitchFamily="34" charset="-122"/>
                <a:cs typeface="IBM Plex Sans Medium" pitchFamily="34" charset="-120"/>
              </a:rPr>
              <a:t>Reducing Variability</a:t>
            </a:r>
            <a:endParaRPr lang="en-US" sz="1700" dirty="0"/>
          </a:p>
        </p:txBody>
      </p:sp>
      <p:sp>
        <p:nvSpPr>
          <p:cNvPr id="9" name="Text 6"/>
          <p:cNvSpPr/>
          <p:nvPr/>
        </p:nvSpPr>
        <p:spPr>
          <a:xfrm>
            <a:off x="6094690" y="4865608"/>
            <a:ext cx="7927419" cy="556260"/>
          </a:xfrm>
          <a:prstGeom prst="rect">
            <a:avLst/>
          </a:prstGeom>
          <a:noFill/>
          <a:ln/>
        </p:spPr>
        <p:txBody>
          <a:bodyPr wrap="square" lIns="0" tIns="0" rIns="0" bIns="0" rtlCol="0" anchor="t"/>
          <a:lstStyle/>
          <a:p>
            <a:pPr algn="ctr" indent="0" marL="0">
              <a:lnSpc>
                <a:spcPts val="2150"/>
              </a:lnSpc>
              <a:buNone/>
            </a:pPr>
            <a:r>
              <a:rPr lang="en-US" sz="1350" dirty="0">
                <a:solidFill>
                  <a:srgbClr val="D4D4D1"/>
                </a:solidFill>
                <a:latin typeface="Roboto" pitchFamily="34" charset="0"/>
                <a:ea typeface="Roboto" pitchFamily="34" charset="-122"/>
                <a:cs typeface="Roboto" pitchFamily="34" charset="-120"/>
              </a:rPr>
              <a:t>Transforming data with a large range of values using logarithms can reduce variability and improve the accuracy of statistical analysis.</a:t>
            </a:r>
            <a:endParaRPr lang="en-US" sz="1350" dirty="0"/>
          </a:p>
        </p:txBody>
      </p:sp>
      <p:sp>
        <p:nvSpPr>
          <p:cNvPr id="10" name="Text 7"/>
          <p:cNvSpPr/>
          <p:nvPr/>
        </p:nvSpPr>
        <p:spPr>
          <a:xfrm>
            <a:off x="6094690" y="6030039"/>
            <a:ext cx="7927419" cy="573524"/>
          </a:xfrm>
          <a:prstGeom prst="rect">
            <a:avLst/>
          </a:prstGeom>
          <a:noFill/>
          <a:ln/>
        </p:spPr>
        <p:txBody>
          <a:bodyPr wrap="none" lIns="0" tIns="0" rIns="0" bIns="0" rtlCol="0" anchor="t"/>
          <a:lstStyle/>
          <a:p>
            <a:pPr algn="ctr" indent="0" marL="0">
              <a:lnSpc>
                <a:spcPts val="4500"/>
              </a:lnSpc>
              <a:buNone/>
            </a:pPr>
            <a:r>
              <a:rPr lang="en-US" sz="4500" dirty="0">
                <a:solidFill>
                  <a:srgbClr val="D4D4D1"/>
                </a:solidFill>
                <a:latin typeface="IBM Plex Sans Medium" pitchFamily="34" charset="0"/>
                <a:ea typeface="IBM Plex Sans Medium" pitchFamily="34" charset="-122"/>
                <a:cs typeface="IBM Plex Sans Medium" pitchFamily="34" charset="-120"/>
              </a:rPr>
              <a:t>3</a:t>
            </a:r>
            <a:endParaRPr lang="en-US" sz="4500" dirty="0"/>
          </a:p>
        </p:txBody>
      </p:sp>
      <p:sp>
        <p:nvSpPr>
          <p:cNvPr id="11" name="Text 8"/>
          <p:cNvSpPr/>
          <p:nvPr/>
        </p:nvSpPr>
        <p:spPr>
          <a:xfrm>
            <a:off x="8972074" y="6820614"/>
            <a:ext cx="2172533" cy="271582"/>
          </a:xfrm>
          <a:prstGeom prst="rect">
            <a:avLst/>
          </a:prstGeom>
          <a:noFill/>
          <a:ln/>
        </p:spPr>
        <p:txBody>
          <a:bodyPr wrap="none" lIns="0" tIns="0" rIns="0" bIns="0" rtlCol="0" anchor="t"/>
          <a:lstStyle/>
          <a:p>
            <a:pPr algn="ctr" indent="0" marL="0">
              <a:lnSpc>
                <a:spcPts val="2100"/>
              </a:lnSpc>
              <a:buNone/>
            </a:pPr>
            <a:r>
              <a:rPr lang="en-US" sz="1700" dirty="0">
                <a:solidFill>
                  <a:srgbClr val="D4D4D1"/>
                </a:solidFill>
                <a:latin typeface="IBM Plex Sans Medium" pitchFamily="34" charset="0"/>
                <a:ea typeface="IBM Plex Sans Medium" pitchFamily="34" charset="-122"/>
                <a:cs typeface="IBM Plex Sans Medium" pitchFamily="34" charset="-120"/>
              </a:rPr>
              <a:t>Visualizing Patterns</a:t>
            </a:r>
            <a:endParaRPr lang="en-US" sz="1700" dirty="0"/>
          </a:p>
        </p:txBody>
      </p:sp>
      <p:sp>
        <p:nvSpPr>
          <p:cNvPr id="12" name="Text 9"/>
          <p:cNvSpPr/>
          <p:nvPr/>
        </p:nvSpPr>
        <p:spPr>
          <a:xfrm>
            <a:off x="6094690" y="7196376"/>
            <a:ext cx="7927419" cy="556260"/>
          </a:xfrm>
          <a:prstGeom prst="rect">
            <a:avLst/>
          </a:prstGeom>
          <a:noFill/>
          <a:ln/>
        </p:spPr>
        <p:txBody>
          <a:bodyPr wrap="square" lIns="0" tIns="0" rIns="0" bIns="0" rtlCol="0" anchor="t"/>
          <a:lstStyle/>
          <a:p>
            <a:pPr algn="ctr" indent="0" marL="0">
              <a:lnSpc>
                <a:spcPts val="2150"/>
              </a:lnSpc>
              <a:buNone/>
            </a:pPr>
            <a:r>
              <a:rPr lang="en-US" sz="1350" dirty="0">
                <a:solidFill>
                  <a:srgbClr val="D4D4D1"/>
                </a:solidFill>
                <a:latin typeface="Roboto" pitchFamily="34" charset="0"/>
                <a:ea typeface="Roboto" pitchFamily="34" charset="-122"/>
                <a:cs typeface="Roboto" pitchFamily="34" charset="-120"/>
              </a:rPr>
              <a:t>Logarithmic scales allow for better visualization of data with wide ranges, making it easier to identify trends and patterns.</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34020"/>
            <a:ext cx="9308068"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Using Logarithms to Solve Problems</a:t>
            </a:r>
            <a:endParaRPr lang="en-US" sz="4450" dirty="0"/>
          </a:p>
        </p:txBody>
      </p:sp>
      <p:sp>
        <p:nvSpPr>
          <p:cNvPr id="3" name="Shape 1"/>
          <p:cNvSpPr/>
          <p:nvPr/>
        </p:nvSpPr>
        <p:spPr>
          <a:xfrm>
            <a:off x="793790" y="1896428"/>
            <a:ext cx="2173724" cy="1669852"/>
          </a:xfrm>
          <a:prstGeom prst="roundRect">
            <a:avLst>
              <a:gd name="adj" fmla="val 2038"/>
            </a:avLst>
          </a:prstGeom>
          <a:solidFill>
            <a:srgbClr val="484B51"/>
          </a:solidFill>
          <a:ln/>
        </p:spPr>
      </p:sp>
      <p:sp>
        <p:nvSpPr>
          <p:cNvPr id="4" name="Text 2"/>
          <p:cNvSpPr/>
          <p:nvPr/>
        </p:nvSpPr>
        <p:spPr>
          <a:xfrm>
            <a:off x="1020604" y="2504599"/>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1</a:t>
            </a:r>
            <a:endParaRPr lang="en-US" sz="2200" dirty="0"/>
          </a:p>
        </p:txBody>
      </p:sp>
      <p:sp>
        <p:nvSpPr>
          <p:cNvPr id="5" name="Text 3"/>
          <p:cNvSpPr/>
          <p:nvPr/>
        </p:nvSpPr>
        <p:spPr>
          <a:xfrm>
            <a:off x="3194328" y="212324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Exponential Growth</a:t>
            </a:r>
            <a:endParaRPr lang="en-US" sz="2200" dirty="0"/>
          </a:p>
        </p:txBody>
      </p:sp>
      <p:sp>
        <p:nvSpPr>
          <p:cNvPr id="6" name="Text 4"/>
          <p:cNvSpPr/>
          <p:nvPr/>
        </p:nvSpPr>
        <p:spPr>
          <a:xfrm>
            <a:off x="3194328" y="2613660"/>
            <a:ext cx="10415468" cy="72580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Logarithms can help determine the time it takes for a quantity to double or triple under exponential growth.</a:t>
            </a:r>
            <a:endParaRPr lang="en-US" sz="1750" dirty="0"/>
          </a:p>
        </p:txBody>
      </p:sp>
      <p:sp>
        <p:nvSpPr>
          <p:cNvPr id="7" name="Shape 5"/>
          <p:cNvSpPr/>
          <p:nvPr/>
        </p:nvSpPr>
        <p:spPr>
          <a:xfrm>
            <a:off x="3080861" y="3551039"/>
            <a:ext cx="10642402" cy="15240"/>
          </a:xfrm>
          <a:prstGeom prst="roundRect">
            <a:avLst>
              <a:gd name="adj" fmla="val 223256"/>
            </a:avLst>
          </a:prstGeom>
          <a:solidFill>
            <a:srgbClr val="61646A"/>
          </a:solidFill>
          <a:ln/>
        </p:spPr>
      </p:sp>
      <p:sp>
        <p:nvSpPr>
          <p:cNvPr id="8" name="Shape 6"/>
          <p:cNvSpPr/>
          <p:nvPr/>
        </p:nvSpPr>
        <p:spPr>
          <a:xfrm>
            <a:off x="793790" y="3679627"/>
            <a:ext cx="4347567" cy="1669852"/>
          </a:xfrm>
          <a:prstGeom prst="roundRect">
            <a:avLst>
              <a:gd name="adj" fmla="val 2038"/>
            </a:avLst>
          </a:prstGeom>
          <a:solidFill>
            <a:srgbClr val="484B51"/>
          </a:solidFill>
          <a:ln/>
        </p:spPr>
      </p:sp>
      <p:sp>
        <p:nvSpPr>
          <p:cNvPr id="9" name="Text 7"/>
          <p:cNvSpPr/>
          <p:nvPr/>
        </p:nvSpPr>
        <p:spPr>
          <a:xfrm>
            <a:off x="1020604" y="4287798"/>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2</a:t>
            </a:r>
            <a:endParaRPr lang="en-US" sz="2200" dirty="0"/>
          </a:p>
        </p:txBody>
      </p:sp>
      <p:sp>
        <p:nvSpPr>
          <p:cNvPr id="10" name="Text 8"/>
          <p:cNvSpPr/>
          <p:nvPr/>
        </p:nvSpPr>
        <p:spPr>
          <a:xfrm>
            <a:off x="5368171" y="390644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Exponential Decay</a:t>
            </a:r>
            <a:endParaRPr lang="en-US" sz="2200" dirty="0"/>
          </a:p>
        </p:txBody>
      </p:sp>
      <p:sp>
        <p:nvSpPr>
          <p:cNvPr id="11" name="Text 9"/>
          <p:cNvSpPr/>
          <p:nvPr/>
        </p:nvSpPr>
        <p:spPr>
          <a:xfrm>
            <a:off x="5368171" y="4396859"/>
            <a:ext cx="8241625" cy="72580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Logarithms can calculate the time it takes for a quantity to reduce to a certain percentage under exponential decay.</a:t>
            </a:r>
            <a:endParaRPr lang="en-US" sz="1750" dirty="0"/>
          </a:p>
        </p:txBody>
      </p:sp>
      <p:sp>
        <p:nvSpPr>
          <p:cNvPr id="12" name="Shape 10"/>
          <p:cNvSpPr/>
          <p:nvPr/>
        </p:nvSpPr>
        <p:spPr>
          <a:xfrm>
            <a:off x="5254704" y="5334238"/>
            <a:ext cx="8468558" cy="15240"/>
          </a:xfrm>
          <a:prstGeom prst="roundRect">
            <a:avLst>
              <a:gd name="adj" fmla="val 223256"/>
            </a:avLst>
          </a:prstGeom>
          <a:solidFill>
            <a:srgbClr val="61646A"/>
          </a:solidFill>
          <a:ln/>
        </p:spPr>
      </p:sp>
      <p:sp>
        <p:nvSpPr>
          <p:cNvPr id="13" name="Shape 11"/>
          <p:cNvSpPr/>
          <p:nvPr/>
        </p:nvSpPr>
        <p:spPr>
          <a:xfrm>
            <a:off x="793790" y="5462826"/>
            <a:ext cx="6521410" cy="2032754"/>
          </a:xfrm>
          <a:prstGeom prst="roundRect">
            <a:avLst>
              <a:gd name="adj" fmla="val 1674"/>
            </a:avLst>
          </a:prstGeom>
          <a:solidFill>
            <a:srgbClr val="484B51"/>
          </a:solidFill>
          <a:ln/>
        </p:spPr>
      </p:sp>
      <p:sp>
        <p:nvSpPr>
          <p:cNvPr id="14" name="Text 12"/>
          <p:cNvSpPr/>
          <p:nvPr/>
        </p:nvSpPr>
        <p:spPr>
          <a:xfrm>
            <a:off x="1020604" y="6252448"/>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3</a:t>
            </a:r>
            <a:endParaRPr lang="en-US" sz="2200" dirty="0"/>
          </a:p>
        </p:txBody>
      </p:sp>
      <p:sp>
        <p:nvSpPr>
          <p:cNvPr id="15" name="Text 13"/>
          <p:cNvSpPr/>
          <p:nvPr/>
        </p:nvSpPr>
        <p:spPr>
          <a:xfrm>
            <a:off x="7542014" y="5689640"/>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Interest Calculations</a:t>
            </a:r>
            <a:endParaRPr lang="en-US" sz="2200" dirty="0"/>
          </a:p>
        </p:txBody>
      </p:sp>
      <p:sp>
        <p:nvSpPr>
          <p:cNvPr id="16" name="Text 14"/>
          <p:cNvSpPr/>
          <p:nvPr/>
        </p:nvSpPr>
        <p:spPr>
          <a:xfrm>
            <a:off x="7542014" y="6180058"/>
            <a:ext cx="6067782" cy="1088708"/>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Logarithms can be used to calculate the time it takes for an investment to reach a desired value, considering compound interest.</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51403" y="761048"/>
            <a:ext cx="7641193" cy="2012752"/>
          </a:xfrm>
          <a:prstGeom prst="rect">
            <a:avLst/>
          </a:prstGeom>
          <a:noFill/>
          <a:ln/>
        </p:spPr>
        <p:txBody>
          <a:bodyPr wrap="square" lIns="0" tIns="0" rIns="0" bIns="0" rtlCol="0" anchor="t"/>
          <a:lstStyle/>
          <a:p>
            <a:pPr indent="0" marL="0">
              <a:lnSpc>
                <a:spcPts val="5250"/>
              </a:lnSpc>
              <a:buNone/>
            </a:pPr>
            <a:r>
              <a:rPr lang="en-US" sz="4200" dirty="0">
                <a:solidFill>
                  <a:srgbClr val="F3F3F2"/>
                </a:solidFill>
                <a:latin typeface="IBM Plex Sans Medium" pitchFamily="34" charset="0"/>
                <a:ea typeface="IBM Plex Sans Medium" pitchFamily="34" charset="-122"/>
                <a:cs typeface="IBM Plex Sans Medium" pitchFamily="34" charset="-120"/>
              </a:rPr>
              <a:t>Modeling Real-World Phenomena with Logarithmic Functions</a:t>
            </a:r>
            <a:endParaRPr lang="en-US" sz="4200" dirty="0"/>
          </a:p>
        </p:txBody>
      </p:sp>
      <p:sp>
        <p:nvSpPr>
          <p:cNvPr id="4" name="Shape 1"/>
          <p:cNvSpPr/>
          <p:nvPr/>
        </p:nvSpPr>
        <p:spPr>
          <a:xfrm>
            <a:off x="751403" y="3337203"/>
            <a:ext cx="375642" cy="375642"/>
          </a:xfrm>
          <a:prstGeom prst="roundRect">
            <a:avLst>
              <a:gd name="adj" fmla="val 8573"/>
            </a:avLst>
          </a:prstGeom>
          <a:solidFill>
            <a:srgbClr val="484B51"/>
          </a:solidFill>
          <a:ln/>
        </p:spPr>
      </p:sp>
      <p:sp>
        <p:nvSpPr>
          <p:cNvPr id="5" name="Text 2"/>
          <p:cNvSpPr/>
          <p:nvPr/>
        </p:nvSpPr>
        <p:spPr>
          <a:xfrm>
            <a:off x="1341715" y="3337203"/>
            <a:ext cx="2683669" cy="335399"/>
          </a:xfrm>
          <a:prstGeom prst="rect">
            <a:avLst/>
          </a:prstGeom>
          <a:noFill/>
          <a:ln/>
        </p:spPr>
        <p:txBody>
          <a:bodyPr wrap="none" lIns="0" tIns="0" rIns="0" bIns="0" rtlCol="0" anchor="t"/>
          <a:lstStyle/>
          <a:p>
            <a:pPr indent="0" marL="0">
              <a:lnSpc>
                <a:spcPts val="2600"/>
              </a:lnSpc>
              <a:buNone/>
            </a:pPr>
            <a:r>
              <a:rPr lang="en-US" sz="2100" dirty="0">
                <a:solidFill>
                  <a:srgbClr val="D4D4D1"/>
                </a:solidFill>
                <a:latin typeface="IBM Plex Sans Medium" pitchFamily="34" charset="0"/>
                <a:ea typeface="IBM Plex Sans Medium" pitchFamily="34" charset="-122"/>
                <a:cs typeface="IBM Plex Sans Medium" pitchFamily="34" charset="-120"/>
              </a:rPr>
              <a:t>Population Growth</a:t>
            </a:r>
            <a:endParaRPr lang="en-US" sz="2100" dirty="0"/>
          </a:p>
        </p:txBody>
      </p:sp>
      <p:sp>
        <p:nvSpPr>
          <p:cNvPr id="6" name="Text 3"/>
          <p:cNvSpPr/>
          <p:nvPr/>
        </p:nvSpPr>
        <p:spPr>
          <a:xfrm>
            <a:off x="1341715" y="3801308"/>
            <a:ext cx="3123009" cy="1716881"/>
          </a:xfrm>
          <a:prstGeom prst="rect">
            <a:avLst/>
          </a:prstGeom>
          <a:noFill/>
          <a:ln/>
        </p:spPr>
        <p:txBody>
          <a:bodyPr wrap="square" lIns="0" tIns="0" rIns="0" bIns="0" rtlCol="0" anchor="t"/>
          <a:lstStyle/>
          <a:p>
            <a:pPr indent="0" marL="0">
              <a:lnSpc>
                <a:spcPts val="2700"/>
              </a:lnSpc>
              <a:buNone/>
            </a:pPr>
            <a:r>
              <a:rPr lang="en-US" sz="1650" dirty="0">
                <a:solidFill>
                  <a:srgbClr val="D4D4D1"/>
                </a:solidFill>
                <a:latin typeface="Roboto" pitchFamily="34" charset="0"/>
                <a:ea typeface="Roboto" pitchFamily="34" charset="-122"/>
                <a:cs typeface="Roboto" pitchFamily="34" charset="-120"/>
              </a:rPr>
              <a:t>Logarithmic functions can model population growth, which often follows a pattern of rapid growth initially, followed by a more gradual increase.</a:t>
            </a:r>
            <a:endParaRPr lang="en-US" sz="1650" dirty="0"/>
          </a:p>
        </p:txBody>
      </p:sp>
      <p:sp>
        <p:nvSpPr>
          <p:cNvPr id="7" name="Shape 4"/>
          <p:cNvSpPr/>
          <p:nvPr/>
        </p:nvSpPr>
        <p:spPr>
          <a:xfrm>
            <a:off x="4679394" y="3337203"/>
            <a:ext cx="375642" cy="375642"/>
          </a:xfrm>
          <a:prstGeom prst="roundRect">
            <a:avLst>
              <a:gd name="adj" fmla="val 8573"/>
            </a:avLst>
          </a:prstGeom>
          <a:solidFill>
            <a:srgbClr val="484B51"/>
          </a:solidFill>
          <a:ln/>
        </p:spPr>
      </p:sp>
      <p:sp>
        <p:nvSpPr>
          <p:cNvPr id="8" name="Text 5"/>
          <p:cNvSpPr/>
          <p:nvPr/>
        </p:nvSpPr>
        <p:spPr>
          <a:xfrm>
            <a:off x="5269706" y="3337203"/>
            <a:ext cx="2683669" cy="335399"/>
          </a:xfrm>
          <a:prstGeom prst="rect">
            <a:avLst/>
          </a:prstGeom>
          <a:noFill/>
          <a:ln/>
        </p:spPr>
        <p:txBody>
          <a:bodyPr wrap="none" lIns="0" tIns="0" rIns="0" bIns="0" rtlCol="0" anchor="t"/>
          <a:lstStyle/>
          <a:p>
            <a:pPr indent="0" marL="0">
              <a:lnSpc>
                <a:spcPts val="2600"/>
              </a:lnSpc>
              <a:buNone/>
            </a:pPr>
            <a:r>
              <a:rPr lang="en-US" sz="2100" dirty="0">
                <a:solidFill>
                  <a:srgbClr val="D4D4D1"/>
                </a:solidFill>
                <a:latin typeface="IBM Plex Sans Medium" pitchFamily="34" charset="0"/>
                <a:ea typeface="IBM Plex Sans Medium" pitchFamily="34" charset="-122"/>
                <a:cs typeface="IBM Plex Sans Medium" pitchFamily="34" charset="-120"/>
              </a:rPr>
              <a:t>Radioactive Decay</a:t>
            </a:r>
            <a:endParaRPr lang="en-US" sz="2100" dirty="0"/>
          </a:p>
        </p:txBody>
      </p:sp>
      <p:sp>
        <p:nvSpPr>
          <p:cNvPr id="9" name="Text 6"/>
          <p:cNvSpPr/>
          <p:nvPr/>
        </p:nvSpPr>
        <p:spPr>
          <a:xfrm>
            <a:off x="5269706" y="3801308"/>
            <a:ext cx="3123009" cy="1716881"/>
          </a:xfrm>
          <a:prstGeom prst="rect">
            <a:avLst/>
          </a:prstGeom>
          <a:noFill/>
          <a:ln/>
        </p:spPr>
        <p:txBody>
          <a:bodyPr wrap="square" lIns="0" tIns="0" rIns="0" bIns="0" rtlCol="0" anchor="t"/>
          <a:lstStyle/>
          <a:p>
            <a:pPr indent="0" marL="0">
              <a:lnSpc>
                <a:spcPts val="2700"/>
              </a:lnSpc>
              <a:buNone/>
            </a:pPr>
            <a:r>
              <a:rPr lang="en-US" sz="1650" dirty="0">
                <a:solidFill>
                  <a:srgbClr val="D4D4D1"/>
                </a:solidFill>
                <a:latin typeface="Roboto" pitchFamily="34" charset="0"/>
                <a:ea typeface="Roboto" pitchFamily="34" charset="-122"/>
                <a:cs typeface="Roboto" pitchFamily="34" charset="-120"/>
              </a:rPr>
              <a:t>Logarithmic functions model radioactive decay, where the amount of radioactive material decreases over time at a decreasing rate.</a:t>
            </a:r>
            <a:endParaRPr lang="en-US" sz="1650" dirty="0"/>
          </a:p>
        </p:txBody>
      </p:sp>
      <p:sp>
        <p:nvSpPr>
          <p:cNvPr id="10" name="Shape 7"/>
          <p:cNvSpPr/>
          <p:nvPr/>
        </p:nvSpPr>
        <p:spPr>
          <a:xfrm>
            <a:off x="751403" y="5974318"/>
            <a:ext cx="375642" cy="375642"/>
          </a:xfrm>
          <a:prstGeom prst="roundRect">
            <a:avLst>
              <a:gd name="adj" fmla="val 8573"/>
            </a:avLst>
          </a:prstGeom>
          <a:solidFill>
            <a:srgbClr val="484B51"/>
          </a:solidFill>
          <a:ln/>
        </p:spPr>
      </p:sp>
      <p:sp>
        <p:nvSpPr>
          <p:cNvPr id="11" name="Text 8"/>
          <p:cNvSpPr/>
          <p:nvPr/>
        </p:nvSpPr>
        <p:spPr>
          <a:xfrm>
            <a:off x="1341715" y="5974318"/>
            <a:ext cx="2683669" cy="335399"/>
          </a:xfrm>
          <a:prstGeom prst="rect">
            <a:avLst/>
          </a:prstGeom>
          <a:noFill/>
          <a:ln/>
        </p:spPr>
        <p:txBody>
          <a:bodyPr wrap="none" lIns="0" tIns="0" rIns="0" bIns="0" rtlCol="0" anchor="t"/>
          <a:lstStyle/>
          <a:p>
            <a:pPr indent="0" marL="0">
              <a:lnSpc>
                <a:spcPts val="2600"/>
              </a:lnSpc>
              <a:buNone/>
            </a:pPr>
            <a:r>
              <a:rPr lang="en-US" sz="2100" dirty="0">
                <a:solidFill>
                  <a:srgbClr val="D4D4D1"/>
                </a:solidFill>
                <a:latin typeface="IBM Plex Sans Medium" pitchFamily="34" charset="0"/>
                <a:ea typeface="IBM Plex Sans Medium" pitchFamily="34" charset="-122"/>
                <a:cs typeface="IBM Plex Sans Medium" pitchFamily="34" charset="-120"/>
              </a:rPr>
              <a:t>Sound Intensity</a:t>
            </a:r>
            <a:endParaRPr lang="en-US" sz="2100" dirty="0"/>
          </a:p>
        </p:txBody>
      </p:sp>
      <p:sp>
        <p:nvSpPr>
          <p:cNvPr id="12" name="Text 9"/>
          <p:cNvSpPr/>
          <p:nvPr/>
        </p:nvSpPr>
        <p:spPr>
          <a:xfrm>
            <a:off x="1341715" y="6438424"/>
            <a:ext cx="7050881" cy="1030129"/>
          </a:xfrm>
          <a:prstGeom prst="rect">
            <a:avLst/>
          </a:prstGeom>
          <a:noFill/>
          <a:ln/>
        </p:spPr>
        <p:txBody>
          <a:bodyPr wrap="square" lIns="0" tIns="0" rIns="0" bIns="0" rtlCol="0" anchor="t"/>
          <a:lstStyle/>
          <a:p>
            <a:pPr indent="0" marL="0">
              <a:lnSpc>
                <a:spcPts val="2700"/>
              </a:lnSpc>
              <a:buNone/>
            </a:pPr>
            <a:r>
              <a:rPr lang="en-US" sz="1650" dirty="0">
                <a:solidFill>
                  <a:srgbClr val="D4D4D1"/>
                </a:solidFill>
                <a:latin typeface="Roboto" pitchFamily="34" charset="0"/>
                <a:ea typeface="Roboto" pitchFamily="34" charset="-122"/>
                <a:cs typeface="Roboto" pitchFamily="34" charset="-120"/>
              </a:rPr>
              <a:t>Logarithmic functions can be used to model the intensity of sound, explaining why a tenfold increase in sound power corresponds to a ten-decibel increase.</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2024-12-18T04:08:48Z</dcterms:created>
  <dcterms:modified xsi:type="dcterms:W3CDTF">2024-12-18T04:08:48Z</dcterms:modified>
</cp:coreProperties>
</file>