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14630400" cy="8229600"/>
  <p:notesSz cx="8229600" cy="1463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10"/>
  </p:normalViewPr>
  <p:slideViewPr>
    <p:cSldViewPr snapToGrid="0" snapToObjects="1">
      <p:cViewPr varScale="1">
        <p:scale>
          <a:sx n="95" d="100"/>
          <a:sy n="95" d="100"/>
        </p:scale>
        <p:origin x="40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49252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gamma.app/?utm_source=made-with-gamma"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lide 1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E"/>
          </a:solidFill>
          <a:ln/>
        </p:spPr>
      </p:sp>
      <p:sp>
        <p:nvSpPr>
          <p:cNvPr id="3" name="Shape 1"/>
          <p:cNvSpPr/>
          <p:nvPr/>
        </p:nvSpPr>
        <p:spPr>
          <a:xfrm>
            <a:off x="0" y="0"/>
            <a:ext cx="14630400" cy="8229600"/>
          </a:xfrm>
          <a:prstGeom prst="rect">
            <a:avLst/>
          </a:prstGeom>
          <a:solidFill>
            <a:srgbClr val="F3F3F7"/>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lide 2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E"/>
          </a:solidFill>
          <a:ln/>
        </p:spPr>
      </p:sp>
      <p:sp>
        <p:nvSpPr>
          <p:cNvPr id="3" name="Shape 1"/>
          <p:cNvSpPr/>
          <p:nvPr/>
        </p:nvSpPr>
        <p:spPr>
          <a:xfrm>
            <a:off x="0" y="0"/>
            <a:ext cx="14630400" cy="8229600"/>
          </a:xfrm>
          <a:prstGeom prst="rect">
            <a:avLst/>
          </a:prstGeom>
          <a:solidFill>
            <a:srgbClr val="F3F3F7"/>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lide 3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E"/>
          </a:solidFill>
          <a:ln/>
        </p:spPr>
      </p:sp>
      <p:sp>
        <p:nvSpPr>
          <p:cNvPr id="3" name="Shape 1"/>
          <p:cNvSpPr/>
          <p:nvPr/>
        </p:nvSpPr>
        <p:spPr>
          <a:xfrm>
            <a:off x="0" y="0"/>
            <a:ext cx="14630400" cy="8229600"/>
          </a:xfrm>
          <a:prstGeom prst="rect">
            <a:avLst/>
          </a:prstGeom>
          <a:solidFill>
            <a:srgbClr val="F3F3F7"/>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lide 4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E"/>
          </a:solidFill>
          <a:ln/>
        </p:spPr>
      </p:sp>
      <p:sp>
        <p:nvSpPr>
          <p:cNvPr id="3" name="Shape 1"/>
          <p:cNvSpPr/>
          <p:nvPr/>
        </p:nvSpPr>
        <p:spPr>
          <a:xfrm>
            <a:off x="0" y="0"/>
            <a:ext cx="14630400" cy="8229600"/>
          </a:xfrm>
          <a:prstGeom prst="rect">
            <a:avLst/>
          </a:prstGeom>
          <a:solidFill>
            <a:srgbClr val="F3F3F7"/>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lide 5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E"/>
          </a:solidFill>
          <a:ln/>
        </p:spPr>
      </p:sp>
      <p:sp>
        <p:nvSpPr>
          <p:cNvPr id="3" name="Shape 1"/>
          <p:cNvSpPr/>
          <p:nvPr/>
        </p:nvSpPr>
        <p:spPr>
          <a:xfrm>
            <a:off x="0" y="0"/>
            <a:ext cx="14630400" cy="8229600"/>
          </a:xfrm>
          <a:prstGeom prst="rect">
            <a:avLst/>
          </a:prstGeom>
          <a:solidFill>
            <a:srgbClr val="F3F3F7"/>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lide 6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E"/>
          </a:solidFill>
          <a:ln/>
        </p:spPr>
      </p:sp>
      <p:sp>
        <p:nvSpPr>
          <p:cNvPr id="3" name="Shape 1"/>
          <p:cNvSpPr/>
          <p:nvPr/>
        </p:nvSpPr>
        <p:spPr>
          <a:xfrm>
            <a:off x="0" y="0"/>
            <a:ext cx="14630400" cy="8229600"/>
          </a:xfrm>
          <a:prstGeom prst="rect">
            <a:avLst/>
          </a:prstGeom>
          <a:solidFill>
            <a:srgbClr val="F3F3F7"/>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lide 7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E"/>
          </a:solidFill>
          <a:ln/>
        </p:spPr>
      </p:sp>
      <p:sp>
        <p:nvSpPr>
          <p:cNvPr id="3" name="Shape 1"/>
          <p:cNvSpPr/>
          <p:nvPr/>
        </p:nvSpPr>
        <p:spPr>
          <a:xfrm>
            <a:off x="0" y="0"/>
            <a:ext cx="14630400" cy="8229600"/>
          </a:xfrm>
          <a:prstGeom prst="rect">
            <a:avLst/>
          </a:prstGeom>
          <a:solidFill>
            <a:srgbClr val="F3F3F7"/>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lide 8 master">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0C0C0E"/>
          </a:solidFill>
          <a:ln/>
        </p:spPr>
      </p:sp>
      <p:sp>
        <p:nvSpPr>
          <p:cNvPr id="3" name="Shape 1"/>
          <p:cNvSpPr/>
          <p:nvPr/>
        </p:nvSpPr>
        <p:spPr>
          <a:xfrm>
            <a:off x="0" y="0"/>
            <a:ext cx="14630400" cy="8229600"/>
          </a:xfrm>
          <a:prstGeom prst="rect">
            <a:avLst/>
          </a:prstGeom>
          <a:solidFill>
            <a:srgbClr val="F3F3F7"/>
          </a:solidFill>
          <a:ln/>
        </p:spPr>
      </p:sp>
      <p:pic>
        <p:nvPicPr>
          <p:cNvPr id="4" name="Image 0" descr="preencoded.png">
            <a:hlinkClick r:id="rId2"/>
          </p:cNvPr>
          <p:cNvPicPr>
            <a:picLocks noChangeAspect="1"/>
          </p:cNvPicPr>
          <p:nvPr/>
        </p:nvPicPr>
        <p:blipFill>
          <a:blip r:embed="rId3"/>
          <a:stretch>
            <a:fillRect/>
          </a:stretch>
        </p:blipFill>
        <p:spPr>
          <a:xfrm>
            <a:off x="12839215" y="7749540"/>
            <a:ext cx="1722605" cy="411480"/>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7"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9.xml"/><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93790" y="881182"/>
            <a:ext cx="7556421" cy="2934653"/>
          </a:xfrm>
          <a:prstGeom prst="rect">
            <a:avLst/>
          </a:prstGeom>
          <a:noFill/>
          <a:ln/>
        </p:spPr>
        <p:txBody>
          <a:bodyPr wrap="square" lIns="0" tIns="0" rIns="0" bIns="0" rtlCol="0" anchor="t"/>
          <a:lstStyle/>
          <a:p>
            <a:pPr marL="0" indent="0">
              <a:lnSpc>
                <a:spcPts val="7700"/>
              </a:lnSpc>
              <a:buNone/>
            </a:pPr>
            <a:r>
              <a:rPr lang="en-US" sz="6150" b="1" dirty="0">
                <a:solidFill>
                  <a:srgbClr val="101014"/>
                </a:solidFill>
                <a:latin typeface="Playfair Display Bold" pitchFamily="34" charset="0"/>
                <a:ea typeface="Playfair Display Bold" pitchFamily="34" charset="-122"/>
                <a:cs typeface="Playfair Display Bold" pitchFamily="34" charset="-120"/>
              </a:rPr>
              <a:t>Set Theory: Fundamental Concepts</a:t>
            </a:r>
            <a:endParaRPr lang="en-US" sz="6150" dirty="0"/>
          </a:p>
        </p:txBody>
      </p:sp>
      <p:sp>
        <p:nvSpPr>
          <p:cNvPr id="4" name="Text 1"/>
          <p:cNvSpPr/>
          <p:nvPr/>
        </p:nvSpPr>
        <p:spPr>
          <a:xfrm>
            <a:off x="793790" y="4155996"/>
            <a:ext cx="7556421" cy="2540318"/>
          </a:xfrm>
          <a:prstGeom prst="rect">
            <a:avLst/>
          </a:prstGeom>
          <a:noFill/>
          <a:ln/>
        </p:spPr>
        <p:txBody>
          <a:bodyPr wrap="square" lIns="0" tIns="0" rIns="0" bIns="0" rtlCol="0" anchor="t"/>
          <a:lstStyle/>
          <a:p>
            <a:pPr marL="0" indent="0">
              <a:lnSpc>
                <a:spcPts val="2850"/>
              </a:lnSpc>
              <a:buNone/>
            </a:pPr>
            <a:r>
              <a:rPr lang="en-US" sz="1750" dirty="0">
                <a:solidFill>
                  <a:srgbClr val="39393C"/>
                </a:solidFill>
                <a:latin typeface="Open Sans" pitchFamily="34" charset="0"/>
                <a:ea typeface="Open Sans" pitchFamily="34" charset="-122"/>
                <a:cs typeface="Open Sans" pitchFamily="34" charset="-120"/>
              </a:rPr>
              <a:t>Set theory is a foundational branch of mathematics that provides a framework for studying collections of objects, known as sets. It forms the basis for many other mathematical disciplines and has applications in various fields, including computer science, logic, and the natural sciences. This presentation will explore the fundamental concepts of set theory, delving into set notation, set operations, and the properties that govern these mathematical entities.</a:t>
            </a:r>
            <a:endParaRPr lang="en-US" sz="1750" dirty="0"/>
          </a:p>
        </p:txBody>
      </p:sp>
      <p:sp>
        <p:nvSpPr>
          <p:cNvPr id="5" name="Shape 2"/>
          <p:cNvSpPr/>
          <p:nvPr/>
        </p:nvSpPr>
        <p:spPr>
          <a:xfrm>
            <a:off x="793790" y="6968371"/>
            <a:ext cx="362903" cy="362903"/>
          </a:xfrm>
          <a:prstGeom prst="roundRect">
            <a:avLst>
              <a:gd name="adj" fmla="val 25194296"/>
            </a:avLst>
          </a:prstGeom>
          <a:noFill/>
          <a:ln w="7620">
            <a:solidFill>
              <a:srgbClr val="FFFFFF"/>
            </a:solidFill>
            <a:prstDash val="solid"/>
          </a:ln>
        </p:spPr>
      </p:sp>
      <p:pic>
        <p:nvPicPr>
          <p:cNvPr id="6" name="Image 1" descr="preencoded.png"/>
          <p:cNvPicPr>
            <a:picLocks noChangeAspect="1"/>
          </p:cNvPicPr>
          <p:nvPr/>
        </p:nvPicPr>
        <p:blipFill>
          <a:blip r:embed="rId4"/>
          <a:stretch>
            <a:fillRect/>
          </a:stretch>
        </p:blipFill>
        <p:spPr>
          <a:xfrm>
            <a:off x="801410" y="6975991"/>
            <a:ext cx="347663" cy="347663"/>
          </a:xfrm>
          <a:prstGeom prst="rect">
            <a:avLst/>
          </a:prstGeom>
        </p:spPr>
      </p:pic>
      <p:sp>
        <p:nvSpPr>
          <p:cNvPr id="7" name="Text 3"/>
          <p:cNvSpPr/>
          <p:nvPr/>
        </p:nvSpPr>
        <p:spPr>
          <a:xfrm>
            <a:off x="1270040" y="6951464"/>
            <a:ext cx="3585924" cy="396835"/>
          </a:xfrm>
          <a:prstGeom prst="rect">
            <a:avLst/>
          </a:prstGeom>
          <a:noFill/>
          <a:ln/>
        </p:spPr>
        <p:txBody>
          <a:bodyPr wrap="none" lIns="0" tIns="0" rIns="0" bIns="0" rtlCol="0" anchor="t"/>
          <a:lstStyle/>
          <a:p>
            <a:pPr marL="0" indent="0" algn="l">
              <a:lnSpc>
                <a:spcPts val="3100"/>
              </a:lnSpc>
              <a:buNone/>
            </a:pPr>
            <a:r>
              <a:rPr lang="en-US" sz="2200" b="1" dirty="0">
                <a:solidFill>
                  <a:srgbClr val="39393C"/>
                </a:solidFill>
                <a:latin typeface="Open Sans Bold" pitchFamily="34" charset="0"/>
                <a:ea typeface="Open Sans Bold" pitchFamily="34" charset="-122"/>
                <a:cs typeface="Open Sans Bold" pitchFamily="34" charset="-120"/>
              </a:rPr>
              <a:t>by Onwurah Onyedikachi</a:t>
            </a:r>
            <a:endParaRPr lang="en-US" sz="2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93790" y="1527691"/>
            <a:ext cx="5670590" cy="708779"/>
          </a:xfrm>
          <a:prstGeom prst="rect">
            <a:avLst/>
          </a:prstGeom>
          <a:noFill/>
          <a:ln/>
        </p:spPr>
        <p:txBody>
          <a:bodyPr wrap="none" lIns="0" tIns="0" rIns="0" bIns="0" rtlCol="0" anchor="t"/>
          <a:lstStyle/>
          <a:p>
            <a:pPr marL="0" indent="0">
              <a:lnSpc>
                <a:spcPts val="5550"/>
              </a:lnSpc>
              <a:buNone/>
            </a:pPr>
            <a:r>
              <a:rPr lang="en-US" sz="4450" b="1" dirty="0">
                <a:solidFill>
                  <a:srgbClr val="101014"/>
                </a:solidFill>
                <a:latin typeface="Playfair Display Bold" pitchFamily="34" charset="0"/>
                <a:ea typeface="Playfair Display Bold" pitchFamily="34" charset="-122"/>
                <a:cs typeface="Playfair Display Bold" pitchFamily="34" charset="-120"/>
              </a:rPr>
              <a:t>What is Set Theory?</a:t>
            </a:r>
            <a:endParaRPr lang="en-US" sz="4450" dirty="0"/>
          </a:p>
        </p:txBody>
      </p:sp>
      <p:sp>
        <p:nvSpPr>
          <p:cNvPr id="3" name="Shape 1"/>
          <p:cNvSpPr/>
          <p:nvPr/>
        </p:nvSpPr>
        <p:spPr>
          <a:xfrm>
            <a:off x="793790" y="2945249"/>
            <a:ext cx="510302" cy="510302"/>
          </a:xfrm>
          <a:prstGeom prst="roundRect">
            <a:avLst>
              <a:gd name="adj" fmla="val 6667"/>
            </a:avLst>
          </a:prstGeom>
          <a:solidFill>
            <a:srgbClr val="E0E0EC"/>
          </a:solidFill>
          <a:ln/>
        </p:spPr>
      </p:sp>
      <p:sp>
        <p:nvSpPr>
          <p:cNvPr id="4" name="Text 2"/>
          <p:cNvSpPr/>
          <p:nvPr/>
        </p:nvSpPr>
        <p:spPr>
          <a:xfrm>
            <a:off x="983694" y="3030260"/>
            <a:ext cx="130373" cy="340281"/>
          </a:xfrm>
          <a:prstGeom prst="rect">
            <a:avLst/>
          </a:prstGeom>
          <a:noFill/>
          <a:ln/>
        </p:spPr>
        <p:txBody>
          <a:bodyPr wrap="none" lIns="0" tIns="0" rIns="0" bIns="0" rtlCol="0" anchor="t"/>
          <a:lstStyle/>
          <a:p>
            <a:pPr marL="0" indent="0" algn="ctr">
              <a:lnSpc>
                <a:spcPts val="2650"/>
              </a:lnSpc>
              <a:buNone/>
            </a:pPr>
            <a:r>
              <a:rPr lang="en-US" sz="2650" b="1" dirty="0">
                <a:solidFill>
                  <a:srgbClr val="39393C"/>
                </a:solidFill>
                <a:latin typeface="Playfair Display Bold" pitchFamily="34" charset="0"/>
                <a:ea typeface="Playfair Display Bold" pitchFamily="34" charset="-122"/>
                <a:cs typeface="Playfair Display Bold" pitchFamily="34" charset="-120"/>
              </a:rPr>
              <a:t>1</a:t>
            </a:r>
            <a:endParaRPr lang="en-US" sz="2650" dirty="0"/>
          </a:p>
        </p:txBody>
      </p:sp>
      <p:sp>
        <p:nvSpPr>
          <p:cNvPr id="5" name="Text 3"/>
          <p:cNvSpPr/>
          <p:nvPr/>
        </p:nvSpPr>
        <p:spPr>
          <a:xfrm>
            <a:off x="1530906" y="2945249"/>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39393C"/>
                </a:solidFill>
                <a:latin typeface="Playfair Display Bold" pitchFamily="34" charset="0"/>
                <a:ea typeface="Playfair Display Bold" pitchFamily="34" charset="-122"/>
                <a:cs typeface="Playfair Display Bold" pitchFamily="34" charset="-120"/>
              </a:rPr>
              <a:t>Definition of a Set</a:t>
            </a:r>
            <a:endParaRPr lang="en-US" sz="2200" dirty="0"/>
          </a:p>
        </p:txBody>
      </p:sp>
      <p:sp>
        <p:nvSpPr>
          <p:cNvPr id="6" name="Text 4"/>
          <p:cNvSpPr/>
          <p:nvPr/>
        </p:nvSpPr>
        <p:spPr>
          <a:xfrm>
            <a:off x="1530906" y="3435668"/>
            <a:ext cx="3459242" cy="2540318"/>
          </a:xfrm>
          <a:prstGeom prst="rect">
            <a:avLst/>
          </a:prstGeom>
          <a:noFill/>
          <a:ln/>
        </p:spPr>
        <p:txBody>
          <a:bodyPr wrap="square" lIns="0" tIns="0" rIns="0" bIns="0" rtlCol="0" anchor="t"/>
          <a:lstStyle/>
          <a:p>
            <a:pPr marL="0" indent="0">
              <a:lnSpc>
                <a:spcPts val="2850"/>
              </a:lnSpc>
              <a:buNone/>
            </a:pPr>
            <a:r>
              <a:rPr lang="en-US" sz="1750" dirty="0">
                <a:solidFill>
                  <a:srgbClr val="39393C"/>
                </a:solidFill>
                <a:latin typeface="Open Sans" pitchFamily="34" charset="0"/>
                <a:ea typeface="Open Sans" pitchFamily="34" charset="-122"/>
                <a:cs typeface="Open Sans" pitchFamily="34" charset="-120"/>
              </a:rPr>
              <a:t>A set is a well-defined collection of distinct objects or elements. These elements can be numbers, letters, symbols, or any other type of object that can be identified and grouped together.</a:t>
            </a:r>
            <a:endParaRPr lang="en-US" sz="1750" dirty="0"/>
          </a:p>
        </p:txBody>
      </p:sp>
      <p:sp>
        <p:nvSpPr>
          <p:cNvPr id="7" name="Shape 5"/>
          <p:cNvSpPr/>
          <p:nvPr/>
        </p:nvSpPr>
        <p:spPr>
          <a:xfrm>
            <a:off x="5216962" y="2945249"/>
            <a:ext cx="510302" cy="510302"/>
          </a:xfrm>
          <a:prstGeom prst="roundRect">
            <a:avLst>
              <a:gd name="adj" fmla="val 6667"/>
            </a:avLst>
          </a:prstGeom>
          <a:solidFill>
            <a:srgbClr val="E0E0EC"/>
          </a:solidFill>
          <a:ln/>
        </p:spPr>
      </p:sp>
      <p:sp>
        <p:nvSpPr>
          <p:cNvPr id="8" name="Text 6"/>
          <p:cNvSpPr/>
          <p:nvPr/>
        </p:nvSpPr>
        <p:spPr>
          <a:xfrm>
            <a:off x="5383054" y="3030260"/>
            <a:ext cx="177998" cy="340281"/>
          </a:xfrm>
          <a:prstGeom prst="rect">
            <a:avLst/>
          </a:prstGeom>
          <a:noFill/>
          <a:ln/>
        </p:spPr>
        <p:txBody>
          <a:bodyPr wrap="none" lIns="0" tIns="0" rIns="0" bIns="0" rtlCol="0" anchor="t"/>
          <a:lstStyle/>
          <a:p>
            <a:pPr marL="0" indent="0" algn="ctr">
              <a:lnSpc>
                <a:spcPts val="2650"/>
              </a:lnSpc>
              <a:buNone/>
            </a:pPr>
            <a:r>
              <a:rPr lang="en-US" sz="2650" b="1" dirty="0">
                <a:solidFill>
                  <a:srgbClr val="39393C"/>
                </a:solidFill>
                <a:latin typeface="Playfair Display Bold" pitchFamily="34" charset="0"/>
                <a:ea typeface="Playfair Display Bold" pitchFamily="34" charset="-122"/>
                <a:cs typeface="Playfair Display Bold" pitchFamily="34" charset="-120"/>
              </a:rPr>
              <a:t>2</a:t>
            </a:r>
            <a:endParaRPr lang="en-US" sz="2650" dirty="0"/>
          </a:p>
        </p:txBody>
      </p:sp>
      <p:sp>
        <p:nvSpPr>
          <p:cNvPr id="9" name="Text 7"/>
          <p:cNvSpPr/>
          <p:nvPr/>
        </p:nvSpPr>
        <p:spPr>
          <a:xfrm>
            <a:off x="5954078" y="2945249"/>
            <a:ext cx="3365659" cy="354330"/>
          </a:xfrm>
          <a:prstGeom prst="rect">
            <a:avLst/>
          </a:prstGeom>
          <a:noFill/>
          <a:ln/>
        </p:spPr>
        <p:txBody>
          <a:bodyPr wrap="none" lIns="0" tIns="0" rIns="0" bIns="0" rtlCol="0" anchor="t"/>
          <a:lstStyle/>
          <a:p>
            <a:pPr marL="0" indent="0">
              <a:lnSpc>
                <a:spcPts val="2750"/>
              </a:lnSpc>
              <a:buNone/>
            </a:pPr>
            <a:r>
              <a:rPr lang="en-US" sz="2200" b="1" dirty="0">
                <a:solidFill>
                  <a:srgbClr val="39393C"/>
                </a:solidFill>
                <a:latin typeface="Playfair Display Bold" pitchFamily="34" charset="0"/>
                <a:ea typeface="Playfair Display Bold" pitchFamily="34" charset="-122"/>
                <a:cs typeface="Playfair Display Bold" pitchFamily="34" charset="-120"/>
              </a:rPr>
              <a:t>The Origins of Set Theory</a:t>
            </a:r>
            <a:endParaRPr lang="en-US" sz="2200" dirty="0"/>
          </a:p>
        </p:txBody>
      </p:sp>
      <p:sp>
        <p:nvSpPr>
          <p:cNvPr id="10" name="Text 8"/>
          <p:cNvSpPr/>
          <p:nvPr/>
        </p:nvSpPr>
        <p:spPr>
          <a:xfrm>
            <a:off x="5954078" y="3435668"/>
            <a:ext cx="3459242" cy="3266123"/>
          </a:xfrm>
          <a:prstGeom prst="rect">
            <a:avLst/>
          </a:prstGeom>
          <a:noFill/>
          <a:ln/>
        </p:spPr>
        <p:txBody>
          <a:bodyPr wrap="square" lIns="0" tIns="0" rIns="0" bIns="0" rtlCol="0" anchor="t"/>
          <a:lstStyle/>
          <a:p>
            <a:pPr marL="0" indent="0">
              <a:lnSpc>
                <a:spcPts val="2850"/>
              </a:lnSpc>
              <a:buNone/>
            </a:pPr>
            <a:r>
              <a:rPr lang="en-US" sz="1750" dirty="0">
                <a:solidFill>
                  <a:srgbClr val="39393C"/>
                </a:solidFill>
                <a:latin typeface="Open Sans" pitchFamily="34" charset="0"/>
                <a:ea typeface="Open Sans" pitchFamily="34" charset="-122"/>
                <a:cs typeface="Open Sans" pitchFamily="34" charset="-120"/>
              </a:rPr>
              <a:t>Set theory was developed in the late 19th century by the German mathematician Georg Cantor. It emerged as a way to formally study and understand the concept of infinity, leading to the development of important mathematical concepts and theories.</a:t>
            </a:r>
            <a:endParaRPr lang="en-US" sz="1750" dirty="0"/>
          </a:p>
        </p:txBody>
      </p:sp>
      <p:sp>
        <p:nvSpPr>
          <p:cNvPr id="11" name="Shape 9"/>
          <p:cNvSpPr/>
          <p:nvPr/>
        </p:nvSpPr>
        <p:spPr>
          <a:xfrm>
            <a:off x="9640133" y="2945249"/>
            <a:ext cx="510302" cy="510302"/>
          </a:xfrm>
          <a:prstGeom prst="roundRect">
            <a:avLst>
              <a:gd name="adj" fmla="val 6667"/>
            </a:avLst>
          </a:prstGeom>
          <a:solidFill>
            <a:srgbClr val="E0E0EC"/>
          </a:solidFill>
          <a:ln/>
        </p:spPr>
      </p:sp>
      <p:sp>
        <p:nvSpPr>
          <p:cNvPr id="12" name="Text 10"/>
          <p:cNvSpPr/>
          <p:nvPr/>
        </p:nvSpPr>
        <p:spPr>
          <a:xfrm>
            <a:off x="9812179" y="3030260"/>
            <a:ext cx="166092" cy="340281"/>
          </a:xfrm>
          <a:prstGeom prst="rect">
            <a:avLst/>
          </a:prstGeom>
          <a:noFill/>
          <a:ln/>
        </p:spPr>
        <p:txBody>
          <a:bodyPr wrap="none" lIns="0" tIns="0" rIns="0" bIns="0" rtlCol="0" anchor="t"/>
          <a:lstStyle/>
          <a:p>
            <a:pPr marL="0" indent="0" algn="ctr">
              <a:lnSpc>
                <a:spcPts val="2650"/>
              </a:lnSpc>
              <a:buNone/>
            </a:pPr>
            <a:r>
              <a:rPr lang="en-US" sz="2650" b="1" dirty="0">
                <a:solidFill>
                  <a:srgbClr val="39393C"/>
                </a:solidFill>
                <a:latin typeface="Playfair Display Bold" pitchFamily="34" charset="0"/>
                <a:ea typeface="Playfair Display Bold" pitchFamily="34" charset="-122"/>
                <a:cs typeface="Playfair Display Bold" pitchFamily="34" charset="-120"/>
              </a:rPr>
              <a:t>3</a:t>
            </a:r>
            <a:endParaRPr lang="en-US" sz="2650" dirty="0"/>
          </a:p>
        </p:txBody>
      </p:sp>
      <p:sp>
        <p:nvSpPr>
          <p:cNvPr id="13" name="Text 11"/>
          <p:cNvSpPr/>
          <p:nvPr/>
        </p:nvSpPr>
        <p:spPr>
          <a:xfrm>
            <a:off x="10377249" y="2945249"/>
            <a:ext cx="3329107" cy="354330"/>
          </a:xfrm>
          <a:prstGeom prst="rect">
            <a:avLst/>
          </a:prstGeom>
          <a:noFill/>
          <a:ln/>
        </p:spPr>
        <p:txBody>
          <a:bodyPr wrap="none" lIns="0" tIns="0" rIns="0" bIns="0" rtlCol="0" anchor="t"/>
          <a:lstStyle/>
          <a:p>
            <a:pPr marL="0" indent="0">
              <a:lnSpc>
                <a:spcPts val="2750"/>
              </a:lnSpc>
              <a:buNone/>
            </a:pPr>
            <a:r>
              <a:rPr lang="en-US" sz="2200" b="1" dirty="0">
                <a:solidFill>
                  <a:srgbClr val="39393C"/>
                </a:solidFill>
                <a:latin typeface="Playfair Display Bold" pitchFamily="34" charset="0"/>
                <a:ea typeface="Playfair Display Bold" pitchFamily="34" charset="-122"/>
                <a:cs typeface="Playfair Display Bold" pitchFamily="34" charset="-120"/>
              </a:rPr>
              <a:t>Importance of Set Theory</a:t>
            </a:r>
            <a:endParaRPr lang="en-US" sz="2200" dirty="0"/>
          </a:p>
        </p:txBody>
      </p:sp>
      <p:sp>
        <p:nvSpPr>
          <p:cNvPr id="14" name="Text 12"/>
          <p:cNvSpPr/>
          <p:nvPr/>
        </p:nvSpPr>
        <p:spPr>
          <a:xfrm>
            <a:off x="10377249" y="3435668"/>
            <a:ext cx="3459242" cy="3266123"/>
          </a:xfrm>
          <a:prstGeom prst="rect">
            <a:avLst/>
          </a:prstGeom>
          <a:noFill/>
          <a:ln/>
        </p:spPr>
        <p:txBody>
          <a:bodyPr wrap="square" lIns="0" tIns="0" rIns="0" bIns="0" rtlCol="0" anchor="t"/>
          <a:lstStyle/>
          <a:p>
            <a:pPr marL="0" indent="0">
              <a:lnSpc>
                <a:spcPts val="2850"/>
              </a:lnSpc>
              <a:buNone/>
            </a:pPr>
            <a:r>
              <a:rPr lang="en-US" sz="1750" dirty="0">
                <a:solidFill>
                  <a:srgbClr val="39393C"/>
                </a:solidFill>
                <a:latin typeface="Open Sans" pitchFamily="34" charset="0"/>
                <a:ea typeface="Open Sans" pitchFamily="34" charset="-122"/>
                <a:cs typeface="Open Sans" pitchFamily="34" charset="-120"/>
              </a:rPr>
              <a:t>Set theory provides a foundational framework for mathematics, allowing for the precise and logical definition of mathematical objects, operations, and relationships. It is essential for understanding the structure and properties of various mathematical systems.</a:t>
            </a:r>
            <a:endParaRPr lang="en-US" sz="1750" dirty="0"/>
          </a:p>
        </p:txBody>
      </p:sp>
      <p:pic>
        <p:nvPicPr>
          <p:cNvPr id="16" name="Picture 15">
            <a:extLst>
              <a:ext uri="{FF2B5EF4-FFF2-40B4-BE49-F238E27FC236}">
                <a16:creationId xmlns:a16="http://schemas.microsoft.com/office/drawing/2014/main" id="{2066B5A6-F98C-4AC0-8C18-51BF8363046B}"/>
              </a:ext>
            </a:extLst>
          </p:cNvPr>
          <p:cNvPicPr>
            <a:picLocks noChangeAspect="1"/>
          </p:cNvPicPr>
          <p:nvPr/>
        </p:nvPicPr>
        <p:blipFill>
          <a:blip r:embed="rId3"/>
          <a:stretch>
            <a:fillRect/>
          </a:stretch>
        </p:blipFill>
        <p:spPr>
          <a:xfrm>
            <a:off x="11909519" y="7696126"/>
            <a:ext cx="2648320" cy="533474"/>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93790" y="1814155"/>
            <a:ext cx="5670590" cy="708779"/>
          </a:xfrm>
          <a:prstGeom prst="rect">
            <a:avLst/>
          </a:prstGeom>
          <a:noFill/>
          <a:ln/>
        </p:spPr>
        <p:txBody>
          <a:bodyPr wrap="none" lIns="0" tIns="0" rIns="0" bIns="0" rtlCol="0" anchor="t"/>
          <a:lstStyle/>
          <a:p>
            <a:pPr marL="0" indent="0">
              <a:lnSpc>
                <a:spcPts val="5550"/>
              </a:lnSpc>
              <a:buNone/>
            </a:pPr>
            <a:r>
              <a:rPr lang="en-US" sz="4450" b="1" dirty="0">
                <a:solidFill>
                  <a:srgbClr val="101014"/>
                </a:solidFill>
                <a:latin typeface="Playfair Display Bold" pitchFamily="34" charset="0"/>
                <a:ea typeface="Playfair Display Bold" pitchFamily="34" charset="-122"/>
                <a:cs typeface="Playfair Display Bold" pitchFamily="34" charset="-120"/>
              </a:rPr>
              <a:t>Sets and Set Notation</a:t>
            </a:r>
            <a:endParaRPr lang="en-US" sz="4450" dirty="0"/>
          </a:p>
        </p:txBody>
      </p:sp>
      <p:sp>
        <p:nvSpPr>
          <p:cNvPr id="3" name="Text 1"/>
          <p:cNvSpPr/>
          <p:nvPr/>
        </p:nvSpPr>
        <p:spPr>
          <a:xfrm>
            <a:off x="793790" y="3089910"/>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101014"/>
                </a:solidFill>
                <a:latin typeface="Playfair Display Bold" pitchFamily="34" charset="0"/>
                <a:ea typeface="Playfair Display Bold" pitchFamily="34" charset="-122"/>
                <a:cs typeface="Playfair Display Bold" pitchFamily="34" charset="-120"/>
              </a:rPr>
              <a:t>Set Notation</a:t>
            </a:r>
            <a:endParaRPr lang="en-US" sz="2200" dirty="0"/>
          </a:p>
        </p:txBody>
      </p:sp>
      <p:sp>
        <p:nvSpPr>
          <p:cNvPr id="4" name="Text 2"/>
          <p:cNvSpPr/>
          <p:nvPr/>
        </p:nvSpPr>
        <p:spPr>
          <a:xfrm>
            <a:off x="793790" y="3671054"/>
            <a:ext cx="3978116" cy="1814513"/>
          </a:xfrm>
          <a:prstGeom prst="rect">
            <a:avLst/>
          </a:prstGeom>
          <a:noFill/>
          <a:ln/>
        </p:spPr>
        <p:txBody>
          <a:bodyPr wrap="square" lIns="0" tIns="0" rIns="0" bIns="0" rtlCol="0" anchor="t"/>
          <a:lstStyle/>
          <a:p>
            <a:pPr marL="0" indent="0">
              <a:lnSpc>
                <a:spcPts val="2850"/>
              </a:lnSpc>
              <a:buNone/>
            </a:pPr>
            <a:r>
              <a:rPr lang="en-US" sz="1750" dirty="0">
                <a:solidFill>
                  <a:srgbClr val="39393C"/>
                </a:solidFill>
                <a:latin typeface="Open Sans" pitchFamily="34" charset="0"/>
                <a:ea typeface="Open Sans" pitchFamily="34" charset="-122"/>
                <a:cs typeface="Open Sans" pitchFamily="34" charset="-120"/>
              </a:rPr>
              <a:t>Sets are typically denoted using curly braces, { }, with the elements of the set listed inside. For example, the set of even integers between 1 and 10 can be written as {2, 4, 6, 8, 10}.</a:t>
            </a:r>
            <a:endParaRPr lang="en-US" sz="1750" dirty="0"/>
          </a:p>
        </p:txBody>
      </p:sp>
      <p:sp>
        <p:nvSpPr>
          <p:cNvPr id="5" name="Text 3"/>
          <p:cNvSpPr/>
          <p:nvPr/>
        </p:nvSpPr>
        <p:spPr>
          <a:xfrm>
            <a:off x="5332928" y="3089910"/>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101014"/>
                </a:solidFill>
                <a:latin typeface="Playfair Display Bold" pitchFamily="34" charset="0"/>
                <a:ea typeface="Playfair Display Bold" pitchFamily="34" charset="-122"/>
                <a:cs typeface="Playfair Display Bold" pitchFamily="34" charset="-120"/>
              </a:rPr>
              <a:t>Set Membership</a:t>
            </a:r>
            <a:endParaRPr lang="en-US" sz="2200" dirty="0"/>
          </a:p>
        </p:txBody>
      </p:sp>
      <p:sp>
        <p:nvSpPr>
          <p:cNvPr id="6" name="Text 4"/>
          <p:cNvSpPr/>
          <p:nvPr/>
        </p:nvSpPr>
        <p:spPr>
          <a:xfrm>
            <a:off x="5332928" y="3671054"/>
            <a:ext cx="3978116" cy="1451610"/>
          </a:xfrm>
          <a:prstGeom prst="rect">
            <a:avLst/>
          </a:prstGeom>
          <a:noFill/>
          <a:ln/>
        </p:spPr>
        <p:txBody>
          <a:bodyPr wrap="square" lIns="0" tIns="0" rIns="0" bIns="0" rtlCol="0" anchor="t"/>
          <a:lstStyle/>
          <a:p>
            <a:pPr marL="0" indent="0">
              <a:lnSpc>
                <a:spcPts val="2850"/>
              </a:lnSpc>
              <a:buNone/>
            </a:pPr>
            <a:r>
              <a:rPr lang="en-US" sz="1750" dirty="0">
                <a:solidFill>
                  <a:srgbClr val="39393C"/>
                </a:solidFill>
                <a:latin typeface="Open Sans" pitchFamily="34" charset="0"/>
                <a:ea typeface="Open Sans" pitchFamily="34" charset="-122"/>
                <a:cs typeface="Open Sans" pitchFamily="34" charset="-120"/>
              </a:rPr>
              <a:t>To indicate that an element belongs to a set, the symbol "∈" is used. For instance, 5 ∈ {1, 2, 3, 4, 5} means that 5 is an element of the set.</a:t>
            </a:r>
            <a:endParaRPr lang="en-US" sz="1750" dirty="0"/>
          </a:p>
        </p:txBody>
      </p:sp>
      <p:sp>
        <p:nvSpPr>
          <p:cNvPr id="7" name="Text 5"/>
          <p:cNvSpPr/>
          <p:nvPr/>
        </p:nvSpPr>
        <p:spPr>
          <a:xfrm>
            <a:off x="9872067" y="3089910"/>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101014"/>
                </a:solidFill>
                <a:latin typeface="Playfair Display Bold" pitchFamily="34" charset="0"/>
                <a:ea typeface="Playfair Display Bold" pitchFamily="34" charset="-122"/>
                <a:cs typeface="Playfair Display Bold" pitchFamily="34" charset="-120"/>
              </a:rPr>
              <a:t>Set Descriptions</a:t>
            </a:r>
            <a:endParaRPr lang="en-US" sz="2200" dirty="0"/>
          </a:p>
        </p:txBody>
      </p:sp>
      <p:sp>
        <p:nvSpPr>
          <p:cNvPr id="8" name="Text 6"/>
          <p:cNvSpPr/>
          <p:nvPr/>
        </p:nvSpPr>
        <p:spPr>
          <a:xfrm>
            <a:off x="9872067" y="3671054"/>
            <a:ext cx="3978116" cy="2540318"/>
          </a:xfrm>
          <a:prstGeom prst="rect">
            <a:avLst/>
          </a:prstGeom>
          <a:noFill/>
          <a:ln/>
        </p:spPr>
        <p:txBody>
          <a:bodyPr wrap="square" lIns="0" tIns="0" rIns="0" bIns="0" rtlCol="0" anchor="t"/>
          <a:lstStyle/>
          <a:p>
            <a:pPr marL="0" indent="0">
              <a:lnSpc>
                <a:spcPts val="2850"/>
              </a:lnSpc>
              <a:buNone/>
            </a:pPr>
            <a:r>
              <a:rPr lang="en-US" sz="1750" dirty="0">
                <a:solidFill>
                  <a:srgbClr val="39393C"/>
                </a:solidFill>
                <a:latin typeface="Open Sans" pitchFamily="34" charset="0"/>
                <a:ea typeface="Open Sans" pitchFamily="34" charset="-122"/>
                <a:cs typeface="Open Sans" pitchFamily="34" charset="-120"/>
              </a:rPr>
              <a:t>Sets can also be defined using set-builder notation, which describes the elements of a set using a defining property. For example, the set of even integers between 1 and 10 can be written as {x | x is an even integer and 1 ≤ x ≤ 10}.</a:t>
            </a:r>
            <a:endParaRPr lang="en-US" sz="1750" dirty="0"/>
          </a:p>
        </p:txBody>
      </p:sp>
      <p:pic>
        <p:nvPicPr>
          <p:cNvPr id="10" name="Picture 9">
            <a:extLst>
              <a:ext uri="{FF2B5EF4-FFF2-40B4-BE49-F238E27FC236}">
                <a16:creationId xmlns:a16="http://schemas.microsoft.com/office/drawing/2014/main" id="{CE6579EB-5BAE-40E4-92E6-453EC7A77BEF}"/>
              </a:ext>
            </a:extLst>
          </p:cNvPr>
          <p:cNvPicPr>
            <a:picLocks noChangeAspect="1"/>
          </p:cNvPicPr>
          <p:nvPr/>
        </p:nvPicPr>
        <p:blipFill>
          <a:blip r:embed="rId3"/>
          <a:stretch>
            <a:fillRect/>
          </a:stretch>
        </p:blipFill>
        <p:spPr>
          <a:xfrm>
            <a:off x="11982080" y="7696126"/>
            <a:ext cx="2648320" cy="533474"/>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Text 0"/>
          <p:cNvSpPr/>
          <p:nvPr/>
        </p:nvSpPr>
        <p:spPr>
          <a:xfrm>
            <a:off x="719733" y="669608"/>
            <a:ext cx="5140881" cy="642580"/>
          </a:xfrm>
          <a:prstGeom prst="rect">
            <a:avLst/>
          </a:prstGeom>
          <a:noFill/>
          <a:ln/>
        </p:spPr>
        <p:txBody>
          <a:bodyPr wrap="none" lIns="0" tIns="0" rIns="0" bIns="0" rtlCol="0" anchor="t"/>
          <a:lstStyle/>
          <a:p>
            <a:pPr marL="0" indent="0">
              <a:lnSpc>
                <a:spcPts val="5050"/>
              </a:lnSpc>
              <a:buNone/>
            </a:pPr>
            <a:r>
              <a:rPr lang="en-US" sz="4000" b="1" dirty="0">
                <a:solidFill>
                  <a:srgbClr val="101014"/>
                </a:solidFill>
                <a:latin typeface="Playfair Display Bold" pitchFamily="34" charset="0"/>
                <a:ea typeface="Playfair Display Bold" pitchFamily="34" charset="-122"/>
                <a:cs typeface="Playfair Display Bold" pitchFamily="34" charset="-120"/>
              </a:rPr>
              <a:t>Set Operations</a:t>
            </a:r>
            <a:endParaRPr lang="en-US" sz="4000" dirty="0"/>
          </a:p>
        </p:txBody>
      </p:sp>
      <p:sp>
        <p:nvSpPr>
          <p:cNvPr id="4" name="Shape 1"/>
          <p:cNvSpPr/>
          <p:nvPr/>
        </p:nvSpPr>
        <p:spPr>
          <a:xfrm>
            <a:off x="1016675" y="1620560"/>
            <a:ext cx="22860" cy="5939433"/>
          </a:xfrm>
          <a:prstGeom prst="roundRect">
            <a:avLst>
              <a:gd name="adj" fmla="val 134933"/>
            </a:avLst>
          </a:prstGeom>
          <a:solidFill>
            <a:srgbClr val="C6C6D2"/>
          </a:solidFill>
          <a:ln/>
        </p:spPr>
      </p:sp>
      <p:sp>
        <p:nvSpPr>
          <p:cNvPr id="5" name="Shape 2"/>
          <p:cNvSpPr/>
          <p:nvPr/>
        </p:nvSpPr>
        <p:spPr>
          <a:xfrm>
            <a:off x="1236583" y="2071807"/>
            <a:ext cx="719733" cy="22860"/>
          </a:xfrm>
          <a:prstGeom prst="roundRect">
            <a:avLst>
              <a:gd name="adj" fmla="val 134933"/>
            </a:avLst>
          </a:prstGeom>
          <a:solidFill>
            <a:srgbClr val="C6C6D2"/>
          </a:solidFill>
          <a:ln/>
        </p:spPr>
      </p:sp>
      <p:sp>
        <p:nvSpPr>
          <p:cNvPr id="6" name="Shape 3"/>
          <p:cNvSpPr/>
          <p:nvPr/>
        </p:nvSpPr>
        <p:spPr>
          <a:xfrm>
            <a:off x="796766" y="1851898"/>
            <a:ext cx="462677" cy="462677"/>
          </a:xfrm>
          <a:prstGeom prst="roundRect">
            <a:avLst>
              <a:gd name="adj" fmla="val 6667"/>
            </a:avLst>
          </a:prstGeom>
          <a:solidFill>
            <a:srgbClr val="E0E0EC"/>
          </a:solidFill>
          <a:ln/>
        </p:spPr>
      </p:sp>
      <p:sp>
        <p:nvSpPr>
          <p:cNvPr id="7" name="Text 4"/>
          <p:cNvSpPr/>
          <p:nvPr/>
        </p:nvSpPr>
        <p:spPr>
          <a:xfrm>
            <a:off x="969050" y="1928932"/>
            <a:ext cx="118110" cy="308491"/>
          </a:xfrm>
          <a:prstGeom prst="rect">
            <a:avLst/>
          </a:prstGeom>
          <a:noFill/>
          <a:ln/>
        </p:spPr>
        <p:txBody>
          <a:bodyPr wrap="none" lIns="0" tIns="0" rIns="0" bIns="0" rtlCol="0" anchor="t"/>
          <a:lstStyle/>
          <a:p>
            <a:pPr marL="0" indent="0" algn="ctr">
              <a:lnSpc>
                <a:spcPts val="2400"/>
              </a:lnSpc>
              <a:buNone/>
            </a:pPr>
            <a:r>
              <a:rPr lang="en-US" sz="2400" b="1" dirty="0">
                <a:solidFill>
                  <a:srgbClr val="39393C"/>
                </a:solidFill>
                <a:latin typeface="Playfair Display Bold" pitchFamily="34" charset="0"/>
                <a:ea typeface="Playfair Display Bold" pitchFamily="34" charset="-122"/>
                <a:cs typeface="Playfair Display Bold" pitchFamily="34" charset="-120"/>
              </a:rPr>
              <a:t>1</a:t>
            </a:r>
            <a:endParaRPr lang="en-US" sz="2400" dirty="0"/>
          </a:p>
        </p:txBody>
      </p:sp>
      <p:sp>
        <p:nvSpPr>
          <p:cNvPr id="8" name="Text 5"/>
          <p:cNvSpPr/>
          <p:nvPr/>
        </p:nvSpPr>
        <p:spPr>
          <a:xfrm>
            <a:off x="2159079" y="1826181"/>
            <a:ext cx="2570440" cy="321231"/>
          </a:xfrm>
          <a:prstGeom prst="rect">
            <a:avLst/>
          </a:prstGeom>
          <a:noFill/>
          <a:ln/>
        </p:spPr>
        <p:txBody>
          <a:bodyPr wrap="none" lIns="0" tIns="0" rIns="0" bIns="0" rtlCol="0" anchor="t"/>
          <a:lstStyle/>
          <a:p>
            <a:pPr marL="0" indent="0" algn="l">
              <a:lnSpc>
                <a:spcPts val="2500"/>
              </a:lnSpc>
              <a:buNone/>
            </a:pPr>
            <a:r>
              <a:rPr lang="en-US" sz="2000" b="1" dirty="0">
                <a:solidFill>
                  <a:srgbClr val="39393C"/>
                </a:solidFill>
                <a:latin typeface="Playfair Display Bold" pitchFamily="34" charset="0"/>
                <a:ea typeface="Playfair Display Bold" pitchFamily="34" charset="-122"/>
                <a:cs typeface="Playfair Display Bold" pitchFamily="34" charset="-120"/>
              </a:rPr>
              <a:t>Union</a:t>
            </a:r>
            <a:endParaRPr lang="en-US" sz="2000" dirty="0"/>
          </a:p>
        </p:txBody>
      </p:sp>
      <p:sp>
        <p:nvSpPr>
          <p:cNvPr id="9" name="Text 6"/>
          <p:cNvSpPr/>
          <p:nvPr/>
        </p:nvSpPr>
        <p:spPr>
          <a:xfrm>
            <a:off x="2159079" y="2270760"/>
            <a:ext cx="6265188" cy="986909"/>
          </a:xfrm>
          <a:prstGeom prst="rect">
            <a:avLst/>
          </a:prstGeom>
          <a:noFill/>
          <a:ln/>
        </p:spPr>
        <p:txBody>
          <a:bodyPr wrap="square" lIns="0" tIns="0" rIns="0" bIns="0" rtlCol="0" anchor="t"/>
          <a:lstStyle/>
          <a:p>
            <a:pPr marL="0" indent="0" algn="l">
              <a:lnSpc>
                <a:spcPts val="2550"/>
              </a:lnSpc>
              <a:buNone/>
            </a:pPr>
            <a:r>
              <a:rPr lang="en-US" sz="1600" dirty="0">
                <a:solidFill>
                  <a:srgbClr val="39393C"/>
                </a:solidFill>
                <a:latin typeface="Open Sans" pitchFamily="34" charset="0"/>
                <a:ea typeface="Open Sans" pitchFamily="34" charset="-122"/>
                <a:cs typeface="Open Sans" pitchFamily="34" charset="-120"/>
              </a:rPr>
              <a:t>The union of two sets A and B, denoted as A ∪ B, is the set of all elements that belong to either A, B, or both. It represents the collection of all distinct elements from both sets.</a:t>
            </a:r>
            <a:endParaRPr lang="en-US" sz="1600" dirty="0"/>
          </a:p>
        </p:txBody>
      </p:sp>
      <p:sp>
        <p:nvSpPr>
          <p:cNvPr id="10" name="Shape 7"/>
          <p:cNvSpPr/>
          <p:nvPr/>
        </p:nvSpPr>
        <p:spPr>
          <a:xfrm>
            <a:off x="1236583" y="4120158"/>
            <a:ext cx="719733" cy="22860"/>
          </a:xfrm>
          <a:prstGeom prst="roundRect">
            <a:avLst>
              <a:gd name="adj" fmla="val 134933"/>
            </a:avLst>
          </a:prstGeom>
          <a:solidFill>
            <a:srgbClr val="C6C6D2"/>
          </a:solidFill>
          <a:ln/>
        </p:spPr>
      </p:sp>
      <p:sp>
        <p:nvSpPr>
          <p:cNvPr id="11" name="Shape 8"/>
          <p:cNvSpPr/>
          <p:nvPr/>
        </p:nvSpPr>
        <p:spPr>
          <a:xfrm>
            <a:off x="796766" y="3900249"/>
            <a:ext cx="462677" cy="462677"/>
          </a:xfrm>
          <a:prstGeom prst="roundRect">
            <a:avLst>
              <a:gd name="adj" fmla="val 6667"/>
            </a:avLst>
          </a:prstGeom>
          <a:solidFill>
            <a:srgbClr val="E0E0EC"/>
          </a:solidFill>
          <a:ln/>
        </p:spPr>
      </p:sp>
      <p:sp>
        <p:nvSpPr>
          <p:cNvPr id="12" name="Text 9"/>
          <p:cNvSpPr/>
          <p:nvPr/>
        </p:nvSpPr>
        <p:spPr>
          <a:xfrm>
            <a:off x="947380" y="3977283"/>
            <a:ext cx="161330" cy="308491"/>
          </a:xfrm>
          <a:prstGeom prst="rect">
            <a:avLst/>
          </a:prstGeom>
          <a:noFill/>
          <a:ln/>
        </p:spPr>
        <p:txBody>
          <a:bodyPr wrap="none" lIns="0" tIns="0" rIns="0" bIns="0" rtlCol="0" anchor="t"/>
          <a:lstStyle/>
          <a:p>
            <a:pPr marL="0" indent="0" algn="ctr">
              <a:lnSpc>
                <a:spcPts val="2400"/>
              </a:lnSpc>
              <a:buNone/>
            </a:pPr>
            <a:r>
              <a:rPr lang="en-US" sz="2400" b="1" dirty="0">
                <a:solidFill>
                  <a:srgbClr val="39393C"/>
                </a:solidFill>
                <a:latin typeface="Playfair Display Bold" pitchFamily="34" charset="0"/>
                <a:ea typeface="Playfair Display Bold" pitchFamily="34" charset="-122"/>
                <a:cs typeface="Playfair Display Bold" pitchFamily="34" charset="-120"/>
              </a:rPr>
              <a:t>2</a:t>
            </a:r>
            <a:endParaRPr lang="en-US" sz="2400" dirty="0"/>
          </a:p>
        </p:txBody>
      </p:sp>
      <p:sp>
        <p:nvSpPr>
          <p:cNvPr id="13" name="Text 10"/>
          <p:cNvSpPr/>
          <p:nvPr/>
        </p:nvSpPr>
        <p:spPr>
          <a:xfrm>
            <a:off x="2159079" y="3874532"/>
            <a:ext cx="2570440" cy="321231"/>
          </a:xfrm>
          <a:prstGeom prst="rect">
            <a:avLst/>
          </a:prstGeom>
          <a:noFill/>
          <a:ln/>
        </p:spPr>
        <p:txBody>
          <a:bodyPr wrap="none" lIns="0" tIns="0" rIns="0" bIns="0" rtlCol="0" anchor="t"/>
          <a:lstStyle/>
          <a:p>
            <a:pPr marL="0" indent="0" algn="l">
              <a:lnSpc>
                <a:spcPts val="2500"/>
              </a:lnSpc>
              <a:buNone/>
            </a:pPr>
            <a:r>
              <a:rPr lang="en-US" sz="2000" b="1" dirty="0">
                <a:solidFill>
                  <a:srgbClr val="39393C"/>
                </a:solidFill>
                <a:latin typeface="Playfair Display Bold" pitchFamily="34" charset="0"/>
                <a:ea typeface="Playfair Display Bold" pitchFamily="34" charset="-122"/>
                <a:cs typeface="Playfair Display Bold" pitchFamily="34" charset="-120"/>
              </a:rPr>
              <a:t>Intersection</a:t>
            </a:r>
            <a:endParaRPr lang="en-US" sz="2000" dirty="0"/>
          </a:p>
        </p:txBody>
      </p:sp>
      <p:sp>
        <p:nvSpPr>
          <p:cNvPr id="14" name="Text 11"/>
          <p:cNvSpPr/>
          <p:nvPr/>
        </p:nvSpPr>
        <p:spPr>
          <a:xfrm>
            <a:off x="2159079" y="4319111"/>
            <a:ext cx="6265188" cy="986909"/>
          </a:xfrm>
          <a:prstGeom prst="rect">
            <a:avLst/>
          </a:prstGeom>
          <a:noFill/>
          <a:ln/>
        </p:spPr>
        <p:txBody>
          <a:bodyPr wrap="square" lIns="0" tIns="0" rIns="0" bIns="0" rtlCol="0" anchor="t"/>
          <a:lstStyle/>
          <a:p>
            <a:pPr marL="0" indent="0" algn="l">
              <a:lnSpc>
                <a:spcPts val="2550"/>
              </a:lnSpc>
              <a:buNone/>
            </a:pPr>
            <a:r>
              <a:rPr lang="en-US" sz="1600" dirty="0">
                <a:solidFill>
                  <a:srgbClr val="39393C"/>
                </a:solidFill>
                <a:latin typeface="Open Sans" pitchFamily="34" charset="0"/>
                <a:ea typeface="Open Sans" pitchFamily="34" charset="-122"/>
                <a:cs typeface="Open Sans" pitchFamily="34" charset="-120"/>
              </a:rPr>
              <a:t>The intersection of two sets A and B, denoted as A ∩ B, is the set of all elements that belong to both A and B. It represents the collection of elements that are common to both sets.</a:t>
            </a:r>
            <a:endParaRPr lang="en-US" sz="1600" dirty="0"/>
          </a:p>
        </p:txBody>
      </p:sp>
      <p:sp>
        <p:nvSpPr>
          <p:cNvPr id="15" name="Shape 12"/>
          <p:cNvSpPr/>
          <p:nvPr/>
        </p:nvSpPr>
        <p:spPr>
          <a:xfrm>
            <a:off x="1236583" y="6168509"/>
            <a:ext cx="719733" cy="22860"/>
          </a:xfrm>
          <a:prstGeom prst="roundRect">
            <a:avLst>
              <a:gd name="adj" fmla="val 134933"/>
            </a:avLst>
          </a:prstGeom>
          <a:solidFill>
            <a:srgbClr val="C6C6D2"/>
          </a:solidFill>
          <a:ln/>
        </p:spPr>
      </p:sp>
      <p:sp>
        <p:nvSpPr>
          <p:cNvPr id="16" name="Shape 13"/>
          <p:cNvSpPr/>
          <p:nvPr/>
        </p:nvSpPr>
        <p:spPr>
          <a:xfrm>
            <a:off x="796766" y="5948601"/>
            <a:ext cx="462677" cy="462677"/>
          </a:xfrm>
          <a:prstGeom prst="roundRect">
            <a:avLst>
              <a:gd name="adj" fmla="val 6667"/>
            </a:avLst>
          </a:prstGeom>
          <a:solidFill>
            <a:srgbClr val="E0E0EC"/>
          </a:solidFill>
          <a:ln/>
        </p:spPr>
      </p:sp>
      <p:sp>
        <p:nvSpPr>
          <p:cNvPr id="17" name="Text 14"/>
          <p:cNvSpPr/>
          <p:nvPr/>
        </p:nvSpPr>
        <p:spPr>
          <a:xfrm>
            <a:off x="952857" y="6025634"/>
            <a:ext cx="150495" cy="308491"/>
          </a:xfrm>
          <a:prstGeom prst="rect">
            <a:avLst/>
          </a:prstGeom>
          <a:noFill/>
          <a:ln/>
        </p:spPr>
        <p:txBody>
          <a:bodyPr wrap="none" lIns="0" tIns="0" rIns="0" bIns="0" rtlCol="0" anchor="t"/>
          <a:lstStyle/>
          <a:p>
            <a:pPr marL="0" indent="0" algn="ctr">
              <a:lnSpc>
                <a:spcPts val="2400"/>
              </a:lnSpc>
              <a:buNone/>
            </a:pPr>
            <a:r>
              <a:rPr lang="en-US" sz="2400" b="1" dirty="0">
                <a:solidFill>
                  <a:srgbClr val="39393C"/>
                </a:solidFill>
                <a:latin typeface="Playfair Display Bold" pitchFamily="34" charset="0"/>
                <a:ea typeface="Playfair Display Bold" pitchFamily="34" charset="-122"/>
                <a:cs typeface="Playfair Display Bold" pitchFamily="34" charset="-120"/>
              </a:rPr>
              <a:t>3</a:t>
            </a:r>
            <a:endParaRPr lang="en-US" sz="2400" dirty="0"/>
          </a:p>
        </p:txBody>
      </p:sp>
      <p:sp>
        <p:nvSpPr>
          <p:cNvPr id="18" name="Text 15"/>
          <p:cNvSpPr/>
          <p:nvPr/>
        </p:nvSpPr>
        <p:spPr>
          <a:xfrm>
            <a:off x="2159079" y="5922883"/>
            <a:ext cx="2570440" cy="321231"/>
          </a:xfrm>
          <a:prstGeom prst="rect">
            <a:avLst/>
          </a:prstGeom>
          <a:noFill/>
          <a:ln/>
        </p:spPr>
        <p:txBody>
          <a:bodyPr wrap="none" lIns="0" tIns="0" rIns="0" bIns="0" rtlCol="0" anchor="t"/>
          <a:lstStyle/>
          <a:p>
            <a:pPr marL="0" indent="0" algn="l">
              <a:lnSpc>
                <a:spcPts val="2500"/>
              </a:lnSpc>
              <a:buNone/>
            </a:pPr>
            <a:r>
              <a:rPr lang="en-US" sz="2000" b="1" dirty="0">
                <a:solidFill>
                  <a:srgbClr val="39393C"/>
                </a:solidFill>
                <a:latin typeface="Playfair Display Bold" pitchFamily="34" charset="0"/>
                <a:ea typeface="Playfair Display Bold" pitchFamily="34" charset="-122"/>
                <a:cs typeface="Playfair Display Bold" pitchFamily="34" charset="-120"/>
              </a:rPr>
              <a:t>Complement</a:t>
            </a:r>
            <a:endParaRPr lang="en-US" sz="2000" dirty="0"/>
          </a:p>
        </p:txBody>
      </p:sp>
      <p:sp>
        <p:nvSpPr>
          <p:cNvPr id="19" name="Text 16"/>
          <p:cNvSpPr/>
          <p:nvPr/>
        </p:nvSpPr>
        <p:spPr>
          <a:xfrm>
            <a:off x="2159079" y="6367463"/>
            <a:ext cx="6265188" cy="986909"/>
          </a:xfrm>
          <a:prstGeom prst="rect">
            <a:avLst/>
          </a:prstGeom>
          <a:noFill/>
          <a:ln/>
        </p:spPr>
        <p:txBody>
          <a:bodyPr wrap="square" lIns="0" tIns="0" rIns="0" bIns="0" rtlCol="0" anchor="t"/>
          <a:lstStyle/>
          <a:p>
            <a:pPr marL="0" indent="0" algn="l">
              <a:lnSpc>
                <a:spcPts val="2550"/>
              </a:lnSpc>
              <a:buNone/>
            </a:pPr>
            <a:r>
              <a:rPr lang="en-US" sz="1600" dirty="0">
                <a:solidFill>
                  <a:srgbClr val="39393C"/>
                </a:solidFill>
                <a:latin typeface="Open Sans" pitchFamily="34" charset="0"/>
                <a:ea typeface="Open Sans" pitchFamily="34" charset="-122"/>
                <a:cs typeface="Open Sans" pitchFamily="34" charset="-120"/>
              </a:rPr>
              <a:t>The complement of a set A, denoted as A', is the set of all elements that are not in A. It represents the set of all elements that are outside of the given set.</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0" y="0"/>
            <a:ext cx="5486400" cy="8229600"/>
          </a:xfrm>
          <a:prstGeom prst="rect">
            <a:avLst/>
          </a:prstGeom>
        </p:spPr>
      </p:pic>
      <p:sp>
        <p:nvSpPr>
          <p:cNvPr id="3" name="Text 0"/>
          <p:cNvSpPr/>
          <p:nvPr/>
        </p:nvSpPr>
        <p:spPr>
          <a:xfrm>
            <a:off x="6259473" y="608648"/>
            <a:ext cx="5522357" cy="690205"/>
          </a:xfrm>
          <a:prstGeom prst="rect">
            <a:avLst/>
          </a:prstGeom>
          <a:noFill/>
          <a:ln/>
        </p:spPr>
        <p:txBody>
          <a:bodyPr wrap="none" lIns="0" tIns="0" rIns="0" bIns="0" rtlCol="0" anchor="t"/>
          <a:lstStyle/>
          <a:p>
            <a:pPr marL="0" indent="0">
              <a:lnSpc>
                <a:spcPts val="5400"/>
              </a:lnSpc>
              <a:buNone/>
            </a:pPr>
            <a:r>
              <a:rPr lang="en-US" sz="4300" b="1" dirty="0">
                <a:solidFill>
                  <a:srgbClr val="101014"/>
                </a:solidFill>
                <a:latin typeface="Playfair Display Bold" pitchFamily="34" charset="0"/>
                <a:ea typeface="Playfair Display Bold" pitchFamily="34" charset="-122"/>
                <a:cs typeface="Playfair Display Bold" pitchFamily="34" charset="-120"/>
              </a:rPr>
              <a:t>Properties of Sets</a:t>
            </a:r>
            <a:endParaRPr lang="en-US" sz="4300" dirty="0"/>
          </a:p>
        </p:txBody>
      </p:sp>
      <p:pic>
        <p:nvPicPr>
          <p:cNvPr id="4" name="Image 1" descr="preencoded.png"/>
          <p:cNvPicPr>
            <a:picLocks noChangeAspect="1"/>
          </p:cNvPicPr>
          <p:nvPr/>
        </p:nvPicPr>
        <p:blipFill>
          <a:blip r:embed="rId4"/>
          <a:stretch>
            <a:fillRect/>
          </a:stretch>
        </p:blipFill>
        <p:spPr>
          <a:xfrm>
            <a:off x="6259473" y="1630085"/>
            <a:ext cx="552212" cy="552212"/>
          </a:xfrm>
          <a:prstGeom prst="rect">
            <a:avLst/>
          </a:prstGeom>
        </p:spPr>
      </p:pic>
      <p:sp>
        <p:nvSpPr>
          <p:cNvPr id="5" name="Text 1"/>
          <p:cNvSpPr/>
          <p:nvPr/>
        </p:nvSpPr>
        <p:spPr>
          <a:xfrm>
            <a:off x="6259473" y="2403158"/>
            <a:ext cx="2761178" cy="345043"/>
          </a:xfrm>
          <a:prstGeom prst="rect">
            <a:avLst/>
          </a:prstGeom>
          <a:noFill/>
          <a:ln/>
        </p:spPr>
        <p:txBody>
          <a:bodyPr wrap="none" lIns="0" tIns="0" rIns="0" bIns="0" rtlCol="0" anchor="t"/>
          <a:lstStyle/>
          <a:p>
            <a:pPr marL="0" indent="0" algn="l">
              <a:lnSpc>
                <a:spcPts val="2700"/>
              </a:lnSpc>
              <a:buNone/>
            </a:pPr>
            <a:r>
              <a:rPr lang="en-US" sz="2150" b="1" dirty="0">
                <a:solidFill>
                  <a:srgbClr val="39393C"/>
                </a:solidFill>
                <a:latin typeface="Playfair Display Bold" pitchFamily="34" charset="0"/>
                <a:ea typeface="Playfair Display Bold" pitchFamily="34" charset="-122"/>
                <a:cs typeface="Playfair Display Bold" pitchFamily="34" charset="-120"/>
              </a:rPr>
              <a:t>Equality</a:t>
            </a:r>
            <a:endParaRPr lang="en-US" sz="2150" dirty="0"/>
          </a:p>
        </p:txBody>
      </p:sp>
      <p:sp>
        <p:nvSpPr>
          <p:cNvPr id="6" name="Text 2"/>
          <p:cNvSpPr/>
          <p:nvPr/>
        </p:nvSpPr>
        <p:spPr>
          <a:xfrm>
            <a:off x="6259473" y="2880717"/>
            <a:ext cx="3633311" cy="1413510"/>
          </a:xfrm>
          <a:prstGeom prst="rect">
            <a:avLst/>
          </a:prstGeom>
          <a:noFill/>
          <a:ln/>
        </p:spPr>
        <p:txBody>
          <a:bodyPr wrap="square" lIns="0" tIns="0" rIns="0" bIns="0" rtlCol="0" anchor="t"/>
          <a:lstStyle/>
          <a:p>
            <a:pPr marL="0" indent="0" algn="l">
              <a:lnSpc>
                <a:spcPts val="2750"/>
              </a:lnSpc>
              <a:buNone/>
            </a:pPr>
            <a:r>
              <a:rPr lang="en-US" sz="1700" dirty="0">
                <a:solidFill>
                  <a:srgbClr val="39393C"/>
                </a:solidFill>
                <a:latin typeface="Open Sans" pitchFamily="34" charset="0"/>
                <a:ea typeface="Open Sans" pitchFamily="34" charset="-122"/>
                <a:cs typeface="Open Sans" pitchFamily="34" charset="-120"/>
              </a:rPr>
              <a:t>Two sets A and B are considered equal if they contain the same elements, regardless of the order in which the elements are listed.</a:t>
            </a:r>
            <a:endParaRPr lang="en-US" sz="1700" dirty="0"/>
          </a:p>
        </p:txBody>
      </p:sp>
      <p:pic>
        <p:nvPicPr>
          <p:cNvPr id="7" name="Image 2" descr="preencoded.png"/>
          <p:cNvPicPr>
            <a:picLocks noChangeAspect="1"/>
          </p:cNvPicPr>
          <p:nvPr/>
        </p:nvPicPr>
        <p:blipFill>
          <a:blip r:embed="rId5"/>
          <a:stretch>
            <a:fillRect/>
          </a:stretch>
        </p:blipFill>
        <p:spPr>
          <a:xfrm>
            <a:off x="10224016" y="1630085"/>
            <a:ext cx="552212" cy="552212"/>
          </a:xfrm>
          <a:prstGeom prst="rect">
            <a:avLst/>
          </a:prstGeom>
        </p:spPr>
      </p:pic>
      <p:sp>
        <p:nvSpPr>
          <p:cNvPr id="8" name="Text 3"/>
          <p:cNvSpPr/>
          <p:nvPr/>
        </p:nvSpPr>
        <p:spPr>
          <a:xfrm>
            <a:off x="10224016" y="2403158"/>
            <a:ext cx="2761178" cy="345043"/>
          </a:xfrm>
          <a:prstGeom prst="rect">
            <a:avLst/>
          </a:prstGeom>
          <a:noFill/>
          <a:ln/>
        </p:spPr>
        <p:txBody>
          <a:bodyPr wrap="none" lIns="0" tIns="0" rIns="0" bIns="0" rtlCol="0" anchor="t"/>
          <a:lstStyle/>
          <a:p>
            <a:pPr marL="0" indent="0" algn="l">
              <a:lnSpc>
                <a:spcPts val="2700"/>
              </a:lnSpc>
              <a:buNone/>
            </a:pPr>
            <a:r>
              <a:rPr lang="en-US" sz="2150" b="1" dirty="0">
                <a:solidFill>
                  <a:srgbClr val="39393C"/>
                </a:solidFill>
                <a:latin typeface="Playfair Display Bold" pitchFamily="34" charset="0"/>
                <a:ea typeface="Playfair Display Bold" pitchFamily="34" charset="-122"/>
                <a:cs typeface="Playfair Display Bold" pitchFamily="34" charset="-120"/>
              </a:rPr>
              <a:t>Subset</a:t>
            </a:r>
            <a:endParaRPr lang="en-US" sz="2150" dirty="0"/>
          </a:p>
        </p:txBody>
      </p:sp>
      <p:sp>
        <p:nvSpPr>
          <p:cNvPr id="9" name="Text 4"/>
          <p:cNvSpPr/>
          <p:nvPr/>
        </p:nvSpPr>
        <p:spPr>
          <a:xfrm>
            <a:off x="10224016" y="2880717"/>
            <a:ext cx="3633311" cy="1413510"/>
          </a:xfrm>
          <a:prstGeom prst="rect">
            <a:avLst/>
          </a:prstGeom>
          <a:noFill/>
          <a:ln/>
        </p:spPr>
        <p:txBody>
          <a:bodyPr wrap="square" lIns="0" tIns="0" rIns="0" bIns="0" rtlCol="0" anchor="t"/>
          <a:lstStyle/>
          <a:p>
            <a:pPr marL="0" indent="0" algn="l">
              <a:lnSpc>
                <a:spcPts val="2750"/>
              </a:lnSpc>
              <a:buNone/>
            </a:pPr>
            <a:r>
              <a:rPr lang="en-US" sz="1700" dirty="0">
                <a:solidFill>
                  <a:srgbClr val="39393C"/>
                </a:solidFill>
                <a:latin typeface="Open Sans" pitchFamily="34" charset="0"/>
                <a:ea typeface="Open Sans" pitchFamily="34" charset="-122"/>
                <a:cs typeface="Open Sans" pitchFamily="34" charset="-120"/>
              </a:rPr>
              <a:t>A set A is a subset of a set B if all the elements of A are also elements of B. This is denoted as A ⊆ B.</a:t>
            </a:r>
            <a:endParaRPr lang="en-US" sz="1700" dirty="0"/>
          </a:p>
        </p:txBody>
      </p:sp>
      <p:pic>
        <p:nvPicPr>
          <p:cNvPr id="10" name="Image 3" descr="preencoded.png"/>
          <p:cNvPicPr>
            <a:picLocks noChangeAspect="1"/>
          </p:cNvPicPr>
          <p:nvPr/>
        </p:nvPicPr>
        <p:blipFill>
          <a:blip r:embed="rId6"/>
          <a:stretch>
            <a:fillRect/>
          </a:stretch>
        </p:blipFill>
        <p:spPr>
          <a:xfrm>
            <a:off x="6259473" y="4956810"/>
            <a:ext cx="552212" cy="552212"/>
          </a:xfrm>
          <a:prstGeom prst="rect">
            <a:avLst/>
          </a:prstGeom>
        </p:spPr>
      </p:pic>
      <p:sp>
        <p:nvSpPr>
          <p:cNvPr id="11" name="Text 5"/>
          <p:cNvSpPr/>
          <p:nvPr/>
        </p:nvSpPr>
        <p:spPr>
          <a:xfrm>
            <a:off x="6259473" y="5729883"/>
            <a:ext cx="2761178" cy="345043"/>
          </a:xfrm>
          <a:prstGeom prst="rect">
            <a:avLst/>
          </a:prstGeom>
          <a:noFill/>
          <a:ln/>
        </p:spPr>
        <p:txBody>
          <a:bodyPr wrap="none" lIns="0" tIns="0" rIns="0" bIns="0" rtlCol="0" anchor="t"/>
          <a:lstStyle/>
          <a:p>
            <a:pPr marL="0" indent="0" algn="l">
              <a:lnSpc>
                <a:spcPts val="2700"/>
              </a:lnSpc>
              <a:buNone/>
            </a:pPr>
            <a:r>
              <a:rPr lang="en-US" sz="2150" b="1" dirty="0">
                <a:solidFill>
                  <a:srgbClr val="39393C"/>
                </a:solidFill>
                <a:latin typeface="Playfair Display Bold" pitchFamily="34" charset="0"/>
                <a:ea typeface="Playfair Display Bold" pitchFamily="34" charset="-122"/>
                <a:cs typeface="Playfair Display Bold" pitchFamily="34" charset="-120"/>
              </a:rPr>
              <a:t>Disjoint Sets</a:t>
            </a:r>
            <a:endParaRPr lang="en-US" sz="2150" dirty="0"/>
          </a:p>
        </p:txBody>
      </p:sp>
      <p:sp>
        <p:nvSpPr>
          <p:cNvPr id="12" name="Text 6"/>
          <p:cNvSpPr/>
          <p:nvPr/>
        </p:nvSpPr>
        <p:spPr>
          <a:xfrm>
            <a:off x="6259473" y="6207443"/>
            <a:ext cx="3633311" cy="1413510"/>
          </a:xfrm>
          <a:prstGeom prst="rect">
            <a:avLst/>
          </a:prstGeom>
          <a:noFill/>
          <a:ln/>
        </p:spPr>
        <p:txBody>
          <a:bodyPr wrap="square" lIns="0" tIns="0" rIns="0" bIns="0" rtlCol="0" anchor="t"/>
          <a:lstStyle/>
          <a:p>
            <a:pPr marL="0" indent="0" algn="l">
              <a:lnSpc>
                <a:spcPts val="2750"/>
              </a:lnSpc>
              <a:buNone/>
            </a:pPr>
            <a:r>
              <a:rPr lang="en-US" sz="1700" dirty="0">
                <a:solidFill>
                  <a:srgbClr val="39393C"/>
                </a:solidFill>
                <a:latin typeface="Open Sans" pitchFamily="34" charset="0"/>
                <a:ea typeface="Open Sans" pitchFamily="34" charset="-122"/>
                <a:cs typeface="Open Sans" pitchFamily="34" charset="-120"/>
              </a:rPr>
              <a:t>Two sets A and B are said to be disjoint if they have no elements in common, i.e., their intersection is an empty set.</a:t>
            </a:r>
            <a:endParaRPr lang="en-US" sz="1700" dirty="0"/>
          </a:p>
        </p:txBody>
      </p:sp>
      <p:pic>
        <p:nvPicPr>
          <p:cNvPr id="13" name="Image 4" descr="preencoded.png"/>
          <p:cNvPicPr>
            <a:picLocks noChangeAspect="1"/>
          </p:cNvPicPr>
          <p:nvPr/>
        </p:nvPicPr>
        <p:blipFill>
          <a:blip r:embed="rId7"/>
          <a:stretch>
            <a:fillRect/>
          </a:stretch>
        </p:blipFill>
        <p:spPr>
          <a:xfrm>
            <a:off x="10224016" y="4956810"/>
            <a:ext cx="552212" cy="552212"/>
          </a:xfrm>
          <a:prstGeom prst="rect">
            <a:avLst/>
          </a:prstGeom>
        </p:spPr>
      </p:pic>
      <p:sp>
        <p:nvSpPr>
          <p:cNvPr id="14" name="Text 7"/>
          <p:cNvSpPr/>
          <p:nvPr/>
        </p:nvSpPr>
        <p:spPr>
          <a:xfrm>
            <a:off x="10224016" y="5729883"/>
            <a:ext cx="2761178" cy="345043"/>
          </a:xfrm>
          <a:prstGeom prst="rect">
            <a:avLst/>
          </a:prstGeom>
          <a:noFill/>
          <a:ln/>
        </p:spPr>
        <p:txBody>
          <a:bodyPr wrap="none" lIns="0" tIns="0" rIns="0" bIns="0" rtlCol="0" anchor="t"/>
          <a:lstStyle/>
          <a:p>
            <a:pPr marL="0" indent="0" algn="l">
              <a:lnSpc>
                <a:spcPts val="2700"/>
              </a:lnSpc>
              <a:buNone/>
            </a:pPr>
            <a:r>
              <a:rPr lang="en-US" sz="2150" b="1" dirty="0">
                <a:solidFill>
                  <a:srgbClr val="39393C"/>
                </a:solidFill>
                <a:latin typeface="Playfair Display Bold" pitchFamily="34" charset="0"/>
                <a:ea typeface="Playfair Display Bold" pitchFamily="34" charset="-122"/>
                <a:cs typeface="Playfair Display Bold" pitchFamily="34" charset="-120"/>
              </a:rPr>
              <a:t>Empty Set</a:t>
            </a:r>
            <a:endParaRPr lang="en-US" sz="2150" dirty="0"/>
          </a:p>
        </p:txBody>
      </p:sp>
      <p:sp>
        <p:nvSpPr>
          <p:cNvPr id="15" name="Text 8"/>
          <p:cNvSpPr/>
          <p:nvPr/>
        </p:nvSpPr>
        <p:spPr>
          <a:xfrm>
            <a:off x="10224016" y="6207443"/>
            <a:ext cx="3633311" cy="1413510"/>
          </a:xfrm>
          <a:prstGeom prst="rect">
            <a:avLst/>
          </a:prstGeom>
          <a:noFill/>
          <a:ln/>
        </p:spPr>
        <p:txBody>
          <a:bodyPr wrap="square" lIns="0" tIns="0" rIns="0" bIns="0" rtlCol="0" anchor="t"/>
          <a:lstStyle/>
          <a:p>
            <a:pPr marL="0" indent="0" algn="l">
              <a:lnSpc>
                <a:spcPts val="2750"/>
              </a:lnSpc>
              <a:buNone/>
            </a:pPr>
            <a:r>
              <a:rPr lang="en-US" sz="1700" dirty="0">
                <a:solidFill>
                  <a:srgbClr val="39393C"/>
                </a:solidFill>
                <a:latin typeface="Open Sans" pitchFamily="34" charset="0"/>
                <a:ea typeface="Open Sans" pitchFamily="34" charset="-122"/>
                <a:cs typeface="Open Sans" pitchFamily="34" charset="-120"/>
              </a:rPr>
              <a:t>The empty set, denoted as ∅, is the set that contains no elements. It is a fundamental concept in set theory.</a:t>
            </a:r>
            <a:endParaRPr lang="en-US" sz="1700" dirty="0"/>
          </a:p>
        </p:txBody>
      </p:sp>
      <p:pic>
        <p:nvPicPr>
          <p:cNvPr id="17" name="Picture 16">
            <a:extLst>
              <a:ext uri="{FF2B5EF4-FFF2-40B4-BE49-F238E27FC236}">
                <a16:creationId xmlns:a16="http://schemas.microsoft.com/office/drawing/2014/main" id="{A73AC6FD-9EE0-4E76-A6FD-F8D7306072D5}"/>
              </a:ext>
            </a:extLst>
          </p:cNvPr>
          <p:cNvPicPr>
            <a:picLocks noChangeAspect="1"/>
          </p:cNvPicPr>
          <p:nvPr/>
        </p:nvPicPr>
        <p:blipFill>
          <a:blip r:embed="rId8"/>
          <a:stretch>
            <a:fillRect/>
          </a:stretch>
        </p:blipFill>
        <p:spPr>
          <a:xfrm>
            <a:off x="11899471" y="7625977"/>
            <a:ext cx="2648320" cy="533474"/>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93790" y="843082"/>
            <a:ext cx="9583579" cy="708779"/>
          </a:xfrm>
          <a:prstGeom prst="rect">
            <a:avLst/>
          </a:prstGeom>
          <a:noFill/>
          <a:ln/>
        </p:spPr>
        <p:txBody>
          <a:bodyPr wrap="none" lIns="0" tIns="0" rIns="0" bIns="0" rtlCol="0" anchor="t"/>
          <a:lstStyle/>
          <a:p>
            <a:pPr marL="0" indent="0">
              <a:lnSpc>
                <a:spcPts val="5550"/>
              </a:lnSpc>
              <a:buNone/>
            </a:pPr>
            <a:r>
              <a:rPr lang="en-US" sz="4450" b="1" dirty="0">
                <a:solidFill>
                  <a:srgbClr val="101014"/>
                </a:solidFill>
                <a:latin typeface="Playfair Display Bold" pitchFamily="34" charset="0"/>
                <a:ea typeface="Playfair Display Bold" pitchFamily="34" charset="-122"/>
                <a:cs typeface="Playfair Display Bold" pitchFamily="34" charset="-120"/>
              </a:rPr>
              <a:t>Venn Diagrams and Set Visualization</a:t>
            </a:r>
            <a:endParaRPr lang="en-US" sz="4450" dirty="0"/>
          </a:p>
        </p:txBody>
      </p:sp>
      <p:sp>
        <p:nvSpPr>
          <p:cNvPr id="3" name="Shape 1"/>
          <p:cNvSpPr/>
          <p:nvPr/>
        </p:nvSpPr>
        <p:spPr>
          <a:xfrm>
            <a:off x="793790" y="2005489"/>
            <a:ext cx="6408063" cy="2758559"/>
          </a:xfrm>
          <a:prstGeom prst="roundRect">
            <a:avLst>
              <a:gd name="adj" fmla="val 1233"/>
            </a:avLst>
          </a:prstGeom>
          <a:solidFill>
            <a:srgbClr val="E0E0EC"/>
          </a:solidFill>
          <a:ln/>
        </p:spPr>
      </p:sp>
      <p:sp>
        <p:nvSpPr>
          <p:cNvPr id="4" name="Text 2"/>
          <p:cNvSpPr/>
          <p:nvPr/>
        </p:nvSpPr>
        <p:spPr>
          <a:xfrm>
            <a:off x="1020604" y="2232303"/>
            <a:ext cx="2835235" cy="354330"/>
          </a:xfrm>
          <a:prstGeom prst="rect">
            <a:avLst/>
          </a:prstGeom>
          <a:noFill/>
          <a:ln/>
        </p:spPr>
        <p:txBody>
          <a:bodyPr wrap="none" lIns="0" tIns="0" rIns="0" bIns="0" rtlCol="0" anchor="t"/>
          <a:lstStyle/>
          <a:p>
            <a:pPr marL="0" indent="0">
              <a:lnSpc>
                <a:spcPts val="2750"/>
              </a:lnSpc>
              <a:buNone/>
            </a:pPr>
            <a:r>
              <a:rPr lang="en-US" sz="2200" b="1" dirty="0">
                <a:solidFill>
                  <a:srgbClr val="39393C"/>
                </a:solidFill>
                <a:latin typeface="Playfair Display Bold" pitchFamily="34" charset="0"/>
                <a:ea typeface="Playfair Display Bold" pitchFamily="34" charset="-122"/>
                <a:cs typeface="Playfair Display Bold" pitchFamily="34" charset="-120"/>
              </a:rPr>
              <a:t>Visualizing Sets</a:t>
            </a:r>
            <a:endParaRPr lang="en-US" sz="2200" dirty="0"/>
          </a:p>
        </p:txBody>
      </p:sp>
      <p:sp>
        <p:nvSpPr>
          <p:cNvPr id="5" name="Text 3"/>
          <p:cNvSpPr/>
          <p:nvPr/>
        </p:nvSpPr>
        <p:spPr>
          <a:xfrm>
            <a:off x="1020604" y="2722721"/>
            <a:ext cx="5954435" cy="1814513"/>
          </a:xfrm>
          <a:prstGeom prst="rect">
            <a:avLst/>
          </a:prstGeom>
          <a:noFill/>
          <a:ln/>
        </p:spPr>
        <p:txBody>
          <a:bodyPr wrap="square" lIns="0" tIns="0" rIns="0" bIns="0" rtlCol="0" anchor="t"/>
          <a:lstStyle/>
          <a:p>
            <a:pPr marL="0" indent="0">
              <a:lnSpc>
                <a:spcPts val="2850"/>
              </a:lnSpc>
              <a:buNone/>
            </a:pPr>
            <a:r>
              <a:rPr lang="en-US" sz="1750" dirty="0">
                <a:solidFill>
                  <a:srgbClr val="39393C"/>
                </a:solidFill>
                <a:latin typeface="Open Sans" pitchFamily="34" charset="0"/>
                <a:ea typeface="Open Sans" pitchFamily="34" charset="-122"/>
                <a:cs typeface="Open Sans" pitchFamily="34" charset="-120"/>
              </a:rPr>
              <a:t>Venn diagrams are a widely used graphical representation of sets and set operations. They depict sets as enclosed regions, allowing for the visualization of relationships between different sets and the application of set operations.</a:t>
            </a:r>
            <a:endParaRPr lang="en-US" sz="1750" dirty="0"/>
          </a:p>
        </p:txBody>
      </p:sp>
      <p:sp>
        <p:nvSpPr>
          <p:cNvPr id="6" name="Shape 4"/>
          <p:cNvSpPr/>
          <p:nvPr/>
        </p:nvSpPr>
        <p:spPr>
          <a:xfrm>
            <a:off x="7428667" y="2005489"/>
            <a:ext cx="6408063" cy="2758559"/>
          </a:xfrm>
          <a:prstGeom prst="roundRect">
            <a:avLst>
              <a:gd name="adj" fmla="val 1233"/>
            </a:avLst>
          </a:prstGeom>
          <a:solidFill>
            <a:srgbClr val="E0E0EC"/>
          </a:solidFill>
          <a:ln/>
        </p:spPr>
      </p:sp>
      <p:sp>
        <p:nvSpPr>
          <p:cNvPr id="7" name="Text 5"/>
          <p:cNvSpPr/>
          <p:nvPr/>
        </p:nvSpPr>
        <p:spPr>
          <a:xfrm>
            <a:off x="7655481" y="2232303"/>
            <a:ext cx="4274701" cy="354330"/>
          </a:xfrm>
          <a:prstGeom prst="rect">
            <a:avLst/>
          </a:prstGeom>
          <a:noFill/>
          <a:ln/>
        </p:spPr>
        <p:txBody>
          <a:bodyPr wrap="none" lIns="0" tIns="0" rIns="0" bIns="0" rtlCol="0" anchor="t"/>
          <a:lstStyle/>
          <a:p>
            <a:pPr marL="0" indent="0">
              <a:lnSpc>
                <a:spcPts val="2750"/>
              </a:lnSpc>
              <a:buNone/>
            </a:pPr>
            <a:r>
              <a:rPr lang="en-US" sz="2200" b="1" dirty="0">
                <a:solidFill>
                  <a:srgbClr val="39393C"/>
                </a:solidFill>
                <a:latin typeface="Playfair Display Bold" pitchFamily="34" charset="0"/>
                <a:ea typeface="Playfair Display Bold" pitchFamily="34" charset="-122"/>
                <a:cs typeface="Playfair Display Bold" pitchFamily="34" charset="-120"/>
              </a:rPr>
              <a:t>Understanding Set Relationships</a:t>
            </a:r>
            <a:endParaRPr lang="en-US" sz="2200" dirty="0"/>
          </a:p>
        </p:txBody>
      </p:sp>
      <p:sp>
        <p:nvSpPr>
          <p:cNvPr id="8" name="Text 6"/>
          <p:cNvSpPr/>
          <p:nvPr/>
        </p:nvSpPr>
        <p:spPr>
          <a:xfrm>
            <a:off x="7655481" y="2722721"/>
            <a:ext cx="5954435" cy="1814513"/>
          </a:xfrm>
          <a:prstGeom prst="rect">
            <a:avLst/>
          </a:prstGeom>
          <a:noFill/>
          <a:ln/>
        </p:spPr>
        <p:txBody>
          <a:bodyPr wrap="square" lIns="0" tIns="0" rIns="0" bIns="0" rtlCol="0" anchor="t"/>
          <a:lstStyle/>
          <a:p>
            <a:pPr marL="0" indent="0">
              <a:lnSpc>
                <a:spcPts val="2850"/>
              </a:lnSpc>
              <a:buNone/>
            </a:pPr>
            <a:r>
              <a:rPr lang="en-US" sz="1750" dirty="0">
                <a:solidFill>
                  <a:srgbClr val="39393C"/>
                </a:solidFill>
                <a:latin typeface="Open Sans" pitchFamily="34" charset="0"/>
                <a:ea typeface="Open Sans" pitchFamily="34" charset="-122"/>
                <a:cs typeface="Open Sans" pitchFamily="34" charset="-120"/>
              </a:rPr>
              <a:t>Venn diagrams make it easier to understand and analyze the relationships between sets, such as unions, intersections, and complements. They provide a powerful tool for problem-solving and logical reasoning in set theory.</a:t>
            </a:r>
            <a:endParaRPr lang="en-US" sz="1750" dirty="0"/>
          </a:p>
        </p:txBody>
      </p:sp>
      <p:sp>
        <p:nvSpPr>
          <p:cNvPr id="9" name="Shape 7"/>
          <p:cNvSpPr/>
          <p:nvPr/>
        </p:nvSpPr>
        <p:spPr>
          <a:xfrm>
            <a:off x="793790" y="4990862"/>
            <a:ext cx="6408063" cy="2395657"/>
          </a:xfrm>
          <a:prstGeom prst="roundRect">
            <a:avLst>
              <a:gd name="adj" fmla="val 1420"/>
            </a:avLst>
          </a:prstGeom>
          <a:solidFill>
            <a:srgbClr val="E0E0EC"/>
          </a:solidFill>
          <a:ln/>
        </p:spPr>
      </p:sp>
      <p:sp>
        <p:nvSpPr>
          <p:cNvPr id="10" name="Text 8"/>
          <p:cNvSpPr/>
          <p:nvPr/>
        </p:nvSpPr>
        <p:spPr>
          <a:xfrm>
            <a:off x="1020604" y="5217676"/>
            <a:ext cx="4977170" cy="354330"/>
          </a:xfrm>
          <a:prstGeom prst="rect">
            <a:avLst/>
          </a:prstGeom>
          <a:noFill/>
          <a:ln/>
        </p:spPr>
        <p:txBody>
          <a:bodyPr wrap="none" lIns="0" tIns="0" rIns="0" bIns="0" rtlCol="0" anchor="t"/>
          <a:lstStyle/>
          <a:p>
            <a:pPr marL="0" indent="0">
              <a:lnSpc>
                <a:spcPts val="2750"/>
              </a:lnSpc>
              <a:buNone/>
            </a:pPr>
            <a:r>
              <a:rPr lang="en-US" sz="2200" b="1" dirty="0">
                <a:solidFill>
                  <a:srgbClr val="39393C"/>
                </a:solidFill>
                <a:latin typeface="Playfair Display Bold" pitchFamily="34" charset="0"/>
                <a:ea typeface="Playfair Display Bold" pitchFamily="34" charset="-122"/>
                <a:cs typeface="Playfair Display Bold" pitchFamily="34" charset="-120"/>
              </a:rPr>
              <a:t>Enhancing Conceptual Understanding</a:t>
            </a:r>
            <a:endParaRPr lang="en-US" sz="2200" dirty="0"/>
          </a:p>
        </p:txBody>
      </p:sp>
      <p:sp>
        <p:nvSpPr>
          <p:cNvPr id="11" name="Text 9"/>
          <p:cNvSpPr/>
          <p:nvPr/>
        </p:nvSpPr>
        <p:spPr>
          <a:xfrm>
            <a:off x="1020604" y="5708094"/>
            <a:ext cx="5954435" cy="1451610"/>
          </a:xfrm>
          <a:prstGeom prst="rect">
            <a:avLst/>
          </a:prstGeom>
          <a:noFill/>
          <a:ln/>
        </p:spPr>
        <p:txBody>
          <a:bodyPr wrap="square" lIns="0" tIns="0" rIns="0" bIns="0" rtlCol="0" anchor="t"/>
          <a:lstStyle/>
          <a:p>
            <a:pPr marL="0" indent="0">
              <a:lnSpc>
                <a:spcPts val="2850"/>
              </a:lnSpc>
              <a:buNone/>
            </a:pPr>
            <a:r>
              <a:rPr lang="en-US" sz="1750" dirty="0">
                <a:solidFill>
                  <a:srgbClr val="39393C"/>
                </a:solidFill>
                <a:latin typeface="Open Sans" pitchFamily="34" charset="0"/>
                <a:ea typeface="Open Sans" pitchFamily="34" charset="-122"/>
                <a:cs typeface="Open Sans" pitchFamily="34" charset="-120"/>
              </a:rPr>
              <a:t>By using Venn diagrams, students and professionals can develop a deeper understanding of set theory concepts, facilitating their ability to apply these principles in various mathematical and real-world contexts.</a:t>
            </a:r>
            <a:endParaRPr lang="en-US" sz="1750" dirty="0"/>
          </a:p>
        </p:txBody>
      </p:sp>
      <p:sp>
        <p:nvSpPr>
          <p:cNvPr id="12" name="Shape 10"/>
          <p:cNvSpPr/>
          <p:nvPr/>
        </p:nvSpPr>
        <p:spPr>
          <a:xfrm>
            <a:off x="7428667" y="4990862"/>
            <a:ext cx="6408063" cy="2395657"/>
          </a:xfrm>
          <a:prstGeom prst="roundRect">
            <a:avLst>
              <a:gd name="adj" fmla="val 1420"/>
            </a:avLst>
          </a:prstGeom>
          <a:solidFill>
            <a:srgbClr val="E0E0EC"/>
          </a:solidFill>
          <a:ln/>
        </p:spPr>
      </p:sp>
      <p:sp>
        <p:nvSpPr>
          <p:cNvPr id="13" name="Text 11"/>
          <p:cNvSpPr/>
          <p:nvPr/>
        </p:nvSpPr>
        <p:spPr>
          <a:xfrm>
            <a:off x="7655481" y="5217676"/>
            <a:ext cx="3359110" cy="354330"/>
          </a:xfrm>
          <a:prstGeom prst="rect">
            <a:avLst/>
          </a:prstGeom>
          <a:noFill/>
          <a:ln/>
        </p:spPr>
        <p:txBody>
          <a:bodyPr wrap="none" lIns="0" tIns="0" rIns="0" bIns="0" rtlCol="0" anchor="t"/>
          <a:lstStyle/>
          <a:p>
            <a:pPr marL="0" indent="0">
              <a:lnSpc>
                <a:spcPts val="2750"/>
              </a:lnSpc>
              <a:buNone/>
            </a:pPr>
            <a:r>
              <a:rPr lang="en-US" sz="2200" b="1" dirty="0">
                <a:solidFill>
                  <a:srgbClr val="39393C"/>
                </a:solidFill>
                <a:latin typeface="Playfair Display Bold" pitchFamily="34" charset="0"/>
                <a:ea typeface="Playfair Display Bold" pitchFamily="34" charset="-122"/>
                <a:cs typeface="Playfair Display Bold" pitchFamily="34" charset="-120"/>
              </a:rPr>
              <a:t>Versatility in Applications</a:t>
            </a:r>
            <a:endParaRPr lang="en-US" sz="2200" dirty="0"/>
          </a:p>
        </p:txBody>
      </p:sp>
      <p:sp>
        <p:nvSpPr>
          <p:cNvPr id="14" name="Text 12"/>
          <p:cNvSpPr/>
          <p:nvPr/>
        </p:nvSpPr>
        <p:spPr>
          <a:xfrm>
            <a:off x="7655481" y="5708094"/>
            <a:ext cx="5954435" cy="1451610"/>
          </a:xfrm>
          <a:prstGeom prst="rect">
            <a:avLst/>
          </a:prstGeom>
          <a:noFill/>
          <a:ln/>
        </p:spPr>
        <p:txBody>
          <a:bodyPr wrap="square" lIns="0" tIns="0" rIns="0" bIns="0" rtlCol="0" anchor="t"/>
          <a:lstStyle/>
          <a:p>
            <a:pPr marL="0" indent="0">
              <a:lnSpc>
                <a:spcPts val="2850"/>
              </a:lnSpc>
              <a:buNone/>
            </a:pPr>
            <a:r>
              <a:rPr lang="en-US" sz="1750" dirty="0">
                <a:solidFill>
                  <a:srgbClr val="39393C"/>
                </a:solidFill>
                <a:latin typeface="Open Sans" pitchFamily="34" charset="0"/>
                <a:ea typeface="Open Sans" pitchFamily="34" charset="-122"/>
                <a:cs typeface="Open Sans" pitchFamily="34" charset="-120"/>
              </a:rPr>
              <a:t>Venn diagrams can be used to represent and analyze a wide range of sets, from simple to complex, making them a valuable tool in fields like computer science, logic, and data analysis.</a:t>
            </a:r>
            <a:endParaRPr lang="en-US" sz="1750" dirty="0"/>
          </a:p>
        </p:txBody>
      </p:sp>
      <p:pic>
        <p:nvPicPr>
          <p:cNvPr id="16" name="Picture 15">
            <a:extLst>
              <a:ext uri="{FF2B5EF4-FFF2-40B4-BE49-F238E27FC236}">
                <a16:creationId xmlns:a16="http://schemas.microsoft.com/office/drawing/2014/main" id="{A69DBF6D-68CD-4977-A086-B5EC51C82E17}"/>
              </a:ext>
            </a:extLst>
          </p:cNvPr>
          <p:cNvPicPr>
            <a:picLocks noChangeAspect="1"/>
          </p:cNvPicPr>
          <p:nvPr/>
        </p:nvPicPr>
        <p:blipFill>
          <a:blip r:embed="rId3"/>
          <a:stretch>
            <a:fillRect/>
          </a:stretch>
        </p:blipFill>
        <p:spPr>
          <a:xfrm>
            <a:off x="11930182" y="7625543"/>
            <a:ext cx="2648320" cy="533474"/>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93790" y="736759"/>
            <a:ext cx="6897886" cy="708779"/>
          </a:xfrm>
          <a:prstGeom prst="rect">
            <a:avLst/>
          </a:prstGeom>
          <a:noFill/>
          <a:ln/>
        </p:spPr>
        <p:txBody>
          <a:bodyPr wrap="none" lIns="0" tIns="0" rIns="0" bIns="0" rtlCol="0" anchor="t"/>
          <a:lstStyle/>
          <a:p>
            <a:pPr marL="0" indent="0">
              <a:lnSpc>
                <a:spcPts val="5550"/>
              </a:lnSpc>
              <a:buNone/>
            </a:pPr>
            <a:r>
              <a:rPr lang="en-US" sz="4450" b="1" dirty="0">
                <a:solidFill>
                  <a:srgbClr val="101014"/>
                </a:solidFill>
                <a:latin typeface="Playfair Display Bold" pitchFamily="34" charset="0"/>
                <a:ea typeface="Playfair Display Bold" pitchFamily="34" charset="-122"/>
                <a:cs typeface="Playfair Display Bold" pitchFamily="34" charset="-120"/>
              </a:rPr>
              <a:t>Applications of Set Theory</a:t>
            </a:r>
            <a:endParaRPr lang="en-US" sz="4450" dirty="0"/>
          </a:p>
        </p:txBody>
      </p:sp>
      <p:pic>
        <p:nvPicPr>
          <p:cNvPr id="3" name="Image 0" descr="preencoded.png"/>
          <p:cNvPicPr>
            <a:picLocks noChangeAspect="1"/>
          </p:cNvPicPr>
          <p:nvPr/>
        </p:nvPicPr>
        <p:blipFill>
          <a:blip r:embed="rId3"/>
          <a:stretch>
            <a:fillRect/>
          </a:stretch>
        </p:blipFill>
        <p:spPr>
          <a:xfrm>
            <a:off x="793790" y="1899166"/>
            <a:ext cx="3260646" cy="907256"/>
          </a:xfrm>
          <a:prstGeom prst="rect">
            <a:avLst/>
          </a:prstGeom>
        </p:spPr>
      </p:pic>
      <p:sp>
        <p:nvSpPr>
          <p:cNvPr id="4" name="Text 1"/>
          <p:cNvSpPr/>
          <p:nvPr/>
        </p:nvSpPr>
        <p:spPr>
          <a:xfrm>
            <a:off x="1020604" y="3146584"/>
            <a:ext cx="2807018" cy="354330"/>
          </a:xfrm>
          <a:prstGeom prst="rect">
            <a:avLst/>
          </a:prstGeom>
          <a:noFill/>
          <a:ln/>
        </p:spPr>
        <p:txBody>
          <a:bodyPr wrap="none" lIns="0" tIns="0" rIns="0" bIns="0" rtlCol="0" anchor="t"/>
          <a:lstStyle/>
          <a:p>
            <a:pPr marL="0" indent="0" algn="l">
              <a:lnSpc>
                <a:spcPts val="2750"/>
              </a:lnSpc>
              <a:buNone/>
            </a:pPr>
            <a:r>
              <a:rPr lang="en-US" sz="2200" b="1" dirty="0">
                <a:solidFill>
                  <a:srgbClr val="39393C"/>
                </a:solidFill>
                <a:latin typeface="Playfair Display Bold" pitchFamily="34" charset="0"/>
                <a:ea typeface="Playfair Display Bold" pitchFamily="34" charset="-122"/>
                <a:cs typeface="Playfair Display Bold" pitchFamily="34" charset="-120"/>
              </a:rPr>
              <a:t>Computer Science</a:t>
            </a:r>
            <a:endParaRPr lang="en-US" sz="2200" dirty="0"/>
          </a:p>
        </p:txBody>
      </p:sp>
      <p:sp>
        <p:nvSpPr>
          <p:cNvPr id="5" name="Text 2"/>
          <p:cNvSpPr/>
          <p:nvPr/>
        </p:nvSpPr>
        <p:spPr>
          <a:xfrm>
            <a:off x="1020604" y="3637002"/>
            <a:ext cx="2807018" cy="2903220"/>
          </a:xfrm>
          <a:prstGeom prst="rect">
            <a:avLst/>
          </a:prstGeom>
          <a:noFill/>
          <a:ln/>
        </p:spPr>
        <p:txBody>
          <a:bodyPr wrap="square" lIns="0" tIns="0" rIns="0" bIns="0" rtlCol="0" anchor="t"/>
          <a:lstStyle/>
          <a:p>
            <a:pPr marL="0" indent="0" algn="l">
              <a:lnSpc>
                <a:spcPts val="2850"/>
              </a:lnSpc>
              <a:buNone/>
            </a:pPr>
            <a:r>
              <a:rPr lang="en-US" sz="1750" dirty="0">
                <a:solidFill>
                  <a:srgbClr val="39393C"/>
                </a:solidFill>
                <a:latin typeface="Open Sans" pitchFamily="34" charset="0"/>
                <a:ea typeface="Open Sans" pitchFamily="34" charset="-122"/>
                <a:cs typeface="Open Sans" pitchFamily="34" charset="-120"/>
              </a:rPr>
              <a:t>Set theory is fundamental to the study of data structures, algorithms, and database management systems, where sets are used to represent and manipulate collections of data.</a:t>
            </a:r>
            <a:endParaRPr lang="en-US" sz="1750" dirty="0"/>
          </a:p>
        </p:txBody>
      </p:sp>
      <p:pic>
        <p:nvPicPr>
          <p:cNvPr id="6" name="Image 1" descr="preencoded.png"/>
          <p:cNvPicPr>
            <a:picLocks noChangeAspect="1"/>
          </p:cNvPicPr>
          <p:nvPr/>
        </p:nvPicPr>
        <p:blipFill>
          <a:blip r:embed="rId4"/>
          <a:stretch>
            <a:fillRect/>
          </a:stretch>
        </p:blipFill>
        <p:spPr>
          <a:xfrm>
            <a:off x="4054435" y="1899166"/>
            <a:ext cx="3260765" cy="907256"/>
          </a:xfrm>
          <a:prstGeom prst="rect">
            <a:avLst/>
          </a:prstGeom>
        </p:spPr>
      </p:pic>
      <p:sp>
        <p:nvSpPr>
          <p:cNvPr id="7" name="Text 3"/>
          <p:cNvSpPr/>
          <p:nvPr/>
        </p:nvSpPr>
        <p:spPr>
          <a:xfrm>
            <a:off x="4281249" y="3146584"/>
            <a:ext cx="2807137" cy="354330"/>
          </a:xfrm>
          <a:prstGeom prst="rect">
            <a:avLst/>
          </a:prstGeom>
          <a:noFill/>
          <a:ln/>
        </p:spPr>
        <p:txBody>
          <a:bodyPr wrap="none" lIns="0" tIns="0" rIns="0" bIns="0" rtlCol="0" anchor="t"/>
          <a:lstStyle/>
          <a:p>
            <a:pPr marL="0" indent="0" algn="l">
              <a:lnSpc>
                <a:spcPts val="2750"/>
              </a:lnSpc>
              <a:buNone/>
            </a:pPr>
            <a:r>
              <a:rPr lang="en-US" sz="2200" b="1" dirty="0">
                <a:solidFill>
                  <a:srgbClr val="39393C"/>
                </a:solidFill>
                <a:latin typeface="Playfair Display Bold" pitchFamily="34" charset="0"/>
                <a:ea typeface="Playfair Display Bold" pitchFamily="34" charset="-122"/>
                <a:cs typeface="Playfair Display Bold" pitchFamily="34" charset="-120"/>
              </a:rPr>
              <a:t>Logic and Reasoning</a:t>
            </a:r>
            <a:endParaRPr lang="en-US" sz="2200" dirty="0"/>
          </a:p>
        </p:txBody>
      </p:sp>
      <p:sp>
        <p:nvSpPr>
          <p:cNvPr id="8" name="Text 4"/>
          <p:cNvSpPr/>
          <p:nvPr/>
        </p:nvSpPr>
        <p:spPr>
          <a:xfrm>
            <a:off x="4281249" y="3637002"/>
            <a:ext cx="2807137" cy="3629025"/>
          </a:xfrm>
          <a:prstGeom prst="rect">
            <a:avLst/>
          </a:prstGeom>
          <a:noFill/>
          <a:ln/>
        </p:spPr>
        <p:txBody>
          <a:bodyPr wrap="square" lIns="0" tIns="0" rIns="0" bIns="0" rtlCol="0" anchor="t"/>
          <a:lstStyle/>
          <a:p>
            <a:pPr marL="0" indent="0" algn="l">
              <a:lnSpc>
                <a:spcPts val="2850"/>
              </a:lnSpc>
              <a:buNone/>
            </a:pPr>
            <a:r>
              <a:rPr lang="en-US" sz="1750" dirty="0">
                <a:solidFill>
                  <a:srgbClr val="39393C"/>
                </a:solidFill>
                <a:latin typeface="Open Sans" pitchFamily="34" charset="0"/>
                <a:ea typeface="Open Sans" pitchFamily="34" charset="-122"/>
                <a:cs typeface="Open Sans" pitchFamily="34" charset="-120"/>
              </a:rPr>
              <a:t>Set theory provides a framework for formal logic, enabling the precise definition of logical operations and the analysis of logical relationships, which are essential in fields like philosophy and computer science.</a:t>
            </a:r>
            <a:endParaRPr lang="en-US" sz="1750" dirty="0"/>
          </a:p>
        </p:txBody>
      </p:sp>
      <p:pic>
        <p:nvPicPr>
          <p:cNvPr id="9" name="Image 2" descr="preencoded.png"/>
          <p:cNvPicPr>
            <a:picLocks noChangeAspect="1"/>
          </p:cNvPicPr>
          <p:nvPr/>
        </p:nvPicPr>
        <p:blipFill>
          <a:blip r:embed="rId5"/>
          <a:stretch>
            <a:fillRect/>
          </a:stretch>
        </p:blipFill>
        <p:spPr>
          <a:xfrm>
            <a:off x="7315200" y="1899166"/>
            <a:ext cx="3260646" cy="907256"/>
          </a:xfrm>
          <a:prstGeom prst="rect">
            <a:avLst/>
          </a:prstGeom>
        </p:spPr>
      </p:pic>
      <p:sp>
        <p:nvSpPr>
          <p:cNvPr id="10" name="Text 5"/>
          <p:cNvSpPr/>
          <p:nvPr/>
        </p:nvSpPr>
        <p:spPr>
          <a:xfrm>
            <a:off x="7542014" y="3146584"/>
            <a:ext cx="2807018" cy="708660"/>
          </a:xfrm>
          <a:prstGeom prst="rect">
            <a:avLst/>
          </a:prstGeom>
          <a:noFill/>
          <a:ln/>
        </p:spPr>
        <p:txBody>
          <a:bodyPr wrap="square" lIns="0" tIns="0" rIns="0" bIns="0" rtlCol="0" anchor="t"/>
          <a:lstStyle/>
          <a:p>
            <a:pPr marL="0" indent="0" algn="l">
              <a:lnSpc>
                <a:spcPts val="2750"/>
              </a:lnSpc>
              <a:buNone/>
            </a:pPr>
            <a:r>
              <a:rPr lang="en-US" sz="2200" b="1" dirty="0">
                <a:solidFill>
                  <a:srgbClr val="39393C"/>
                </a:solidFill>
                <a:latin typeface="Playfair Display Bold" pitchFamily="34" charset="0"/>
                <a:ea typeface="Playfair Display Bold" pitchFamily="34" charset="-122"/>
                <a:cs typeface="Playfair Display Bold" pitchFamily="34" charset="-120"/>
              </a:rPr>
              <a:t>Probability and Statistics</a:t>
            </a:r>
            <a:endParaRPr lang="en-US" sz="2200" dirty="0"/>
          </a:p>
        </p:txBody>
      </p:sp>
      <p:sp>
        <p:nvSpPr>
          <p:cNvPr id="11" name="Text 6"/>
          <p:cNvSpPr/>
          <p:nvPr/>
        </p:nvSpPr>
        <p:spPr>
          <a:xfrm>
            <a:off x="7542014" y="3991332"/>
            <a:ext cx="2807018" cy="2903220"/>
          </a:xfrm>
          <a:prstGeom prst="rect">
            <a:avLst/>
          </a:prstGeom>
          <a:noFill/>
          <a:ln/>
        </p:spPr>
        <p:txBody>
          <a:bodyPr wrap="square" lIns="0" tIns="0" rIns="0" bIns="0" rtlCol="0" anchor="t"/>
          <a:lstStyle/>
          <a:p>
            <a:pPr marL="0" indent="0" algn="l">
              <a:lnSpc>
                <a:spcPts val="2850"/>
              </a:lnSpc>
              <a:buNone/>
            </a:pPr>
            <a:r>
              <a:rPr lang="en-US" sz="1750" dirty="0">
                <a:solidFill>
                  <a:srgbClr val="39393C"/>
                </a:solidFill>
                <a:latin typeface="Open Sans" pitchFamily="34" charset="0"/>
                <a:ea typeface="Open Sans" pitchFamily="34" charset="-122"/>
                <a:cs typeface="Open Sans" pitchFamily="34" charset="-120"/>
              </a:rPr>
              <a:t>Set theory is the foundation for the mathematical concepts of probability, where sets are used to represent events and their relationships, facilitating the analysis of uncertain outcomes.</a:t>
            </a:r>
            <a:endParaRPr lang="en-US" sz="1750" dirty="0"/>
          </a:p>
        </p:txBody>
      </p:sp>
      <p:pic>
        <p:nvPicPr>
          <p:cNvPr id="12" name="Image 3" descr="preencoded.png"/>
          <p:cNvPicPr>
            <a:picLocks noChangeAspect="1"/>
          </p:cNvPicPr>
          <p:nvPr/>
        </p:nvPicPr>
        <p:blipFill>
          <a:blip r:embed="rId6"/>
          <a:stretch>
            <a:fillRect/>
          </a:stretch>
        </p:blipFill>
        <p:spPr>
          <a:xfrm>
            <a:off x="10575846" y="1899166"/>
            <a:ext cx="3260765" cy="907256"/>
          </a:xfrm>
          <a:prstGeom prst="rect">
            <a:avLst/>
          </a:prstGeom>
        </p:spPr>
      </p:pic>
      <p:sp>
        <p:nvSpPr>
          <p:cNvPr id="13" name="Text 7"/>
          <p:cNvSpPr/>
          <p:nvPr/>
        </p:nvSpPr>
        <p:spPr>
          <a:xfrm>
            <a:off x="10802660" y="3146584"/>
            <a:ext cx="2807137" cy="708660"/>
          </a:xfrm>
          <a:prstGeom prst="rect">
            <a:avLst/>
          </a:prstGeom>
          <a:noFill/>
          <a:ln/>
        </p:spPr>
        <p:txBody>
          <a:bodyPr wrap="square" lIns="0" tIns="0" rIns="0" bIns="0" rtlCol="0" anchor="t"/>
          <a:lstStyle/>
          <a:p>
            <a:pPr marL="0" indent="0" algn="l">
              <a:lnSpc>
                <a:spcPts val="2750"/>
              </a:lnSpc>
              <a:buNone/>
            </a:pPr>
            <a:r>
              <a:rPr lang="en-US" sz="2200" b="1" dirty="0">
                <a:solidFill>
                  <a:srgbClr val="39393C"/>
                </a:solidFill>
                <a:latin typeface="Playfair Display Bold" pitchFamily="34" charset="0"/>
                <a:ea typeface="Playfair Display Bold" pitchFamily="34" charset="-122"/>
                <a:cs typeface="Playfair Display Bold" pitchFamily="34" charset="-120"/>
              </a:rPr>
              <a:t>Real-World Applications</a:t>
            </a:r>
            <a:endParaRPr lang="en-US" sz="2200" dirty="0"/>
          </a:p>
        </p:txBody>
      </p:sp>
      <p:sp>
        <p:nvSpPr>
          <p:cNvPr id="14" name="Text 8"/>
          <p:cNvSpPr/>
          <p:nvPr/>
        </p:nvSpPr>
        <p:spPr>
          <a:xfrm>
            <a:off x="10802660" y="3991332"/>
            <a:ext cx="2807137" cy="3266123"/>
          </a:xfrm>
          <a:prstGeom prst="rect">
            <a:avLst/>
          </a:prstGeom>
          <a:noFill/>
          <a:ln/>
        </p:spPr>
        <p:txBody>
          <a:bodyPr wrap="square" lIns="0" tIns="0" rIns="0" bIns="0" rtlCol="0" anchor="t"/>
          <a:lstStyle/>
          <a:p>
            <a:pPr marL="0" indent="0" algn="l">
              <a:lnSpc>
                <a:spcPts val="2850"/>
              </a:lnSpc>
              <a:buNone/>
            </a:pPr>
            <a:r>
              <a:rPr lang="en-US" sz="1750" dirty="0">
                <a:solidFill>
                  <a:srgbClr val="39393C"/>
                </a:solidFill>
                <a:latin typeface="Open Sans" pitchFamily="34" charset="0"/>
                <a:ea typeface="Open Sans" pitchFamily="34" charset="-122"/>
                <a:cs typeface="Open Sans" pitchFamily="34" charset="-120"/>
              </a:rPr>
              <a:t>Set theory has numerous practical applications in various fields, such as biology (for classifying organisms), linguistics (for analyzing language structures), and social sciences (for modeling group relationships).</a:t>
            </a:r>
            <a:endParaRPr lang="en-US" sz="1750" dirty="0"/>
          </a:p>
        </p:txBody>
      </p:sp>
      <p:pic>
        <p:nvPicPr>
          <p:cNvPr id="16" name="Picture 15">
            <a:extLst>
              <a:ext uri="{FF2B5EF4-FFF2-40B4-BE49-F238E27FC236}">
                <a16:creationId xmlns:a16="http://schemas.microsoft.com/office/drawing/2014/main" id="{2C752FC8-56E0-4144-860E-0CB78A96804F}"/>
              </a:ext>
            </a:extLst>
          </p:cNvPr>
          <p:cNvPicPr>
            <a:picLocks noChangeAspect="1"/>
          </p:cNvPicPr>
          <p:nvPr/>
        </p:nvPicPr>
        <p:blipFill>
          <a:blip r:embed="rId7"/>
          <a:stretch>
            <a:fillRect/>
          </a:stretch>
        </p:blipFill>
        <p:spPr>
          <a:xfrm>
            <a:off x="11982080" y="7696126"/>
            <a:ext cx="2648320" cy="533474"/>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stretch>
            <a:fillRect/>
          </a:stretch>
        </p:blipFill>
        <p:spPr>
          <a:xfrm>
            <a:off x="9144000" y="0"/>
            <a:ext cx="5486400" cy="8229600"/>
          </a:xfrm>
          <a:prstGeom prst="rect">
            <a:avLst/>
          </a:prstGeom>
        </p:spPr>
      </p:pic>
      <p:sp>
        <p:nvSpPr>
          <p:cNvPr id="3" name="Shape 0"/>
          <p:cNvSpPr/>
          <p:nvPr/>
        </p:nvSpPr>
        <p:spPr>
          <a:xfrm>
            <a:off x="9144000" y="0"/>
            <a:ext cx="5486400" cy="8229600"/>
          </a:xfrm>
          <a:prstGeom prst="rect">
            <a:avLst/>
          </a:prstGeom>
          <a:solidFill>
            <a:srgbClr val="E5E0DF"/>
          </a:solidFill>
          <a:ln/>
        </p:spPr>
      </p:sp>
      <p:pic>
        <p:nvPicPr>
          <p:cNvPr id="4" name="Image 1" descr="preencoded.png"/>
          <p:cNvPicPr>
            <a:picLocks noChangeAspect="1"/>
          </p:cNvPicPr>
          <p:nvPr/>
        </p:nvPicPr>
        <p:blipFill>
          <a:blip r:embed="rId4"/>
          <a:stretch>
            <a:fillRect/>
          </a:stretch>
        </p:blipFill>
        <p:spPr>
          <a:xfrm>
            <a:off x="9144000" y="0"/>
            <a:ext cx="5486400" cy="8229600"/>
          </a:xfrm>
          <a:prstGeom prst="rect">
            <a:avLst/>
          </a:prstGeom>
        </p:spPr>
      </p:pic>
      <p:sp>
        <p:nvSpPr>
          <p:cNvPr id="5" name="Text 1"/>
          <p:cNvSpPr/>
          <p:nvPr/>
        </p:nvSpPr>
        <p:spPr>
          <a:xfrm>
            <a:off x="793790" y="1602819"/>
            <a:ext cx="7556421" cy="1417558"/>
          </a:xfrm>
          <a:prstGeom prst="rect">
            <a:avLst/>
          </a:prstGeom>
          <a:noFill/>
          <a:ln/>
        </p:spPr>
        <p:txBody>
          <a:bodyPr wrap="square" lIns="0" tIns="0" rIns="0" bIns="0" rtlCol="0" anchor="t"/>
          <a:lstStyle/>
          <a:p>
            <a:pPr marL="0" indent="0">
              <a:lnSpc>
                <a:spcPts val="5550"/>
              </a:lnSpc>
              <a:buNone/>
            </a:pPr>
            <a:r>
              <a:rPr lang="en-US" sz="4450" b="1" dirty="0">
                <a:solidFill>
                  <a:srgbClr val="101014"/>
                </a:solidFill>
                <a:latin typeface="Playfair Display Bold" pitchFamily="34" charset="0"/>
                <a:ea typeface="Playfair Display Bold" pitchFamily="34" charset="-122"/>
                <a:cs typeface="Playfair Display Bold" pitchFamily="34" charset="-120"/>
              </a:rPr>
              <a:t>Conclusion: The Importance of Set Theory</a:t>
            </a:r>
            <a:endParaRPr lang="en-US" sz="4450" dirty="0"/>
          </a:p>
        </p:txBody>
      </p:sp>
      <p:sp>
        <p:nvSpPr>
          <p:cNvPr id="6" name="Text 2"/>
          <p:cNvSpPr/>
          <p:nvPr/>
        </p:nvSpPr>
        <p:spPr>
          <a:xfrm>
            <a:off x="793790" y="3360539"/>
            <a:ext cx="7556421" cy="3266123"/>
          </a:xfrm>
          <a:prstGeom prst="rect">
            <a:avLst/>
          </a:prstGeom>
          <a:noFill/>
          <a:ln/>
        </p:spPr>
        <p:txBody>
          <a:bodyPr wrap="square" lIns="0" tIns="0" rIns="0" bIns="0" rtlCol="0" anchor="t"/>
          <a:lstStyle/>
          <a:p>
            <a:pPr marL="0" indent="0">
              <a:lnSpc>
                <a:spcPts val="2850"/>
              </a:lnSpc>
              <a:buNone/>
            </a:pPr>
            <a:r>
              <a:rPr lang="en-US" sz="1750" dirty="0">
                <a:solidFill>
                  <a:srgbClr val="39393C"/>
                </a:solidFill>
                <a:latin typeface="Open Sans" pitchFamily="34" charset="0"/>
                <a:ea typeface="Open Sans" pitchFamily="34" charset="-122"/>
                <a:cs typeface="Open Sans" pitchFamily="34" charset="-120"/>
              </a:rPr>
              <a:t>Set theory is a fundamental branch of mathematics that provides a powerful framework for understanding and manipulating collections of objects. From its origins in the late 19th century to its widespread applications in modern fields, set theory has proven to be an essential tool for mathematical and scientific exploration. By mastering the concepts of sets, set operations, and set properties, students and professionals can develop a deeper appreciation for the elegance and utility of this mathematical discipline, which continues to shape the advancement of knowledge across various domains.</a:t>
            </a:r>
            <a:endParaRPr lang="en-US" sz="1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1038</Words>
  <Application>Microsoft Office PowerPoint</Application>
  <PresentationFormat>Custom</PresentationFormat>
  <Paragraphs>67</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Playfair Display</vt:lpstr>
      <vt:lpstr>Open Sans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fire4money@gmail.com</cp:lastModifiedBy>
  <cp:revision>2</cp:revision>
  <dcterms:created xsi:type="dcterms:W3CDTF">2024-11-15T15:28:30Z</dcterms:created>
  <dcterms:modified xsi:type="dcterms:W3CDTF">2024-11-15T17:57:47Z</dcterms:modified>
</cp:coreProperties>
</file>