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73417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3.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3.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864037" y="1703903"/>
            <a:ext cx="7415927" cy="1371600"/>
          </a:xfrm>
          <a:prstGeom prst="rect">
            <a:avLst/>
          </a:prstGeom>
          <a:noFill/>
          <a:ln/>
        </p:spPr>
        <p:txBody>
          <a:bodyPr wrap="squar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Exploring the World of Complex Numbers</a:t>
            </a:r>
            <a:endParaRPr lang="en-US" sz="4300" dirty="0"/>
          </a:p>
        </p:txBody>
      </p:sp>
      <p:sp>
        <p:nvSpPr>
          <p:cNvPr id="4" name="Text 1"/>
          <p:cNvSpPr/>
          <p:nvPr/>
        </p:nvSpPr>
        <p:spPr>
          <a:xfrm>
            <a:off x="864037" y="3445788"/>
            <a:ext cx="7415927" cy="2370296"/>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Welcome! Today, we'll delve into the fascinating realm of complex numbers, a powerful mathematical tool with profound implications across various fields. We'll uncover their definition, properties, and explore their representation, operations, and applications. Prepare to be amazed as we uncover the elegance and utility of complex numbers.</a:t>
            </a:r>
            <a:endParaRPr lang="en-US" sz="1900" dirty="0"/>
          </a:p>
        </p:txBody>
      </p:sp>
      <p:sp>
        <p:nvSpPr>
          <p:cNvPr id="5" name="Shape 2"/>
          <p:cNvSpPr/>
          <p:nvPr/>
        </p:nvSpPr>
        <p:spPr>
          <a:xfrm>
            <a:off x="864037" y="6112193"/>
            <a:ext cx="394930" cy="394930"/>
          </a:xfrm>
          <a:prstGeom prst="roundRect">
            <a:avLst>
              <a:gd name="adj" fmla="val 23151155"/>
            </a:avLst>
          </a:prstGeom>
          <a:noFill/>
          <a:ln w="7620">
            <a:solidFill>
              <a:srgbClr val="FFFFFF"/>
            </a:solidFill>
            <a:prstDash val="solid"/>
          </a:ln>
        </p:spPr>
      </p:sp>
      <p:sp>
        <p:nvSpPr>
          <p:cNvPr id="7" name="Text 3"/>
          <p:cNvSpPr/>
          <p:nvPr/>
        </p:nvSpPr>
        <p:spPr>
          <a:xfrm>
            <a:off x="1382316" y="6093738"/>
            <a:ext cx="4737497" cy="431959"/>
          </a:xfrm>
          <a:prstGeom prst="rect">
            <a:avLst/>
          </a:prstGeom>
          <a:noFill/>
          <a:ln/>
        </p:spPr>
        <p:txBody>
          <a:bodyPr wrap="none" lIns="0" tIns="0" rIns="0" bIns="0" rtlCol="0" anchor="t"/>
          <a:lstStyle/>
          <a:p>
            <a:pPr marL="0" indent="0" algn="l">
              <a:lnSpc>
                <a:spcPts val="3400"/>
              </a:lnSpc>
              <a:buNone/>
            </a:pPr>
            <a:r>
              <a:rPr lang="en-US" sz="2400" b="1" dirty="0">
                <a:solidFill>
                  <a:srgbClr val="D7D4CC"/>
                </a:solidFill>
                <a:latin typeface="Raleway Bold" pitchFamily="34" charset="0"/>
                <a:ea typeface="Raleway Bold" pitchFamily="34" charset="-122"/>
                <a:cs typeface="Raleway Bold" pitchFamily="34" charset="-120"/>
              </a:rPr>
              <a:t>by Onyedikachi Ikenna Onwurah</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864037" y="1331833"/>
            <a:ext cx="12902327" cy="1371600"/>
          </a:xfrm>
          <a:prstGeom prst="rect">
            <a:avLst/>
          </a:prstGeom>
          <a:noFill/>
          <a:ln/>
        </p:spPr>
        <p:txBody>
          <a:bodyPr wrap="squar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Defining Complex Numbers and Their Properties</a:t>
            </a:r>
            <a:endParaRPr lang="en-US" sz="4300" dirty="0"/>
          </a:p>
        </p:txBody>
      </p:sp>
      <p:sp>
        <p:nvSpPr>
          <p:cNvPr id="3" name="Text 1"/>
          <p:cNvSpPr/>
          <p:nvPr/>
        </p:nvSpPr>
        <p:spPr>
          <a:xfrm>
            <a:off x="864037" y="3320534"/>
            <a:ext cx="2743200" cy="342900"/>
          </a:xfrm>
          <a:prstGeom prst="rect">
            <a:avLst/>
          </a:prstGeom>
          <a:noFill/>
          <a:ln/>
        </p:spPr>
        <p:txBody>
          <a:bodyPr wrap="none" lIns="0" tIns="0" rIns="0" bIns="0" rtlCol="0" anchor="t"/>
          <a:lstStyle/>
          <a:p>
            <a:pPr marL="0" indent="0">
              <a:lnSpc>
                <a:spcPts val="2700"/>
              </a:lnSpc>
              <a:buNone/>
            </a:pPr>
            <a:r>
              <a:rPr lang="en-US" sz="2150" b="1" dirty="0">
                <a:solidFill>
                  <a:srgbClr val="FFE14D"/>
                </a:solidFill>
                <a:latin typeface="Comfortaa Bold" pitchFamily="34" charset="0"/>
                <a:ea typeface="Comfortaa Bold" pitchFamily="34" charset="-122"/>
                <a:cs typeface="Comfortaa Bold" pitchFamily="34" charset="-120"/>
              </a:rPr>
              <a:t>Definition</a:t>
            </a:r>
            <a:endParaRPr lang="en-US" sz="2150" dirty="0"/>
          </a:p>
        </p:txBody>
      </p:sp>
      <p:sp>
        <p:nvSpPr>
          <p:cNvPr id="4" name="Text 2"/>
          <p:cNvSpPr/>
          <p:nvPr/>
        </p:nvSpPr>
        <p:spPr>
          <a:xfrm>
            <a:off x="864037" y="3910251"/>
            <a:ext cx="6150054" cy="1975247"/>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Complex numbers extend the real number system by incorporating the imaginary unit 'i,' where i² = -1. These numbers are expressed as a + bi, with 'a' and 'b' being real numbers. The real part is 'a,' and the imaginary part is 'b.'</a:t>
            </a:r>
            <a:endParaRPr lang="en-US" sz="1900" dirty="0"/>
          </a:p>
        </p:txBody>
      </p:sp>
      <p:sp>
        <p:nvSpPr>
          <p:cNvPr id="5" name="Text 3"/>
          <p:cNvSpPr/>
          <p:nvPr/>
        </p:nvSpPr>
        <p:spPr>
          <a:xfrm>
            <a:off x="7623929" y="3320534"/>
            <a:ext cx="2743200" cy="342900"/>
          </a:xfrm>
          <a:prstGeom prst="rect">
            <a:avLst/>
          </a:prstGeom>
          <a:noFill/>
          <a:ln/>
        </p:spPr>
        <p:txBody>
          <a:bodyPr wrap="none" lIns="0" tIns="0" rIns="0" bIns="0" rtlCol="0" anchor="t"/>
          <a:lstStyle/>
          <a:p>
            <a:pPr marL="0" indent="0">
              <a:lnSpc>
                <a:spcPts val="2700"/>
              </a:lnSpc>
              <a:buNone/>
            </a:pPr>
            <a:r>
              <a:rPr lang="en-US" sz="2150" b="1" dirty="0">
                <a:solidFill>
                  <a:srgbClr val="FFE14D"/>
                </a:solidFill>
                <a:latin typeface="Comfortaa Bold" pitchFamily="34" charset="0"/>
                <a:ea typeface="Comfortaa Bold" pitchFamily="34" charset="-122"/>
                <a:cs typeface="Comfortaa Bold" pitchFamily="34" charset="-120"/>
              </a:rPr>
              <a:t>Key Properties</a:t>
            </a:r>
            <a:endParaRPr lang="en-US" sz="2150" dirty="0"/>
          </a:p>
        </p:txBody>
      </p:sp>
      <p:sp>
        <p:nvSpPr>
          <p:cNvPr id="6" name="Text 4"/>
          <p:cNvSpPr/>
          <p:nvPr/>
        </p:nvSpPr>
        <p:spPr>
          <a:xfrm>
            <a:off x="7623929" y="3910251"/>
            <a:ext cx="6150054" cy="2765346"/>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Complex numbers exhibit unique properties. They are closed under addition, subtraction, multiplication, and division. Complex numbers also possess the commutative, associative, and distributive properties, making them amenable to algebraic operations. Importantly, every non-zero complex number has a multiplicative inverse.</a:t>
            </a:r>
            <a:endParaRPr lang="en-US" sz="1900" dirty="0"/>
          </a:p>
        </p:txBody>
      </p:sp>
      <p:pic>
        <p:nvPicPr>
          <p:cNvPr id="10" name="Picture 9">
            <a:extLst>
              <a:ext uri="{FF2B5EF4-FFF2-40B4-BE49-F238E27FC236}">
                <a16:creationId xmlns:a16="http://schemas.microsoft.com/office/drawing/2014/main" id="{6E9A1413-193B-47D4-8372-501739AA059B}"/>
              </a:ext>
            </a:extLst>
          </p:cNvPr>
          <p:cNvPicPr>
            <a:picLocks noChangeAspect="1"/>
          </p:cNvPicPr>
          <p:nvPr/>
        </p:nvPicPr>
        <p:blipFill>
          <a:blip r:embed="rId3"/>
          <a:stretch>
            <a:fillRect/>
          </a:stretch>
        </p:blipFill>
        <p:spPr>
          <a:xfrm>
            <a:off x="11655049" y="7568046"/>
            <a:ext cx="2896004" cy="62873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572572" y="1134189"/>
            <a:ext cx="9878497" cy="454462"/>
          </a:xfrm>
          <a:prstGeom prst="rect">
            <a:avLst/>
          </a:prstGeom>
          <a:noFill/>
          <a:ln/>
        </p:spPr>
        <p:txBody>
          <a:bodyPr wrap="none" lIns="0" tIns="0" rIns="0" bIns="0" rtlCol="0" anchor="t"/>
          <a:lstStyle/>
          <a:p>
            <a:pPr marL="0" indent="0">
              <a:lnSpc>
                <a:spcPts val="3550"/>
              </a:lnSpc>
              <a:buNone/>
            </a:pPr>
            <a:r>
              <a:rPr lang="en-US" sz="2850" b="1" dirty="0">
                <a:solidFill>
                  <a:srgbClr val="FFE14D"/>
                </a:solidFill>
                <a:latin typeface="Comfortaa Bold" pitchFamily="34" charset="0"/>
                <a:ea typeface="Comfortaa Bold" pitchFamily="34" charset="-122"/>
                <a:cs typeface="Comfortaa Bold" pitchFamily="34" charset="-120"/>
              </a:rPr>
              <a:t>Visualizing Complex Numbers on the Complex Plane</a:t>
            </a:r>
            <a:endParaRPr lang="en-US" sz="2850" dirty="0"/>
          </a:p>
        </p:txBody>
      </p:sp>
      <p:pic>
        <p:nvPicPr>
          <p:cNvPr id="3" name="Image 0" descr="preencoded.png"/>
          <p:cNvPicPr>
            <a:picLocks noChangeAspect="1"/>
          </p:cNvPicPr>
          <p:nvPr/>
        </p:nvPicPr>
        <p:blipFill>
          <a:blip r:embed="rId3"/>
          <a:stretch>
            <a:fillRect/>
          </a:stretch>
        </p:blipFill>
        <p:spPr>
          <a:xfrm>
            <a:off x="2831306" y="1915835"/>
            <a:ext cx="2225040" cy="1699260"/>
          </a:xfrm>
          <a:prstGeom prst="rect">
            <a:avLst/>
          </a:prstGeom>
        </p:spPr>
      </p:pic>
      <p:sp>
        <p:nvSpPr>
          <p:cNvPr id="4" name="Text 1"/>
          <p:cNvSpPr/>
          <p:nvPr/>
        </p:nvSpPr>
        <p:spPr>
          <a:xfrm>
            <a:off x="3903583" y="2832140"/>
            <a:ext cx="80367" cy="327184"/>
          </a:xfrm>
          <a:prstGeom prst="rect">
            <a:avLst/>
          </a:prstGeom>
          <a:noFill/>
          <a:ln/>
        </p:spPr>
        <p:txBody>
          <a:bodyPr wrap="none" lIns="0" tIns="0" rIns="0" bIns="0" rtlCol="0" anchor="t"/>
          <a:lstStyle/>
          <a:p>
            <a:pPr marL="0" indent="0" algn="ctr">
              <a:lnSpc>
                <a:spcPts val="2550"/>
              </a:lnSpc>
              <a:buNone/>
            </a:pPr>
            <a:r>
              <a:rPr lang="en-US" sz="1600" b="1" dirty="0">
                <a:solidFill>
                  <a:srgbClr val="D7D4CC"/>
                </a:solidFill>
                <a:latin typeface="Comfortaa Bold" pitchFamily="34" charset="0"/>
                <a:ea typeface="Comfortaa Bold" pitchFamily="34" charset="-122"/>
                <a:cs typeface="Comfortaa Bold" pitchFamily="34" charset="-120"/>
              </a:rPr>
              <a:t>1</a:t>
            </a:r>
            <a:endParaRPr lang="en-US" sz="1600" dirty="0"/>
          </a:p>
        </p:txBody>
      </p:sp>
      <p:sp>
        <p:nvSpPr>
          <p:cNvPr id="5" name="Text 2"/>
          <p:cNvSpPr/>
          <p:nvPr/>
        </p:nvSpPr>
        <p:spPr>
          <a:xfrm>
            <a:off x="5219938" y="2651879"/>
            <a:ext cx="2325172" cy="227171"/>
          </a:xfrm>
          <a:prstGeom prst="rect">
            <a:avLst/>
          </a:prstGeom>
          <a:noFill/>
          <a:ln/>
        </p:spPr>
        <p:txBody>
          <a:bodyPr wrap="none" lIns="0" tIns="0" rIns="0" bIns="0" rtlCol="0" anchor="t"/>
          <a:lstStyle/>
          <a:p>
            <a:pPr marL="0" indent="0" algn="l">
              <a:lnSpc>
                <a:spcPts val="1750"/>
              </a:lnSpc>
              <a:buNone/>
            </a:pPr>
            <a:r>
              <a:rPr lang="en-US" sz="1400" b="1" dirty="0">
                <a:solidFill>
                  <a:srgbClr val="D7D4CC"/>
                </a:solidFill>
                <a:latin typeface="Comfortaa Bold" pitchFamily="34" charset="0"/>
                <a:ea typeface="Comfortaa Bold" pitchFamily="34" charset="-122"/>
                <a:cs typeface="Comfortaa Bold" pitchFamily="34" charset="-120"/>
              </a:rPr>
              <a:t>Real and Imaginary Axes</a:t>
            </a:r>
            <a:endParaRPr lang="en-US" sz="1400" dirty="0"/>
          </a:p>
        </p:txBody>
      </p:sp>
      <p:sp>
        <p:nvSpPr>
          <p:cNvPr id="6" name="Shape 3"/>
          <p:cNvSpPr/>
          <p:nvPr/>
        </p:nvSpPr>
        <p:spPr>
          <a:xfrm>
            <a:off x="5097185" y="3625929"/>
            <a:ext cx="8919805" cy="11430"/>
          </a:xfrm>
          <a:prstGeom prst="roundRect">
            <a:avLst>
              <a:gd name="adj" fmla="val 2147016"/>
            </a:avLst>
          </a:prstGeom>
          <a:solidFill>
            <a:srgbClr val="5F5F63"/>
          </a:solidFill>
          <a:ln/>
        </p:spPr>
      </p:sp>
      <p:pic>
        <p:nvPicPr>
          <p:cNvPr id="7" name="Image 1" descr="preencoded.png"/>
          <p:cNvPicPr>
            <a:picLocks noChangeAspect="1"/>
          </p:cNvPicPr>
          <p:nvPr/>
        </p:nvPicPr>
        <p:blipFill>
          <a:blip r:embed="rId4"/>
          <a:stretch>
            <a:fillRect/>
          </a:stretch>
        </p:blipFill>
        <p:spPr>
          <a:xfrm>
            <a:off x="1718786" y="3655933"/>
            <a:ext cx="4450080" cy="1699260"/>
          </a:xfrm>
          <a:prstGeom prst="rect">
            <a:avLst/>
          </a:prstGeom>
        </p:spPr>
      </p:pic>
      <p:sp>
        <p:nvSpPr>
          <p:cNvPr id="8" name="Text 4"/>
          <p:cNvSpPr/>
          <p:nvPr/>
        </p:nvSpPr>
        <p:spPr>
          <a:xfrm>
            <a:off x="3883700" y="4341971"/>
            <a:ext cx="120253" cy="327184"/>
          </a:xfrm>
          <a:prstGeom prst="rect">
            <a:avLst/>
          </a:prstGeom>
          <a:noFill/>
          <a:ln/>
        </p:spPr>
        <p:txBody>
          <a:bodyPr wrap="none" lIns="0" tIns="0" rIns="0" bIns="0" rtlCol="0" anchor="t"/>
          <a:lstStyle/>
          <a:p>
            <a:pPr marL="0" indent="0" algn="ctr">
              <a:lnSpc>
                <a:spcPts val="2550"/>
              </a:lnSpc>
              <a:buNone/>
            </a:pPr>
            <a:r>
              <a:rPr lang="en-US" sz="1600" b="1" dirty="0">
                <a:solidFill>
                  <a:srgbClr val="D7D4CC"/>
                </a:solidFill>
                <a:latin typeface="Comfortaa Bold" pitchFamily="34" charset="0"/>
                <a:ea typeface="Comfortaa Bold" pitchFamily="34" charset="-122"/>
                <a:cs typeface="Comfortaa Bold" pitchFamily="34" charset="-120"/>
              </a:rPr>
              <a:t>2</a:t>
            </a:r>
            <a:endParaRPr lang="en-US" sz="1600" dirty="0"/>
          </a:p>
        </p:txBody>
      </p:sp>
      <p:sp>
        <p:nvSpPr>
          <p:cNvPr id="9" name="Text 5"/>
          <p:cNvSpPr/>
          <p:nvPr/>
        </p:nvSpPr>
        <p:spPr>
          <a:xfrm>
            <a:off x="6332458" y="3950375"/>
            <a:ext cx="1817727" cy="227171"/>
          </a:xfrm>
          <a:prstGeom prst="rect">
            <a:avLst/>
          </a:prstGeom>
          <a:noFill/>
          <a:ln/>
        </p:spPr>
        <p:txBody>
          <a:bodyPr wrap="none" lIns="0" tIns="0" rIns="0" bIns="0" rtlCol="0" anchor="t"/>
          <a:lstStyle/>
          <a:p>
            <a:pPr marL="0" indent="0" algn="l">
              <a:lnSpc>
                <a:spcPts val="1750"/>
              </a:lnSpc>
              <a:buNone/>
            </a:pPr>
            <a:r>
              <a:rPr lang="en-US" sz="1400" b="1" dirty="0">
                <a:solidFill>
                  <a:srgbClr val="D7D4CC"/>
                </a:solidFill>
                <a:latin typeface="Comfortaa Bold" pitchFamily="34" charset="0"/>
                <a:ea typeface="Comfortaa Bold" pitchFamily="34" charset="-122"/>
                <a:cs typeface="Comfortaa Bold" pitchFamily="34" charset="-120"/>
              </a:rPr>
              <a:t>Representation</a:t>
            </a:r>
            <a:endParaRPr lang="en-US" sz="1400" dirty="0"/>
          </a:p>
        </p:txBody>
      </p:sp>
      <p:sp>
        <p:nvSpPr>
          <p:cNvPr id="10" name="Text 6"/>
          <p:cNvSpPr/>
          <p:nvPr/>
        </p:nvSpPr>
        <p:spPr>
          <a:xfrm>
            <a:off x="6332458" y="4275653"/>
            <a:ext cx="7561778" cy="785098"/>
          </a:xfrm>
          <a:prstGeom prst="rect">
            <a:avLst/>
          </a:prstGeom>
          <a:noFill/>
          <a:ln/>
        </p:spPr>
        <p:txBody>
          <a:bodyPr wrap="square" lIns="0" tIns="0" rIns="0" bIns="0" rtlCol="0" anchor="t"/>
          <a:lstStyle/>
          <a:p>
            <a:pPr marL="0" indent="0" algn="l">
              <a:lnSpc>
                <a:spcPts val="2050"/>
              </a:lnSpc>
              <a:buNone/>
            </a:pPr>
            <a:r>
              <a:rPr lang="en-US" sz="1250" dirty="0">
                <a:solidFill>
                  <a:srgbClr val="D7D4CC"/>
                </a:solidFill>
                <a:latin typeface="Raleway Medium" pitchFamily="34" charset="0"/>
                <a:ea typeface="Raleway Medium" pitchFamily="34" charset="-122"/>
                <a:cs typeface="Raleway Medium" pitchFamily="34" charset="-120"/>
              </a:rPr>
              <a:t>The complex plane provides a visual framework to represent complex numbers. The horizontal axis represents real numbers, and the vertical axis represents imaginary numbers. Each complex number a + bi is plotted as a point (a, b) in this plane.</a:t>
            </a:r>
            <a:endParaRPr lang="en-US" sz="1250" dirty="0"/>
          </a:p>
        </p:txBody>
      </p:sp>
      <p:sp>
        <p:nvSpPr>
          <p:cNvPr id="11" name="Shape 7"/>
          <p:cNvSpPr/>
          <p:nvPr/>
        </p:nvSpPr>
        <p:spPr>
          <a:xfrm>
            <a:off x="6209705" y="5366028"/>
            <a:ext cx="7807285" cy="11430"/>
          </a:xfrm>
          <a:prstGeom prst="roundRect">
            <a:avLst>
              <a:gd name="adj" fmla="val 2147016"/>
            </a:avLst>
          </a:prstGeom>
          <a:solidFill>
            <a:srgbClr val="5F5F63"/>
          </a:solidFill>
          <a:ln/>
        </p:spPr>
      </p:sp>
      <p:pic>
        <p:nvPicPr>
          <p:cNvPr id="12" name="Image 2" descr="preencoded.png"/>
          <p:cNvPicPr>
            <a:picLocks noChangeAspect="1"/>
          </p:cNvPicPr>
          <p:nvPr/>
        </p:nvPicPr>
        <p:blipFill>
          <a:blip r:embed="rId5"/>
          <a:stretch>
            <a:fillRect/>
          </a:stretch>
        </p:blipFill>
        <p:spPr>
          <a:xfrm>
            <a:off x="606266" y="5396032"/>
            <a:ext cx="6675120" cy="1699260"/>
          </a:xfrm>
          <a:prstGeom prst="rect">
            <a:avLst/>
          </a:prstGeom>
        </p:spPr>
      </p:pic>
      <p:sp>
        <p:nvSpPr>
          <p:cNvPr id="13" name="Text 8"/>
          <p:cNvSpPr/>
          <p:nvPr/>
        </p:nvSpPr>
        <p:spPr>
          <a:xfrm>
            <a:off x="3882509" y="6082070"/>
            <a:ext cx="122515" cy="327184"/>
          </a:xfrm>
          <a:prstGeom prst="rect">
            <a:avLst/>
          </a:prstGeom>
          <a:noFill/>
          <a:ln/>
        </p:spPr>
        <p:txBody>
          <a:bodyPr wrap="none" lIns="0" tIns="0" rIns="0" bIns="0" rtlCol="0" anchor="t"/>
          <a:lstStyle/>
          <a:p>
            <a:pPr marL="0" indent="0" algn="ctr">
              <a:lnSpc>
                <a:spcPts val="2550"/>
              </a:lnSpc>
              <a:buNone/>
            </a:pPr>
            <a:r>
              <a:rPr lang="en-US" sz="1600" b="1" dirty="0">
                <a:solidFill>
                  <a:srgbClr val="D7D4CC"/>
                </a:solidFill>
                <a:latin typeface="Comfortaa Bold" pitchFamily="34" charset="0"/>
                <a:ea typeface="Comfortaa Bold" pitchFamily="34" charset="-122"/>
                <a:cs typeface="Comfortaa Bold" pitchFamily="34" charset="-120"/>
              </a:rPr>
              <a:t>3</a:t>
            </a:r>
            <a:endParaRPr lang="en-US" sz="1600" dirty="0"/>
          </a:p>
        </p:txBody>
      </p:sp>
      <p:sp>
        <p:nvSpPr>
          <p:cNvPr id="14" name="Text 9"/>
          <p:cNvSpPr/>
          <p:nvPr/>
        </p:nvSpPr>
        <p:spPr>
          <a:xfrm>
            <a:off x="7444978" y="5559623"/>
            <a:ext cx="2371963" cy="227171"/>
          </a:xfrm>
          <a:prstGeom prst="rect">
            <a:avLst/>
          </a:prstGeom>
          <a:noFill/>
          <a:ln/>
        </p:spPr>
        <p:txBody>
          <a:bodyPr wrap="none" lIns="0" tIns="0" rIns="0" bIns="0" rtlCol="0" anchor="t"/>
          <a:lstStyle/>
          <a:p>
            <a:pPr marL="0" indent="0" algn="l">
              <a:lnSpc>
                <a:spcPts val="1750"/>
              </a:lnSpc>
              <a:buNone/>
            </a:pPr>
            <a:r>
              <a:rPr lang="en-US" sz="1400" b="1" dirty="0">
                <a:solidFill>
                  <a:srgbClr val="D7D4CC"/>
                </a:solidFill>
                <a:latin typeface="Comfortaa Bold" pitchFamily="34" charset="0"/>
                <a:ea typeface="Comfortaa Bold" pitchFamily="34" charset="-122"/>
                <a:cs typeface="Comfortaa Bold" pitchFamily="34" charset="-120"/>
              </a:rPr>
              <a:t>Geometric Interpretation</a:t>
            </a:r>
            <a:endParaRPr lang="en-US" sz="1400" dirty="0"/>
          </a:p>
        </p:txBody>
      </p:sp>
      <p:sp>
        <p:nvSpPr>
          <p:cNvPr id="15" name="Text 10"/>
          <p:cNvSpPr/>
          <p:nvPr/>
        </p:nvSpPr>
        <p:spPr>
          <a:xfrm>
            <a:off x="7444978" y="5884902"/>
            <a:ext cx="6449258" cy="1046798"/>
          </a:xfrm>
          <a:prstGeom prst="rect">
            <a:avLst/>
          </a:prstGeom>
          <a:noFill/>
          <a:ln/>
        </p:spPr>
        <p:txBody>
          <a:bodyPr wrap="square" lIns="0" tIns="0" rIns="0" bIns="0" rtlCol="0" anchor="t"/>
          <a:lstStyle/>
          <a:p>
            <a:pPr marL="0" indent="0" algn="l">
              <a:lnSpc>
                <a:spcPts val="2050"/>
              </a:lnSpc>
              <a:buNone/>
            </a:pPr>
            <a:r>
              <a:rPr lang="en-US" sz="1250" dirty="0">
                <a:solidFill>
                  <a:srgbClr val="D7D4CC"/>
                </a:solidFill>
                <a:latin typeface="Raleway Medium" pitchFamily="34" charset="0"/>
                <a:ea typeface="Raleway Medium" pitchFamily="34" charset="-122"/>
                <a:cs typeface="Raleway Medium" pitchFamily="34" charset="-120"/>
              </a:rPr>
              <a:t>The magnitude or modulus of a complex number is represented by its distance from the origin, and its argument or angle is measured counter-clockwise from the positive real axis. This geometric interpretation proves valuable in understanding complex number operations and their applications.</a:t>
            </a:r>
            <a:endParaRPr lang="en-US" sz="1250" dirty="0"/>
          </a:p>
        </p:txBody>
      </p:sp>
      <p:pic>
        <p:nvPicPr>
          <p:cNvPr id="17" name="Picture 16">
            <a:extLst>
              <a:ext uri="{FF2B5EF4-FFF2-40B4-BE49-F238E27FC236}">
                <a16:creationId xmlns:a16="http://schemas.microsoft.com/office/drawing/2014/main" id="{ED0F04D9-A59C-4B43-B14D-E8DE6539EF79}"/>
              </a:ext>
            </a:extLst>
          </p:cNvPr>
          <p:cNvPicPr>
            <a:picLocks noChangeAspect="1"/>
          </p:cNvPicPr>
          <p:nvPr/>
        </p:nvPicPr>
        <p:blipFill>
          <a:blip r:embed="rId6"/>
          <a:stretch>
            <a:fillRect/>
          </a:stretch>
        </p:blipFill>
        <p:spPr>
          <a:xfrm>
            <a:off x="11634952" y="7450565"/>
            <a:ext cx="2896004" cy="62873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864037" y="1726883"/>
            <a:ext cx="12902327" cy="1371600"/>
          </a:xfrm>
          <a:prstGeom prst="rect">
            <a:avLst/>
          </a:prstGeom>
          <a:noFill/>
          <a:ln/>
        </p:spPr>
        <p:txBody>
          <a:bodyPr wrap="squar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Addition and Multiplication of Complex Numbers</a:t>
            </a:r>
            <a:endParaRPr lang="en-US" sz="4300" dirty="0"/>
          </a:p>
        </p:txBody>
      </p:sp>
      <p:sp>
        <p:nvSpPr>
          <p:cNvPr id="3" name="Text 1"/>
          <p:cNvSpPr/>
          <p:nvPr/>
        </p:nvSpPr>
        <p:spPr>
          <a:xfrm>
            <a:off x="864037" y="3715583"/>
            <a:ext cx="2743200" cy="342900"/>
          </a:xfrm>
          <a:prstGeom prst="rect">
            <a:avLst/>
          </a:prstGeom>
          <a:noFill/>
          <a:ln/>
        </p:spPr>
        <p:txBody>
          <a:bodyPr wrap="none" lIns="0" tIns="0" rIns="0" bIns="0" rtlCol="0" anchor="t"/>
          <a:lstStyle/>
          <a:p>
            <a:pPr marL="0" indent="0">
              <a:lnSpc>
                <a:spcPts val="2700"/>
              </a:lnSpc>
              <a:buNone/>
            </a:pPr>
            <a:r>
              <a:rPr lang="en-US" sz="2150" b="1" dirty="0">
                <a:solidFill>
                  <a:srgbClr val="FFE14D"/>
                </a:solidFill>
                <a:latin typeface="Comfortaa Bold" pitchFamily="34" charset="0"/>
                <a:ea typeface="Comfortaa Bold" pitchFamily="34" charset="-122"/>
                <a:cs typeface="Comfortaa Bold" pitchFamily="34" charset="-120"/>
              </a:rPr>
              <a:t>Addition</a:t>
            </a:r>
            <a:endParaRPr lang="en-US" sz="2150" dirty="0"/>
          </a:p>
        </p:txBody>
      </p:sp>
      <p:sp>
        <p:nvSpPr>
          <p:cNvPr id="4" name="Text 2"/>
          <p:cNvSpPr/>
          <p:nvPr/>
        </p:nvSpPr>
        <p:spPr>
          <a:xfrm>
            <a:off x="864037" y="4305300"/>
            <a:ext cx="6150054" cy="1975247"/>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Adding complex numbers is straightforward: (a + bi) + (c + di) = (a + c) + (b + d)i. Geometrically, adding complex numbers is equivalent to vector addition in the complex plane. Simply add the corresponding real and imaginary components.</a:t>
            </a:r>
            <a:endParaRPr lang="en-US" sz="1900" dirty="0"/>
          </a:p>
        </p:txBody>
      </p:sp>
      <p:sp>
        <p:nvSpPr>
          <p:cNvPr id="5" name="Text 3"/>
          <p:cNvSpPr/>
          <p:nvPr/>
        </p:nvSpPr>
        <p:spPr>
          <a:xfrm>
            <a:off x="7623929" y="3715583"/>
            <a:ext cx="2743200" cy="342900"/>
          </a:xfrm>
          <a:prstGeom prst="rect">
            <a:avLst/>
          </a:prstGeom>
          <a:noFill/>
          <a:ln/>
        </p:spPr>
        <p:txBody>
          <a:bodyPr wrap="none" lIns="0" tIns="0" rIns="0" bIns="0" rtlCol="0" anchor="t"/>
          <a:lstStyle/>
          <a:p>
            <a:pPr marL="0" indent="0">
              <a:lnSpc>
                <a:spcPts val="2700"/>
              </a:lnSpc>
              <a:buNone/>
            </a:pPr>
            <a:r>
              <a:rPr lang="en-US" sz="2150" b="1" dirty="0">
                <a:solidFill>
                  <a:srgbClr val="FFE14D"/>
                </a:solidFill>
                <a:latin typeface="Comfortaa Bold" pitchFamily="34" charset="0"/>
                <a:ea typeface="Comfortaa Bold" pitchFamily="34" charset="-122"/>
                <a:cs typeface="Comfortaa Bold" pitchFamily="34" charset="-120"/>
              </a:rPr>
              <a:t>Multiplication</a:t>
            </a:r>
            <a:endParaRPr lang="en-US" sz="2150" dirty="0"/>
          </a:p>
        </p:txBody>
      </p:sp>
      <p:sp>
        <p:nvSpPr>
          <p:cNvPr id="6" name="Text 4"/>
          <p:cNvSpPr/>
          <p:nvPr/>
        </p:nvSpPr>
        <p:spPr>
          <a:xfrm>
            <a:off x="7623929" y="4305300"/>
            <a:ext cx="6150054" cy="1975247"/>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Multiplying complex numbers follows the distributive property: (a + bi) * (c + di) = (ac - bd) + (ad + bc)i. The geometric interpretation involves rotating and scaling complex numbers. This can be visualized using polar form.</a:t>
            </a:r>
            <a:endParaRPr lang="en-US" sz="1900" dirty="0"/>
          </a:p>
        </p:txBody>
      </p:sp>
      <p:pic>
        <p:nvPicPr>
          <p:cNvPr id="8" name="Picture 7">
            <a:extLst>
              <a:ext uri="{FF2B5EF4-FFF2-40B4-BE49-F238E27FC236}">
                <a16:creationId xmlns:a16="http://schemas.microsoft.com/office/drawing/2014/main" id="{CCAC0413-500F-46BE-807C-EBFAECC76A65}"/>
              </a:ext>
            </a:extLst>
          </p:cNvPr>
          <p:cNvPicPr>
            <a:picLocks noChangeAspect="1"/>
          </p:cNvPicPr>
          <p:nvPr/>
        </p:nvPicPr>
        <p:blipFill>
          <a:blip r:embed="rId3"/>
          <a:stretch>
            <a:fillRect/>
          </a:stretch>
        </p:blipFill>
        <p:spPr>
          <a:xfrm>
            <a:off x="11734396" y="7487364"/>
            <a:ext cx="2896004" cy="62873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864037" y="700921"/>
            <a:ext cx="10289262" cy="685800"/>
          </a:xfrm>
          <a:prstGeom prst="rect">
            <a:avLst/>
          </a:prstGeom>
          <a:noFill/>
          <a:ln/>
        </p:spPr>
        <p:txBody>
          <a:bodyPr wrap="non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Polar Form and Trigonometric Form</a:t>
            </a:r>
            <a:endParaRPr lang="en-US" sz="4300" dirty="0"/>
          </a:p>
        </p:txBody>
      </p:sp>
      <p:sp>
        <p:nvSpPr>
          <p:cNvPr id="3" name="Shape 1"/>
          <p:cNvSpPr/>
          <p:nvPr/>
        </p:nvSpPr>
        <p:spPr>
          <a:xfrm>
            <a:off x="864037" y="1880473"/>
            <a:ext cx="3225522" cy="2169795"/>
          </a:xfrm>
          <a:prstGeom prst="roundRect">
            <a:avLst>
              <a:gd name="adj" fmla="val 17068"/>
            </a:avLst>
          </a:prstGeom>
          <a:solidFill>
            <a:srgbClr val="46464A"/>
          </a:solidFill>
          <a:ln/>
        </p:spPr>
      </p:sp>
      <p:sp>
        <p:nvSpPr>
          <p:cNvPr id="4" name="Text 2"/>
          <p:cNvSpPr/>
          <p:nvPr/>
        </p:nvSpPr>
        <p:spPr>
          <a:xfrm>
            <a:off x="1110853" y="2718435"/>
            <a:ext cx="121325" cy="493752"/>
          </a:xfrm>
          <a:prstGeom prst="rect">
            <a:avLst/>
          </a:prstGeom>
          <a:noFill/>
          <a:ln/>
        </p:spPr>
        <p:txBody>
          <a:bodyPr wrap="none" lIns="0" tIns="0" rIns="0" bIns="0" rtlCol="0" anchor="t"/>
          <a:lstStyle/>
          <a:p>
            <a:pPr marL="0" indent="0" algn="ctr">
              <a:lnSpc>
                <a:spcPts val="3850"/>
              </a:lnSpc>
              <a:buNone/>
            </a:pPr>
            <a:r>
              <a:rPr lang="en-US" sz="2400" b="1" dirty="0">
                <a:solidFill>
                  <a:srgbClr val="D7D4CC"/>
                </a:solidFill>
                <a:latin typeface="Comfortaa Bold" pitchFamily="34" charset="0"/>
                <a:ea typeface="Comfortaa Bold" pitchFamily="34" charset="-122"/>
                <a:cs typeface="Comfortaa Bold" pitchFamily="34" charset="-120"/>
              </a:rPr>
              <a:t>1</a:t>
            </a:r>
            <a:endParaRPr lang="en-US" sz="2400" dirty="0"/>
          </a:p>
        </p:txBody>
      </p:sp>
      <p:sp>
        <p:nvSpPr>
          <p:cNvPr id="5" name="Text 3"/>
          <p:cNvSpPr/>
          <p:nvPr/>
        </p:nvSpPr>
        <p:spPr>
          <a:xfrm>
            <a:off x="4336375" y="2127290"/>
            <a:ext cx="2743200" cy="342900"/>
          </a:xfrm>
          <a:prstGeom prst="rect">
            <a:avLst/>
          </a:prstGeom>
          <a:noFill/>
          <a:ln/>
        </p:spPr>
        <p:txBody>
          <a:bodyPr wrap="none" lIns="0" tIns="0" rIns="0" bIns="0" rtlCol="0" anchor="t"/>
          <a:lstStyle/>
          <a:p>
            <a:pPr marL="0" indent="0" algn="l">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Polar Form</a:t>
            </a:r>
            <a:endParaRPr lang="en-US" sz="2150" dirty="0"/>
          </a:p>
        </p:txBody>
      </p:sp>
      <p:sp>
        <p:nvSpPr>
          <p:cNvPr id="6" name="Text 4"/>
          <p:cNvSpPr/>
          <p:nvPr/>
        </p:nvSpPr>
        <p:spPr>
          <a:xfrm>
            <a:off x="4336375" y="2618303"/>
            <a:ext cx="9183172" cy="1185148"/>
          </a:xfrm>
          <a:prstGeom prst="rect">
            <a:avLst/>
          </a:prstGeom>
          <a:noFill/>
          <a:ln/>
        </p:spPr>
        <p:txBody>
          <a:bodyPr wrap="square" lIns="0" tIns="0" rIns="0" bIns="0" rtlCol="0" anchor="t"/>
          <a:lstStyle/>
          <a:p>
            <a:pPr marL="0" indent="0" algn="l">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Complex numbers can be expressed in polar form: z = r(cosθ + isinθ), where 'r' is the modulus and 'θ' is the argument. The polar form provides a convenient way to represent complex numbers in terms of their magnitude and direction.</a:t>
            </a:r>
            <a:endParaRPr lang="en-US" sz="1900" dirty="0"/>
          </a:p>
        </p:txBody>
      </p:sp>
      <p:sp>
        <p:nvSpPr>
          <p:cNvPr id="7" name="Shape 5"/>
          <p:cNvSpPr/>
          <p:nvPr/>
        </p:nvSpPr>
        <p:spPr>
          <a:xfrm>
            <a:off x="4212908" y="4035028"/>
            <a:ext cx="9430107" cy="15240"/>
          </a:xfrm>
          <a:prstGeom prst="roundRect">
            <a:avLst>
              <a:gd name="adj" fmla="val 2430000"/>
            </a:avLst>
          </a:prstGeom>
          <a:solidFill>
            <a:srgbClr val="5F5F63"/>
          </a:solidFill>
          <a:ln/>
        </p:spPr>
      </p:sp>
      <p:sp>
        <p:nvSpPr>
          <p:cNvPr id="8" name="Shape 6"/>
          <p:cNvSpPr/>
          <p:nvPr/>
        </p:nvSpPr>
        <p:spPr>
          <a:xfrm>
            <a:off x="864037" y="4173617"/>
            <a:ext cx="6451163" cy="3354943"/>
          </a:xfrm>
          <a:prstGeom prst="roundRect">
            <a:avLst>
              <a:gd name="adj" fmla="val 11038"/>
            </a:avLst>
          </a:prstGeom>
          <a:solidFill>
            <a:srgbClr val="46464A"/>
          </a:solidFill>
          <a:ln/>
        </p:spPr>
      </p:sp>
      <p:sp>
        <p:nvSpPr>
          <p:cNvPr id="9" name="Text 7"/>
          <p:cNvSpPr/>
          <p:nvPr/>
        </p:nvSpPr>
        <p:spPr>
          <a:xfrm>
            <a:off x="1110853" y="5604153"/>
            <a:ext cx="181570" cy="493752"/>
          </a:xfrm>
          <a:prstGeom prst="rect">
            <a:avLst/>
          </a:prstGeom>
          <a:noFill/>
          <a:ln/>
        </p:spPr>
        <p:txBody>
          <a:bodyPr wrap="none" lIns="0" tIns="0" rIns="0" bIns="0" rtlCol="0" anchor="t"/>
          <a:lstStyle/>
          <a:p>
            <a:pPr marL="0" indent="0" algn="ctr">
              <a:lnSpc>
                <a:spcPts val="3850"/>
              </a:lnSpc>
              <a:buNone/>
            </a:pPr>
            <a:r>
              <a:rPr lang="en-US" sz="2400" b="1" dirty="0">
                <a:solidFill>
                  <a:srgbClr val="D7D4CC"/>
                </a:solidFill>
                <a:latin typeface="Comfortaa Bold" pitchFamily="34" charset="0"/>
                <a:ea typeface="Comfortaa Bold" pitchFamily="34" charset="-122"/>
                <a:cs typeface="Comfortaa Bold" pitchFamily="34" charset="-120"/>
              </a:rPr>
              <a:t>2</a:t>
            </a:r>
            <a:endParaRPr lang="en-US" sz="2400" dirty="0"/>
          </a:p>
        </p:txBody>
      </p:sp>
      <p:sp>
        <p:nvSpPr>
          <p:cNvPr id="10" name="Text 8"/>
          <p:cNvSpPr/>
          <p:nvPr/>
        </p:nvSpPr>
        <p:spPr>
          <a:xfrm>
            <a:off x="7562017" y="4420433"/>
            <a:ext cx="2848094" cy="342900"/>
          </a:xfrm>
          <a:prstGeom prst="rect">
            <a:avLst/>
          </a:prstGeom>
          <a:noFill/>
          <a:ln/>
        </p:spPr>
        <p:txBody>
          <a:bodyPr wrap="none" lIns="0" tIns="0" rIns="0" bIns="0" rtlCol="0" anchor="t"/>
          <a:lstStyle/>
          <a:p>
            <a:pPr marL="0" indent="0" algn="l">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Trigonometric Form</a:t>
            </a:r>
            <a:endParaRPr lang="en-US" sz="2150" dirty="0"/>
          </a:p>
        </p:txBody>
      </p:sp>
      <p:sp>
        <p:nvSpPr>
          <p:cNvPr id="11" name="Text 9"/>
          <p:cNvSpPr/>
          <p:nvPr/>
        </p:nvSpPr>
        <p:spPr>
          <a:xfrm>
            <a:off x="7562017" y="4911447"/>
            <a:ext cx="5957530" cy="2370296"/>
          </a:xfrm>
          <a:prstGeom prst="rect">
            <a:avLst/>
          </a:prstGeom>
          <a:noFill/>
          <a:ln/>
        </p:spPr>
        <p:txBody>
          <a:bodyPr wrap="square" lIns="0" tIns="0" rIns="0" bIns="0" rtlCol="0" anchor="t"/>
          <a:lstStyle/>
          <a:p>
            <a:pPr marL="0" indent="0" algn="l">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The trigonometric form is closely related to polar form: z = rcisθ. This form utilizes the trigonometric functions cosine and sine to represent the real and imaginary components of a complex number. Both polar and trigonometric forms are widely used in applications.</a:t>
            </a:r>
            <a:endParaRPr lang="en-US" sz="1900" dirty="0"/>
          </a:p>
        </p:txBody>
      </p:sp>
      <p:pic>
        <p:nvPicPr>
          <p:cNvPr id="13" name="Picture 12">
            <a:extLst>
              <a:ext uri="{FF2B5EF4-FFF2-40B4-BE49-F238E27FC236}">
                <a16:creationId xmlns:a16="http://schemas.microsoft.com/office/drawing/2014/main" id="{B539641C-B08D-41D2-B71F-08C74DB3DB8B}"/>
              </a:ext>
            </a:extLst>
          </p:cNvPr>
          <p:cNvPicPr>
            <a:picLocks noChangeAspect="1"/>
          </p:cNvPicPr>
          <p:nvPr/>
        </p:nvPicPr>
        <p:blipFill>
          <a:blip r:embed="rId3"/>
          <a:stretch>
            <a:fillRect/>
          </a:stretch>
        </p:blipFill>
        <p:spPr>
          <a:xfrm>
            <a:off x="11734396" y="7489063"/>
            <a:ext cx="2896004" cy="62873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58520" y="699254"/>
            <a:ext cx="7599759" cy="1225629"/>
          </a:xfrm>
          <a:prstGeom prst="rect">
            <a:avLst/>
          </a:prstGeom>
          <a:noFill/>
          <a:ln/>
        </p:spPr>
        <p:txBody>
          <a:bodyPr wrap="square" lIns="0" tIns="0" rIns="0" bIns="0" rtlCol="0" anchor="t"/>
          <a:lstStyle/>
          <a:p>
            <a:pPr marL="0" indent="0">
              <a:lnSpc>
                <a:spcPts val="4800"/>
              </a:lnSpc>
              <a:buNone/>
            </a:pPr>
            <a:r>
              <a:rPr lang="en-US" sz="3850" b="1" dirty="0">
                <a:solidFill>
                  <a:srgbClr val="FFE14D"/>
                </a:solidFill>
                <a:latin typeface="Comfortaa Bold" pitchFamily="34" charset="0"/>
                <a:ea typeface="Comfortaa Bold" pitchFamily="34" charset="-122"/>
                <a:cs typeface="Comfortaa Bold" pitchFamily="34" charset="-120"/>
              </a:rPr>
              <a:t>De Moivre's Theorem and its Applications</a:t>
            </a:r>
            <a:endParaRPr lang="en-US" sz="3850" dirty="0"/>
          </a:p>
        </p:txBody>
      </p:sp>
      <p:sp>
        <p:nvSpPr>
          <p:cNvPr id="4" name="Shape 1"/>
          <p:cNvSpPr/>
          <p:nvPr/>
        </p:nvSpPr>
        <p:spPr>
          <a:xfrm>
            <a:off x="6258520" y="2503884"/>
            <a:ext cx="496372" cy="496372"/>
          </a:xfrm>
          <a:prstGeom prst="roundRect">
            <a:avLst>
              <a:gd name="adj" fmla="val 66673"/>
            </a:avLst>
          </a:prstGeom>
          <a:solidFill>
            <a:srgbClr val="46464A"/>
          </a:solidFill>
          <a:ln/>
        </p:spPr>
      </p:sp>
      <p:sp>
        <p:nvSpPr>
          <p:cNvPr id="5" name="Text 2"/>
          <p:cNvSpPr/>
          <p:nvPr/>
        </p:nvSpPr>
        <p:spPr>
          <a:xfrm>
            <a:off x="6448901" y="2604968"/>
            <a:ext cx="115610" cy="294203"/>
          </a:xfrm>
          <a:prstGeom prst="rect">
            <a:avLst/>
          </a:prstGeom>
          <a:noFill/>
          <a:ln/>
        </p:spPr>
        <p:txBody>
          <a:bodyPr wrap="none" lIns="0" tIns="0" rIns="0" bIns="0" rtlCol="0" anchor="t"/>
          <a:lstStyle/>
          <a:p>
            <a:pPr marL="0" indent="0" algn="ctr">
              <a:lnSpc>
                <a:spcPts val="2300"/>
              </a:lnSpc>
              <a:buNone/>
            </a:pPr>
            <a:r>
              <a:rPr lang="en-US" sz="2300" b="1" dirty="0">
                <a:solidFill>
                  <a:srgbClr val="D7D4CC"/>
                </a:solidFill>
                <a:latin typeface="Comfortaa Bold" pitchFamily="34" charset="0"/>
                <a:ea typeface="Comfortaa Bold" pitchFamily="34" charset="-122"/>
                <a:cs typeface="Comfortaa Bold" pitchFamily="34" charset="-120"/>
              </a:rPr>
              <a:t>1</a:t>
            </a:r>
            <a:endParaRPr lang="en-US" sz="2300" dirty="0"/>
          </a:p>
        </p:txBody>
      </p:sp>
      <p:sp>
        <p:nvSpPr>
          <p:cNvPr id="6" name="Text 3"/>
          <p:cNvSpPr/>
          <p:nvPr/>
        </p:nvSpPr>
        <p:spPr>
          <a:xfrm>
            <a:off x="6975515" y="2503884"/>
            <a:ext cx="2633662" cy="306348"/>
          </a:xfrm>
          <a:prstGeom prst="rect">
            <a:avLst/>
          </a:prstGeom>
          <a:noFill/>
          <a:ln/>
        </p:spPr>
        <p:txBody>
          <a:bodyPr wrap="none" lIns="0" tIns="0" rIns="0" bIns="0" rtlCol="0" anchor="t"/>
          <a:lstStyle/>
          <a:p>
            <a:pPr marL="0" indent="0">
              <a:lnSpc>
                <a:spcPts val="2400"/>
              </a:lnSpc>
              <a:buNone/>
            </a:pPr>
            <a:r>
              <a:rPr lang="en-US" sz="1900" b="1" dirty="0">
                <a:solidFill>
                  <a:srgbClr val="D7D4CC"/>
                </a:solidFill>
                <a:latin typeface="Comfortaa Bold" pitchFamily="34" charset="0"/>
                <a:ea typeface="Comfortaa Bold" pitchFamily="34" charset="-122"/>
                <a:cs typeface="Comfortaa Bold" pitchFamily="34" charset="-120"/>
              </a:rPr>
              <a:t>De Moivre's Theorem</a:t>
            </a:r>
            <a:endParaRPr lang="en-US" sz="1900" dirty="0"/>
          </a:p>
        </p:txBody>
      </p:sp>
      <p:sp>
        <p:nvSpPr>
          <p:cNvPr id="7" name="Text 4"/>
          <p:cNvSpPr/>
          <p:nvPr/>
        </p:nvSpPr>
        <p:spPr>
          <a:xfrm>
            <a:off x="6975515" y="2942511"/>
            <a:ext cx="2972633" cy="3529013"/>
          </a:xfrm>
          <a:prstGeom prst="rect">
            <a:avLst/>
          </a:prstGeom>
          <a:noFill/>
          <a:ln/>
        </p:spPr>
        <p:txBody>
          <a:bodyPr wrap="square" lIns="0" tIns="0" rIns="0" bIns="0" rtlCol="0" anchor="t"/>
          <a:lstStyle/>
          <a:p>
            <a:pPr marL="0" indent="0">
              <a:lnSpc>
                <a:spcPts val="2750"/>
              </a:lnSpc>
              <a:buNone/>
            </a:pPr>
            <a:r>
              <a:rPr lang="en-US" sz="1700" dirty="0">
                <a:solidFill>
                  <a:srgbClr val="D7D4CC"/>
                </a:solidFill>
                <a:latin typeface="Raleway Medium" pitchFamily="34" charset="0"/>
                <a:ea typeface="Raleway Medium" pitchFamily="34" charset="-122"/>
                <a:cs typeface="Raleway Medium" pitchFamily="34" charset="-120"/>
              </a:rPr>
              <a:t>De Moivre's theorem states that for any complex number z = r(cosθ + isinθ) and any integer 'n,' z^n = r^n(cos(nθ) + isin(nθ)). This theorem simplifies the calculation of powers of complex numbers, providing a useful tool for various mathematical operations.</a:t>
            </a:r>
            <a:endParaRPr lang="en-US" sz="1700" dirty="0"/>
          </a:p>
        </p:txBody>
      </p:sp>
      <p:sp>
        <p:nvSpPr>
          <p:cNvPr id="8" name="Shape 5"/>
          <p:cNvSpPr/>
          <p:nvPr/>
        </p:nvSpPr>
        <p:spPr>
          <a:xfrm>
            <a:off x="10168771" y="2503884"/>
            <a:ext cx="496372" cy="496372"/>
          </a:xfrm>
          <a:prstGeom prst="roundRect">
            <a:avLst>
              <a:gd name="adj" fmla="val 66673"/>
            </a:avLst>
          </a:prstGeom>
          <a:solidFill>
            <a:srgbClr val="46464A"/>
          </a:solidFill>
          <a:ln/>
        </p:spPr>
      </p:sp>
      <p:sp>
        <p:nvSpPr>
          <p:cNvPr id="9" name="Text 6"/>
          <p:cNvSpPr/>
          <p:nvPr/>
        </p:nvSpPr>
        <p:spPr>
          <a:xfrm>
            <a:off x="10330458" y="2604968"/>
            <a:ext cx="172998" cy="294203"/>
          </a:xfrm>
          <a:prstGeom prst="rect">
            <a:avLst/>
          </a:prstGeom>
          <a:noFill/>
          <a:ln/>
        </p:spPr>
        <p:txBody>
          <a:bodyPr wrap="none" lIns="0" tIns="0" rIns="0" bIns="0" rtlCol="0" anchor="t"/>
          <a:lstStyle/>
          <a:p>
            <a:pPr marL="0" indent="0" algn="ctr">
              <a:lnSpc>
                <a:spcPts val="2300"/>
              </a:lnSpc>
              <a:buNone/>
            </a:pPr>
            <a:r>
              <a:rPr lang="en-US" sz="2300" b="1" dirty="0">
                <a:solidFill>
                  <a:srgbClr val="D7D4CC"/>
                </a:solidFill>
                <a:latin typeface="Comfortaa Bold" pitchFamily="34" charset="0"/>
                <a:ea typeface="Comfortaa Bold" pitchFamily="34" charset="-122"/>
                <a:cs typeface="Comfortaa Bold" pitchFamily="34" charset="-120"/>
              </a:rPr>
              <a:t>2</a:t>
            </a:r>
            <a:endParaRPr lang="en-US" sz="2300" dirty="0"/>
          </a:p>
        </p:txBody>
      </p:sp>
      <p:sp>
        <p:nvSpPr>
          <p:cNvPr id="10" name="Text 7"/>
          <p:cNvSpPr/>
          <p:nvPr/>
        </p:nvSpPr>
        <p:spPr>
          <a:xfrm>
            <a:off x="10885765" y="2503884"/>
            <a:ext cx="2451378" cy="306348"/>
          </a:xfrm>
          <a:prstGeom prst="rect">
            <a:avLst/>
          </a:prstGeom>
          <a:noFill/>
          <a:ln/>
        </p:spPr>
        <p:txBody>
          <a:bodyPr wrap="none" lIns="0" tIns="0" rIns="0" bIns="0" rtlCol="0" anchor="t"/>
          <a:lstStyle/>
          <a:p>
            <a:pPr marL="0" indent="0">
              <a:lnSpc>
                <a:spcPts val="2400"/>
              </a:lnSpc>
              <a:buNone/>
            </a:pPr>
            <a:r>
              <a:rPr lang="en-US" sz="1900" b="1" dirty="0">
                <a:solidFill>
                  <a:srgbClr val="D7D4CC"/>
                </a:solidFill>
                <a:latin typeface="Comfortaa Bold" pitchFamily="34" charset="0"/>
                <a:ea typeface="Comfortaa Bold" pitchFamily="34" charset="-122"/>
                <a:cs typeface="Comfortaa Bold" pitchFamily="34" charset="-120"/>
              </a:rPr>
              <a:t>Applications</a:t>
            </a:r>
            <a:endParaRPr lang="en-US" sz="1900" dirty="0"/>
          </a:p>
        </p:txBody>
      </p:sp>
      <p:sp>
        <p:nvSpPr>
          <p:cNvPr id="11" name="Text 8"/>
          <p:cNvSpPr/>
          <p:nvPr/>
        </p:nvSpPr>
        <p:spPr>
          <a:xfrm>
            <a:off x="10885765" y="2942511"/>
            <a:ext cx="2972633" cy="4587716"/>
          </a:xfrm>
          <a:prstGeom prst="rect">
            <a:avLst/>
          </a:prstGeom>
          <a:noFill/>
          <a:ln/>
        </p:spPr>
        <p:txBody>
          <a:bodyPr wrap="square" lIns="0" tIns="0" rIns="0" bIns="0" rtlCol="0" anchor="t"/>
          <a:lstStyle/>
          <a:p>
            <a:pPr marL="0" indent="0">
              <a:lnSpc>
                <a:spcPts val="2750"/>
              </a:lnSpc>
              <a:buNone/>
            </a:pPr>
            <a:r>
              <a:rPr lang="en-US" sz="1700" dirty="0">
                <a:solidFill>
                  <a:srgbClr val="D7D4CC"/>
                </a:solidFill>
                <a:latin typeface="Raleway Medium" pitchFamily="34" charset="0"/>
                <a:ea typeface="Raleway Medium" pitchFamily="34" charset="-122"/>
                <a:cs typeface="Raleway Medium" pitchFamily="34" charset="-120"/>
              </a:rPr>
              <a:t>De Moivre's theorem finds applications in various fields. It is used to solve trigonometric equations, derive trigonometric identities, and understand the behavior of periodic functions. In engineering, it aids in analyzing electrical circuits and signals, and in physics, it helps to understand wave phenomena.</a:t>
            </a:r>
            <a:endParaRPr lang="en-US" sz="1700" dirty="0"/>
          </a:p>
        </p:txBody>
      </p:sp>
      <p:pic>
        <p:nvPicPr>
          <p:cNvPr id="13" name="Picture 12">
            <a:extLst>
              <a:ext uri="{FF2B5EF4-FFF2-40B4-BE49-F238E27FC236}">
                <a16:creationId xmlns:a16="http://schemas.microsoft.com/office/drawing/2014/main" id="{5A328901-0B2D-451B-81AD-DB012B745A7B}"/>
              </a:ext>
            </a:extLst>
          </p:cNvPr>
          <p:cNvPicPr>
            <a:picLocks noChangeAspect="1"/>
          </p:cNvPicPr>
          <p:nvPr/>
        </p:nvPicPr>
        <p:blipFill>
          <a:blip r:embed="rId4"/>
          <a:stretch>
            <a:fillRect/>
          </a:stretch>
        </p:blipFill>
        <p:spPr>
          <a:xfrm>
            <a:off x="11655048" y="7530227"/>
            <a:ext cx="2896004" cy="62873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304240" y="966788"/>
            <a:ext cx="7508319" cy="1298258"/>
          </a:xfrm>
          <a:prstGeom prst="rect">
            <a:avLst/>
          </a:prstGeom>
          <a:noFill/>
          <a:ln/>
        </p:spPr>
        <p:txBody>
          <a:bodyPr wrap="square" lIns="0" tIns="0" rIns="0" bIns="0" rtlCol="0" anchor="t"/>
          <a:lstStyle/>
          <a:p>
            <a:pPr marL="0" indent="0">
              <a:lnSpc>
                <a:spcPts val="5100"/>
              </a:lnSpc>
              <a:buNone/>
            </a:pPr>
            <a:r>
              <a:rPr lang="en-US" sz="4050" b="1" dirty="0">
                <a:solidFill>
                  <a:srgbClr val="FFE14D"/>
                </a:solidFill>
                <a:latin typeface="Comfortaa Bold" pitchFamily="34" charset="0"/>
                <a:ea typeface="Comfortaa Bold" pitchFamily="34" charset="-122"/>
                <a:cs typeface="Comfortaa Bold" pitchFamily="34" charset="-120"/>
              </a:rPr>
              <a:t>Complex Exponential Function and its Properties</a:t>
            </a:r>
            <a:endParaRPr lang="en-US" sz="4050" dirty="0"/>
          </a:p>
        </p:txBody>
      </p:sp>
      <p:pic>
        <p:nvPicPr>
          <p:cNvPr id="4" name="Image 1" descr="preencoded.png"/>
          <p:cNvPicPr>
            <a:picLocks noChangeAspect="1"/>
          </p:cNvPicPr>
          <p:nvPr/>
        </p:nvPicPr>
        <p:blipFill>
          <a:blip r:embed="rId4"/>
          <a:stretch>
            <a:fillRect/>
          </a:stretch>
        </p:blipFill>
        <p:spPr>
          <a:xfrm>
            <a:off x="6304240" y="2615565"/>
            <a:ext cx="584121" cy="584121"/>
          </a:xfrm>
          <a:prstGeom prst="rect">
            <a:avLst/>
          </a:prstGeom>
        </p:spPr>
      </p:pic>
      <p:sp>
        <p:nvSpPr>
          <p:cNvPr id="5" name="Text 1"/>
          <p:cNvSpPr/>
          <p:nvPr/>
        </p:nvSpPr>
        <p:spPr>
          <a:xfrm>
            <a:off x="6304240" y="3433286"/>
            <a:ext cx="2596515" cy="324564"/>
          </a:xfrm>
          <a:prstGeom prst="rect">
            <a:avLst/>
          </a:prstGeom>
          <a:noFill/>
          <a:ln/>
        </p:spPr>
        <p:txBody>
          <a:bodyPr wrap="none" lIns="0" tIns="0" rIns="0" bIns="0" rtlCol="0" anchor="t"/>
          <a:lstStyle/>
          <a:p>
            <a:pPr marL="0" indent="0" algn="l">
              <a:lnSpc>
                <a:spcPts val="2550"/>
              </a:lnSpc>
              <a:buNone/>
            </a:pPr>
            <a:r>
              <a:rPr lang="en-US" sz="2000" b="1" dirty="0">
                <a:solidFill>
                  <a:srgbClr val="D7D4CC"/>
                </a:solidFill>
                <a:latin typeface="Comfortaa Bold" pitchFamily="34" charset="0"/>
                <a:ea typeface="Comfortaa Bold" pitchFamily="34" charset="-122"/>
                <a:cs typeface="Comfortaa Bold" pitchFamily="34" charset="-120"/>
              </a:rPr>
              <a:t>Definition</a:t>
            </a:r>
            <a:endParaRPr lang="en-US" sz="2000" dirty="0"/>
          </a:p>
        </p:txBody>
      </p:sp>
      <p:sp>
        <p:nvSpPr>
          <p:cNvPr id="6" name="Text 2"/>
          <p:cNvSpPr/>
          <p:nvPr/>
        </p:nvSpPr>
        <p:spPr>
          <a:xfrm>
            <a:off x="6304240" y="3897987"/>
            <a:ext cx="3578900" cy="3364706"/>
          </a:xfrm>
          <a:prstGeom prst="rect">
            <a:avLst/>
          </a:prstGeom>
          <a:noFill/>
          <a:ln/>
        </p:spPr>
        <p:txBody>
          <a:bodyPr wrap="square" lIns="0" tIns="0" rIns="0" bIns="0" rtlCol="0" anchor="t"/>
          <a:lstStyle/>
          <a:p>
            <a:pPr marL="0" indent="0" algn="l">
              <a:lnSpc>
                <a:spcPts val="2900"/>
              </a:lnSpc>
              <a:buNone/>
            </a:pPr>
            <a:r>
              <a:rPr lang="en-US" sz="1800" dirty="0">
                <a:solidFill>
                  <a:srgbClr val="D7D4CC"/>
                </a:solidFill>
                <a:latin typeface="Raleway Medium" pitchFamily="34" charset="0"/>
                <a:ea typeface="Raleway Medium" pitchFamily="34" charset="-122"/>
                <a:cs typeface="Raleway Medium" pitchFamily="34" charset="-120"/>
              </a:rPr>
              <a:t>The complex exponential function is defined as e^(ix) = cos(x) + isin(x). This function is a powerful tool for analyzing and understanding complex numbers. It is closely related to trigonometric functions and provides a convenient way to express complex numbers.</a:t>
            </a:r>
            <a:endParaRPr lang="en-US" sz="1800" dirty="0"/>
          </a:p>
        </p:txBody>
      </p:sp>
      <p:pic>
        <p:nvPicPr>
          <p:cNvPr id="7" name="Image 2" descr="preencoded.png"/>
          <p:cNvPicPr>
            <a:picLocks noChangeAspect="1"/>
          </p:cNvPicPr>
          <p:nvPr/>
        </p:nvPicPr>
        <p:blipFill>
          <a:blip r:embed="rId5"/>
          <a:stretch>
            <a:fillRect/>
          </a:stretch>
        </p:blipFill>
        <p:spPr>
          <a:xfrm>
            <a:off x="10233660" y="2615565"/>
            <a:ext cx="584121" cy="584121"/>
          </a:xfrm>
          <a:prstGeom prst="rect">
            <a:avLst/>
          </a:prstGeom>
        </p:spPr>
      </p:pic>
      <p:sp>
        <p:nvSpPr>
          <p:cNvPr id="8" name="Text 3"/>
          <p:cNvSpPr/>
          <p:nvPr/>
        </p:nvSpPr>
        <p:spPr>
          <a:xfrm>
            <a:off x="10233660" y="3433286"/>
            <a:ext cx="2596515" cy="324564"/>
          </a:xfrm>
          <a:prstGeom prst="rect">
            <a:avLst/>
          </a:prstGeom>
          <a:noFill/>
          <a:ln/>
        </p:spPr>
        <p:txBody>
          <a:bodyPr wrap="none" lIns="0" tIns="0" rIns="0" bIns="0" rtlCol="0" anchor="t"/>
          <a:lstStyle/>
          <a:p>
            <a:pPr marL="0" indent="0" algn="l">
              <a:lnSpc>
                <a:spcPts val="2550"/>
              </a:lnSpc>
              <a:buNone/>
            </a:pPr>
            <a:r>
              <a:rPr lang="en-US" sz="2000" b="1" dirty="0">
                <a:solidFill>
                  <a:srgbClr val="D7D4CC"/>
                </a:solidFill>
                <a:latin typeface="Comfortaa Bold" pitchFamily="34" charset="0"/>
                <a:ea typeface="Comfortaa Bold" pitchFamily="34" charset="-122"/>
                <a:cs typeface="Comfortaa Bold" pitchFamily="34" charset="-120"/>
              </a:rPr>
              <a:t>Periodicity</a:t>
            </a:r>
            <a:endParaRPr lang="en-US" sz="2000" dirty="0"/>
          </a:p>
        </p:txBody>
      </p:sp>
      <p:sp>
        <p:nvSpPr>
          <p:cNvPr id="9" name="Text 4"/>
          <p:cNvSpPr/>
          <p:nvPr/>
        </p:nvSpPr>
        <p:spPr>
          <a:xfrm>
            <a:off x="10233660" y="3897987"/>
            <a:ext cx="3578900" cy="3364706"/>
          </a:xfrm>
          <a:prstGeom prst="rect">
            <a:avLst/>
          </a:prstGeom>
          <a:noFill/>
          <a:ln/>
        </p:spPr>
        <p:txBody>
          <a:bodyPr wrap="square" lIns="0" tIns="0" rIns="0" bIns="0" rtlCol="0" anchor="t"/>
          <a:lstStyle/>
          <a:p>
            <a:pPr marL="0" indent="0" algn="l">
              <a:lnSpc>
                <a:spcPts val="2900"/>
              </a:lnSpc>
              <a:buNone/>
            </a:pPr>
            <a:r>
              <a:rPr lang="en-US" sz="1800" dirty="0">
                <a:solidFill>
                  <a:srgbClr val="D7D4CC"/>
                </a:solidFill>
                <a:latin typeface="Raleway Medium" pitchFamily="34" charset="0"/>
                <a:ea typeface="Raleway Medium" pitchFamily="34" charset="-122"/>
                <a:cs typeface="Raleway Medium" pitchFamily="34" charset="-120"/>
              </a:rPr>
              <a:t>The complex exponential function exhibits periodic behavior. As 'x' changes, the function traces a circle on the complex plane with a radius of 1. This periodicity is crucial in understanding its applications in areas like signal processing and wave phenomena.</a:t>
            </a:r>
            <a:endParaRPr lang="en-US" sz="1800" dirty="0"/>
          </a:p>
        </p:txBody>
      </p:sp>
      <p:pic>
        <p:nvPicPr>
          <p:cNvPr id="11" name="Picture 10">
            <a:extLst>
              <a:ext uri="{FF2B5EF4-FFF2-40B4-BE49-F238E27FC236}">
                <a16:creationId xmlns:a16="http://schemas.microsoft.com/office/drawing/2014/main" id="{EBF16F0B-B33D-4E53-86FA-095246856442}"/>
              </a:ext>
            </a:extLst>
          </p:cNvPr>
          <p:cNvPicPr>
            <a:picLocks noChangeAspect="1"/>
          </p:cNvPicPr>
          <p:nvPr/>
        </p:nvPicPr>
        <p:blipFill>
          <a:blip r:embed="rId6"/>
          <a:stretch>
            <a:fillRect/>
          </a:stretch>
        </p:blipFill>
        <p:spPr>
          <a:xfrm>
            <a:off x="11734396" y="7600862"/>
            <a:ext cx="2896004" cy="62873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57118" y="1069777"/>
            <a:ext cx="12834461" cy="600908"/>
          </a:xfrm>
          <a:prstGeom prst="rect">
            <a:avLst/>
          </a:prstGeom>
          <a:noFill/>
          <a:ln/>
        </p:spPr>
        <p:txBody>
          <a:bodyPr wrap="none" lIns="0" tIns="0" rIns="0" bIns="0" rtlCol="0" anchor="t"/>
          <a:lstStyle/>
          <a:p>
            <a:pPr marL="0" indent="0">
              <a:lnSpc>
                <a:spcPts val="4700"/>
              </a:lnSpc>
              <a:buNone/>
            </a:pPr>
            <a:r>
              <a:rPr lang="en-US" sz="3750" b="1" dirty="0">
                <a:solidFill>
                  <a:srgbClr val="FFE14D"/>
                </a:solidFill>
                <a:latin typeface="Comfortaa Bold" pitchFamily="34" charset="0"/>
                <a:ea typeface="Comfortaa Bold" pitchFamily="34" charset="-122"/>
                <a:cs typeface="Comfortaa Bold" pitchFamily="34" charset="-120"/>
              </a:rPr>
              <a:t>Applications of Complex Numbers in Various Fields</a:t>
            </a:r>
            <a:endParaRPr lang="en-US" sz="3750" dirty="0"/>
          </a:p>
        </p:txBody>
      </p:sp>
      <p:sp>
        <p:nvSpPr>
          <p:cNvPr id="3" name="Shape 1"/>
          <p:cNvSpPr/>
          <p:nvPr/>
        </p:nvSpPr>
        <p:spPr>
          <a:xfrm>
            <a:off x="757118" y="2103239"/>
            <a:ext cx="6449973" cy="2593181"/>
          </a:xfrm>
          <a:prstGeom prst="roundRect">
            <a:avLst>
              <a:gd name="adj" fmla="val 12513"/>
            </a:avLst>
          </a:prstGeom>
          <a:solidFill>
            <a:srgbClr val="46464A"/>
          </a:solidFill>
          <a:ln/>
        </p:spPr>
      </p:sp>
      <p:sp>
        <p:nvSpPr>
          <p:cNvPr id="4" name="Text 2"/>
          <p:cNvSpPr/>
          <p:nvPr/>
        </p:nvSpPr>
        <p:spPr>
          <a:xfrm>
            <a:off x="973336" y="2319457"/>
            <a:ext cx="2796302" cy="300395"/>
          </a:xfrm>
          <a:prstGeom prst="rect">
            <a:avLst/>
          </a:prstGeom>
          <a:noFill/>
          <a:ln/>
        </p:spPr>
        <p:txBody>
          <a:bodyPr wrap="none" lIns="0" tIns="0" rIns="0" bIns="0" rtlCol="0" anchor="t"/>
          <a:lstStyle/>
          <a:p>
            <a:pPr marL="0" indent="0">
              <a:lnSpc>
                <a:spcPts val="2350"/>
              </a:lnSpc>
              <a:buNone/>
            </a:pPr>
            <a:r>
              <a:rPr lang="en-US" sz="1850" b="1" dirty="0">
                <a:solidFill>
                  <a:srgbClr val="D7D4CC"/>
                </a:solidFill>
                <a:latin typeface="Comfortaa Bold" pitchFamily="34" charset="0"/>
                <a:ea typeface="Comfortaa Bold" pitchFamily="34" charset="-122"/>
                <a:cs typeface="Comfortaa Bold" pitchFamily="34" charset="-120"/>
              </a:rPr>
              <a:t>Electrical Engineering</a:t>
            </a:r>
            <a:endParaRPr lang="en-US" sz="1850" dirty="0"/>
          </a:p>
        </p:txBody>
      </p:sp>
      <p:sp>
        <p:nvSpPr>
          <p:cNvPr id="5" name="Text 3"/>
          <p:cNvSpPr/>
          <p:nvPr/>
        </p:nvSpPr>
        <p:spPr>
          <a:xfrm>
            <a:off x="973336" y="2749629"/>
            <a:ext cx="6017538" cy="1730573"/>
          </a:xfrm>
          <a:prstGeom prst="rect">
            <a:avLst/>
          </a:prstGeom>
          <a:noFill/>
          <a:ln/>
        </p:spPr>
        <p:txBody>
          <a:bodyPr wrap="square" lIns="0" tIns="0" rIns="0" bIns="0" rtlCol="0" anchor="t"/>
          <a:lstStyle/>
          <a:p>
            <a:pPr marL="0" indent="0">
              <a:lnSpc>
                <a:spcPts val="2700"/>
              </a:lnSpc>
              <a:buNone/>
            </a:pPr>
            <a:r>
              <a:rPr lang="en-US" sz="1700" dirty="0">
                <a:solidFill>
                  <a:srgbClr val="D7D4CC"/>
                </a:solidFill>
                <a:latin typeface="Raleway Medium" pitchFamily="34" charset="0"/>
                <a:ea typeface="Raleway Medium" pitchFamily="34" charset="-122"/>
                <a:cs typeface="Raleway Medium" pitchFamily="34" charset="-120"/>
              </a:rPr>
              <a:t>Complex numbers are essential for analyzing AC circuits and understanding the behavior of electrical signals. They simplify calculations related to impedance, voltage, and current, making it easier to design and analyze electrical systems.</a:t>
            </a:r>
            <a:endParaRPr lang="en-US" sz="1700" dirty="0"/>
          </a:p>
        </p:txBody>
      </p:sp>
      <p:sp>
        <p:nvSpPr>
          <p:cNvPr id="6" name="Shape 4"/>
          <p:cNvSpPr/>
          <p:nvPr/>
        </p:nvSpPr>
        <p:spPr>
          <a:xfrm>
            <a:off x="7423309" y="2103239"/>
            <a:ext cx="6449973" cy="2593181"/>
          </a:xfrm>
          <a:prstGeom prst="roundRect">
            <a:avLst>
              <a:gd name="adj" fmla="val 12513"/>
            </a:avLst>
          </a:prstGeom>
          <a:solidFill>
            <a:srgbClr val="46464A"/>
          </a:solidFill>
          <a:ln/>
        </p:spPr>
      </p:sp>
      <p:sp>
        <p:nvSpPr>
          <p:cNvPr id="7" name="Text 5"/>
          <p:cNvSpPr/>
          <p:nvPr/>
        </p:nvSpPr>
        <p:spPr>
          <a:xfrm>
            <a:off x="7639526" y="2319457"/>
            <a:ext cx="2629614" cy="300395"/>
          </a:xfrm>
          <a:prstGeom prst="rect">
            <a:avLst/>
          </a:prstGeom>
          <a:noFill/>
          <a:ln/>
        </p:spPr>
        <p:txBody>
          <a:bodyPr wrap="none" lIns="0" tIns="0" rIns="0" bIns="0" rtlCol="0" anchor="t"/>
          <a:lstStyle/>
          <a:p>
            <a:pPr marL="0" indent="0">
              <a:lnSpc>
                <a:spcPts val="2350"/>
              </a:lnSpc>
              <a:buNone/>
            </a:pPr>
            <a:r>
              <a:rPr lang="en-US" sz="1850" b="1" dirty="0">
                <a:solidFill>
                  <a:srgbClr val="D7D4CC"/>
                </a:solidFill>
                <a:latin typeface="Comfortaa Bold" pitchFamily="34" charset="0"/>
                <a:ea typeface="Comfortaa Bold" pitchFamily="34" charset="-122"/>
                <a:cs typeface="Comfortaa Bold" pitchFamily="34" charset="-120"/>
              </a:rPr>
              <a:t>Quantum Mechanics</a:t>
            </a:r>
            <a:endParaRPr lang="en-US" sz="1850" dirty="0"/>
          </a:p>
        </p:txBody>
      </p:sp>
      <p:sp>
        <p:nvSpPr>
          <p:cNvPr id="8" name="Text 6"/>
          <p:cNvSpPr/>
          <p:nvPr/>
        </p:nvSpPr>
        <p:spPr>
          <a:xfrm>
            <a:off x="7639526" y="2749629"/>
            <a:ext cx="6017538" cy="1730573"/>
          </a:xfrm>
          <a:prstGeom prst="rect">
            <a:avLst/>
          </a:prstGeom>
          <a:noFill/>
          <a:ln/>
        </p:spPr>
        <p:txBody>
          <a:bodyPr wrap="square" lIns="0" tIns="0" rIns="0" bIns="0" rtlCol="0" anchor="t"/>
          <a:lstStyle/>
          <a:p>
            <a:pPr marL="0" indent="0">
              <a:lnSpc>
                <a:spcPts val="2700"/>
              </a:lnSpc>
              <a:buNone/>
            </a:pPr>
            <a:r>
              <a:rPr lang="en-US" sz="1700" dirty="0">
                <a:solidFill>
                  <a:srgbClr val="D7D4CC"/>
                </a:solidFill>
                <a:latin typeface="Raleway Medium" pitchFamily="34" charset="0"/>
                <a:ea typeface="Raleway Medium" pitchFamily="34" charset="-122"/>
                <a:cs typeface="Raleway Medium" pitchFamily="34" charset="-120"/>
              </a:rPr>
              <a:t>Complex numbers play a pivotal role in quantum mechanics. They are used to describe the wavefunction of particles and help to understand the probabilistic nature of quantum systems. They are essential for calculations involving wave superposition and interference.</a:t>
            </a:r>
            <a:endParaRPr lang="en-US" sz="1700" dirty="0"/>
          </a:p>
        </p:txBody>
      </p:sp>
      <p:sp>
        <p:nvSpPr>
          <p:cNvPr id="9" name="Shape 7"/>
          <p:cNvSpPr/>
          <p:nvPr/>
        </p:nvSpPr>
        <p:spPr>
          <a:xfrm>
            <a:off x="757118" y="4912638"/>
            <a:ext cx="6449973" cy="2247067"/>
          </a:xfrm>
          <a:prstGeom prst="roundRect">
            <a:avLst>
              <a:gd name="adj" fmla="val 14441"/>
            </a:avLst>
          </a:prstGeom>
          <a:solidFill>
            <a:srgbClr val="46464A"/>
          </a:solidFill>
          <a:ln/>
        </p:spPr>
      </p:sp>
      <p:sp>
        <p:nvSpPr>
          <p:cNvPr id="10" name="Text 8"/>
          <p:cNvSpPr/>
          <p:nvPr/>
        </p:nvSpPr>
        <p:spPr>
          <a:xfrm>
            <a:off x="973336" y="5128855"/>
            <a:ext cx="2403634" cy="300395"/>
          </a:xfrm>
          <a:prstGeom prst="rect">
            <a:avLst/>
          </a:prstGeom>
          <a:noFill/>
          <a:ln/>
        </p:spPr>
        <p:txBody>
          <a:bodyPr wrap="none" lIns="0" tIns="0" rIns="0" bIns="0" rtlCol="0" anchor="t"/>
          <a:lstStyle/>
          <a:p>
            <a:pPr marL="0" indent="0">
              <a:lnSpc>
                <a:spcPts val="2350"/>
              </a:lnSpc>
              <a:buNone/>
            </a:pPr>
            <a:r>
              <a:rPr lang="en-US" sz="1850" b="1" dirty="0">
                <a:solidFill>
                  <a:srgbClr val="D7D4CC"/>
                </a:solidFill>
                <a:latin typeface="Comfortaa Bold" pitchFamily="34" charset="0"/>
                <a:ea typeface="Comfortaa Bold" pitchFamily="34" charset="-122"/>
                <a:cs typeface="Comfortaa Bold" pitchFamily="34" charset="-120"/>
              </a:rPr>
              <a:t>Fluid Dynamics</a:t>
            </a:r>
            <a:endParaRPr lang="en-US" sz="1850" dirty="0"/>
          </a:p>
        </p:txBody>
      </p:sp>
      <p:sp>
        <p:nvSpPr>
          <p:cNvPr id="11" name="Text 9"/>
          <p:cNvSpPr/>
          <p:nvPr/>
        </p:nvSpPr>
        <p:spPr>
          <a:xfrm>
            <a:off x="973336" y="5559028"/>
            <a:ext cx="6017538" cy="1384459"/>
          </a:xfrm>
          <a:prstGeom prst="rect">
            <a:avLst/>
          </a:prstGeom>
          <a:noFill/>
          <a:ln/>
        </p:spPr>
        <p:txBody>
          <a:bodyPr wrap="square" lIns="0" tIns="0" rIns="0" bIns="0" rtlCol="0" anchor="t"/>
          <a:lstStyle/>
          <a:p>
            <a:pPr marL="0" indent="0">
              <a:lnSpc>
                <a:spcPts val="2700"/>
              </a:lnSpc>
              <a:buNone/>
            </a:pPr>
            <a:r>
              <a:rPr lang="en-US" sz="1700" dirty="0">
                <a:solidFill>
                  <a:srgbClr val="D7D4CC"/>
                </a:solidFill>
                <a:latin typeface="Raleway Medium" pitchFamily="34" charset="0"/>
                <a:ea typeface="Raleway Medium" pitchFamily="34" charset="-122"/>
                <a:cs typeface="Raleway Medium" pitchFamily="34" charset="-120"/>
              </a:rPr>
              <a:t>Complex numbers are used in fluid dynamics to model and analyze complex flow patterns. They help to solve equations related to fluid flow, including turbulence, and understand the behavior of waves and vortices in fluids.</a:t>
            </a:r>
            <a:endParaRPr lang="en-US" sz="1700" dirty="0"/>
          </a:p>
        </p:txBody>
      </p:sp>
      <p:sp>
        <p:nvSpPr>
          <p:cNvPr id="12" name="Shape 10"/>
          <p:cNvSpPr/>
          <p:nvPr/>
        </p:nvSpPr>
        <p:spPr>
          <a:xfrm>
            <a:off x="7423309" y="4912638"/>
            <a:ext cx="6449973" cy="2247067"/>
          </a:xfrm>
          <a:prstGeom prst="roundRect">
            <a:avLst>
              <a:gd name="adj" fmla="val 14441"/>
            </a:avLst>
          </a:prstGeom>
          <a:solidFill>
            <a:srgbClr val="46464A"/>
          </a:solidFill>
          <a:ln/>
        </p:spPr>
      </p:sp>
      <p:sp>
        <p:nvSpPr>
          <p:cNvPr id="13" name="Text 11"/>
          <p:cNvSpPr/>
          <p:nvPr/>
        </p:nvSpPr>
        <p:spPr>
          <a:xfrm>
            <a:off x="7639526" y="5128855"/>
            <a:ext cx="2403634" cy="300395"/>
          </a:xfrm>
          <a:prstGeom prst="rect">
            <a:avLst/>
          </a:prstGeom>
          <a:noFill/>
          <a:ln/>
        </p:spPr>
        <p:txBody>
          <a:bodyPr wrap="none" lIns="0" tIns="0" rIns="0" bIns="0" rtlCol="0" anchor="t"/>
          <a:lstStyle/>
          <a:p>
            <a:pPr marL="0" indent="0">
              <a:lnSpc>
                <a:spcPts val="2350"/>
              </a:lnSpc>
              <a:buNone/>
            </a:pPr>
            <a:r>
              <a:rPr lang="en-US" sz="1850" b="1" dirty="0">
                <a:solidFill>
                  <a:srgbClr val="D7D4CC"/>
                </a:solidFill>
                <a:latin typeface="Comfortaa Bold" pitchFamily="34" charset="0"/>
                <a:ea typeface="Comfortaa Bold" pitchFamily="34" charset="-122"/>
                <a:cs typeface="Comfortaa Bold" pitchFamily="34" charset="-120"/>
              </a:rPr>
              <a:t>Signal Processing</a:t>
            </a:r>
            <a:endParaRPr lang="en-US" sz="1850" dirty="0"/>
          </a:p>
        </p:txBody>
      </p:sp>
      <p:sp>
        <p:nvSpPr>
          <p:cNvPr id="14" name="Text 12"/>
          <p:cNvSpPr/>
          <p:nvPr/>
        </p:nvSpPr>
        <p:spPr>
          <a:xfrm>
            <a:off x="7639526" y="5559028"/>
            <a:ext cx="6017538" cy="1384459"/>
          </a:xfrm>
          <a:prstGeom prst="rect">
            <a:avLst/>
          </a:prstGeom>
          <a:noFill/>
          <a:ln/>
        </p:spPr>
        <p:txBody>
          <a:bodyPr wrap="square" lIns="0" tIns="0" rIns="0" bIns="0" rtlCol="0" anchor="t"/>
          <a:lstStyle/>
          <a:p>
            <a:pPr marL="0" indent="0">
              <a:lnSpc>
                <a:spcPts val="2700"/>
              </a:lnSpc>
              <a:buNone/>
            </a:pPr>
            <a:r>
              <a:rPr lang="en-US" sz="1700" dirty="0">
                <a:solidFill>
                  <a:srgbClr val="D7D4CC"/>
                </a:solidFill>
                <a:latin typeface="Raleway Medium" pitchFamily="34" charset="0"/>
                <a:ea typeface="Raleway Medium" pitchFamily="34" charset="-122"/>
                <a:cs typeface="Raleway Medium" pitchFamily="34" charset="-120"/>
              </a:rPr>
              <a:t>Complex numbers are widely used in signal processing for analyzing and manipulating signals. They help to represent and analyze signals in the frequency domain, enabling effective filtering and signal processing techniques.</a:t>
            </a:r>
            <a:endParaRPr lang="en-US" sz="1700" dirty="0"/>
          </a:p>
        </p:txBody>
      </p:sp>
      <p:pic>
        <p:nvPicPr>
          <p:cNvPr id="16" name="Picture 15">
            <a:extLst>
              <a:ext uri="{FF2B5EF4-FFF2-40B4-BE49-F238E27FC236}">
                <a16:creationId xmlns:a16="http://schemas.microsoft.com/office/drawing/2014/main" id="{B0C9F766-3635-4764-A3F9-88DA6358A3B3}"/>
              </a:ext>
            </a:extLst>
          </p:cNvPr>
          <p:cNvPicPr>
            <a:picLocks noChangeAspect="1"/>
          </p:cNvPicPr>
          <p:nvPr/>
        </p:nvPicPr>
        <p:blipFill>
          <a:blip r:embed="rId3"/>
          <a:stretch>
            <a:fillRect/>
          </a:stretch>
        </p:blipFill>
        <p:spPr>
          <a:xfrm>
            <a:off x="11655049" y="7491726"/>
            <a:ext cx="2896004" cy="62873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804267" y="657106"/>
            <a:ext cx="7535466" cy="1276588"/>
          </a:xfrm>
          <a:prstGeom prst="rect">
            <a:avLst/>
          </a:prstGeom>
          <a:noFill/>
          <a:ln/>
        </p:spPr>
        <p:txBody>
          <a:bodyPr wrap="square" lIns="0" tIns="0" rIns="0" bIns="0" rtlCol="0" anchor="t"/>
          <a:lstStyle/>
          <a:p>
            <a:pPr marL="0" indent="0">
              <a:lnSpc>
                <a:spcPts val="5000"/>
              </a:lnSpc>
              <a:buNone/>
            </a:pPr>
            <a:r>
              <a:rPr lang="en-US" sz="4000" b="1" dirty="0">
                <a:solidFill>
                  <a:srgbClr val="FFE14D"/>
                </a:solidFill>
                <a:latin typeface="Comfortaa Bold" pitchFamily="34" charset="0"/>
                <a:ea typeface="Comfortaa Bold" pitchFamily="34" charset="-122"/>
                <a:cs typeface="Comfortaa Bold" pitchFamily="34" charset="-120"/>
              </a:rPr>
              <a:t>Complex Analysis and Advanced Topics</a:t>
            </a:r>
            <a:endParaRPr lang="en-US" sz="4000" dirty="0"/>
          </a:p>
        </p:txBody>
      </p:sp>
      <p:sp>
        <p:nvSpPr>
          <p:cNvPr id="4" name="Text 1"/>
          <p:cNvSpPr/>
          <p:nvPr/>
        </p:nvSpPr>
        <p:spPr>
          <a:xfrm>
            <a:off x="804267" y="2393275"/>
            <a:ext cx="3595330" cy="758309"/>
          </a:xfrm>
          <a:prstGeom prst="rect">
            <a:avLst/>
          </a:prstGeom>
          <a:noFill/>
          <a:ln/>
        </p:spPr>
        <p:txBody>
          <a:bodyPr wrap="none" lIns="0" tIns="0" rIns="0" bIns="0" rtlCol="0" anchor="t"/>
          <a:lstStyle/>
          <a:p>
            <a:pPr marL="0" indent="0" algn="ctr">
              <a:lnSpc>
                <a:spcPts val="5950"/>
              </a:lnSpc>
              <a:buNone/>
            </a:pPr>
            <a:r>
              <a:rPr lang="en-US" sz="5950" b="1" dirty="0">
                <a:solidFill>
                  <a:srgbClr val="D7D4CC"/>
                </a:solidFill>
                <a:latin typeface="Comfortaa Bold" pitchFamily="34" charset="0"/>
                <a:ea typeface="Comfortaa Bold" pitchFamily="34" charset="-122"/>
                <a:cs typeface="Comfortaa Bold" pitchFamily="34" charset="-120"/>
              </a:rPr>
              <a:t>1</a:t>
            </a:r>
            <a:endParaRPr lang="en-US" sz="5950" dirty="0"/>
          </a:p>
        </p:txBody>
      </p:sp>
      <p:sp>
        <p:nvSpPr>
          <p:cNvPr id="5" name="Text 2"/>
          <p:cNvSpPr/>
          <p:nvPr/>
        </p:nvSpPr>
        <p:spPr>
          <a:xfrm>
            <a:off x="1325166" y="3438763"/>
            <a:ext cx="2553414" cy="319207"/>
          </a:xfrm>
          <a:prstGeom prst="rect">
            <a:avLst/>
          </a:prstGeom>
          <a:noFill/>
          <a:ln/>
        </p:spPr>
        <p:txBody>
          <a:bodyPr wrap="none" lIns="0" tIns="0" rIns="0" bIns="0" rtlCol="0" anchor="t"/>
          <a:lstStyle/>
          <a:p>
            <a:pPr marL="0" indent="0" algn="ctr">
              <a:lnSpc>
                <a:spcPts val="2500"/>
              </a:lnSpc>
              <a:buNone/>
            </a:pPr>
            <a:r>
              <a:rPr lang="en-US" sz="2000" b="1" dirty="0">
                <a:solidFill>
                  <a:srgbClr val="D7D4CC"/>
                </a:solidFill>
                <a:latin typeface="Comfortaa Bold" pitchFamily="34" charset="0"/>
                <a:ea typeface="Comfortaa Bold" pitchFamily="34" charset="-122"/>
                <a:cs typeface="Comfortaa Bold" pitchFamily="34" charset="-120"/>
              </a:rPr>
              <a:t>Complex Analysis</a:t>
            </a:r>
            <a:endParaRPr lang="en-US" sz="2000" dirty="0"/>
          </a:p>
        </p:txBody>
      </p:sp>
      <p:sp>
        <p:nvSpPr>
          <p:cNvPr id="6" name="Text 3"/>
          <p:cNvSpPr/>
          <p:nvPr/>
        </p:nvSpPr>
        <p:spPr>
          <a:xfrm>
            <a:off x="804267" y="3895844"/>
            <a:ext cx="3595330" cy="3308985"/>
          </a:xfrm>
          <a:prstGeom prst="rect">
            <a:avLst/>
          </a:prstGeom>
          <a:noFill/>
          <a:ln/>
        </p:spPr>
        <p:txBody>
          <a:bodyPr wrap="square" lIns="0" tIns="0" rIns="0" bIns="0" rtlCol="0" anchor="t"/>
          <a:lstStyle/>
          <a:p>
            <a:pPr marL="0" indent="0" algn="ctr">
              <a:lnSpc>
                <a:spcPts val="2850"/>
              </a:lnSpc>
              <a:buNone/>
            </a:pPr>
            <a:r>
              <a:rPr lang="en-US" sz="1800" dirty="0">
                <a:solidFill>
                  <a:srgbClr val="D7D4CC"/>
                </a:solidFill>
                <a:latin typeface="Raleway Medium" pitchFamily="34" charset="0"/>
                <a:ea typeface="Raleway Medium" pitchFamily="34" charset="-122"/>
                <a:cs typeface="Raleway Medium" pitchFamily="34" charset="-120"/>
              </a:rPr>
              <a:t>Complex analysis is a branch of mathematics dealing with functions of complex variables. It explores concepts like differentiation, integration, power series, and conformal mappings, providing deeper insights into the properties and applications of complex numbers.</a:t>
            </a:r>
            <a:endParaRPr lang="en-US" sz="1800" dirty="0"/>
          </a:p>
        </p:txBody>
      </p:sp>
      <p:sp>
        <p:nvSpPr>
          <p:cNvPr id="7" name="Text 4"/>
          <p:cNvSpPr/>
          <p:nvPr/>
        </p:nvSpPr>
        <p:spPr>
          <a:xfrm>
            <a:off x="4744283" y="2393275"/>
            <a:ext cx="3595449" cy="758309"/>
          </a:xfrm>
          <a:prstGeom prst="rect">
            <a:avLst/>
          </a:prstGeom>
          <a:noFill/>
          <a:ln/>
        </p:spPr>
        <p:txBody>
          <a:bodyPr wrap="none" lIns="0" tIns="0" rIns="0" bIns="0" rtlCol="0" anchor="t"/>
          <a:lstStyle/>
          <a:p>
            <a:pPr marL="0" indent="0" algn="ctr">
              <a:lnSpc>
                <a:spcPts val="5950"/>
              </a:lnSpc>
              <a:buNone/>
            </a:pPr>
            <a:r>
              <a:rPr lang="en-US" sz="5950" b="1" dirty="0">
                <a:solidFill>
                  <a:srgbClr val="D7D4CC"/>
                </a:solidFill>
                <a:latin typeface="Comfortaa Bold" pitchFamily="34" charset="0"/>
                <a:ea typeface="Comfortaa Bold" pitchFamily="34" charset="-122"/>
                <a:cs typeface="Comfortaa Bold" pitchFamily="34" charset="-120"/>
              </a:rPr>
              <a:t>2</a:t>
            </a:r>
            <a:endParaRPr lang="en-US" sz="5950" dirty="0"/>
          </a:p>
        </p:txBody>
      </p:sp>
      <p:sp>
        <p:nvSpPr>
          <p:cNvPr id="8" name="Text 5"/>
          <p:cNvSpPr/>
          <p:nvPr/>
        </p:nvSpPr>
        <p:spPr>
          <a:xfrm>
            <a:off x="5265301" y="3438763"/>
            <a:ext cx="2553414" cy="319207"/>
          </a:xfrm>
          <a:prstGeom prst="rect">
            <a:avLst/>
          </a:prstGeom>
          <a:noFill/>
          <a:ln/>
        </p:spPr>
        <p:txBody>
          <a:bodyPr wrap="none" lIns="0" tIns="0" rIns="0" bIns="0" rtlCol="0" anchor="t"/>
          <a:lstStyle/>
          <a:p>
            <a:pPr marL="0" indent="0" algn="ctr">
              <a:lnSpc>
                <a:spcPts val="2500"/>
              </a:lnSpc>
              <a:buNone/>
            </a:pPr>
            <a:r>
              <a:rPr lang="en-US" sz="2000" b="1" dirty="0">
                <a:solidFill>
                  <a:srgbClr val="D7D4CC"/>
                </a:solidFill>
                <a:latin typeface="Comfortaa Bold" pitchFamily="34" charset="0"/>
                <a:ea typeface="Comfortaa Bold" pitchFamily="34" charset="-122"/>
                <a:cs typeface="Comfortaa Bold" pitchFamily="34" charset="-120"/>
              </a:rPr>
              <a:t>Advanced Topics</a:t>
            </a:r>
            <a:endParaRPr lang="en-US" sz="2000" dirty="0"/>
          </a:p>
        </p:txBody>
      </p:sp>
      <p:sp>
        <p:nvSpPr>
          <p:cNvPr id="9" name="Text 6"/>
          <p:cNvSpPr/>
          <p:nvPr/>
        </p:nvSpPr>
        <p:spPr>
          <a:xfrm>
            <a:off x="4744283" y="3895844"/>
            <a:ext cx="3595449" cy="3676650"/>
          </a:xfrm>
          <a:prstGeom prst="rect">
            <a:avLst/>
          </a:prstGeom>
          <a:noFill/>
          <a:ln/>
        </p:spPr>
        <p:txBody>
          <a:bodyPr wrap="square" lIns="0" tIns="0" rIns="0" bIns="0" rtlCol="0" anchor="t"/>
          <a:lstStyle/>
          <a:p>
            <a:pPr marL="0" indent="0" algn="ctr">
              <a:lnSpc>
                <a:spcPts val="2850"/>
              </a:lnSpc>
              <a:buNone/>
            </a:pPr>
            <a:r>
              <a:rPr lang="en-US" sz="1800" dirty="0">
                <a:solidFill>
                  <a:srgbClr val="D7D4CC"/>
                </a:solidFill>
                <a:latin typeface="Raleway Medium" pitchFamily="34" charset="0"/>
                <a:ea typeface="Raleway Medium" pitchFamily="34" charset="-122"/>
                <a:cs typeface="Raleway Medium" pitchFamily="34" charset="-120"/>
              </a:rPr>
              <a:t>Advanced topics in complex analysis include Riemann surfaces, elliptic functions, and modular forms. These concepts are crucial for research in fields like number theory, algebraic geometry, and string theory, showcasing the vast depth and profound implications of complex numbers.</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1008</Words>
  <Application>Microsoft Office PowerPoint</Application>
  <PresentationFormat>Custom</PresentationFormat>
  <Paragraphs>66</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Comfortaa</vt:lpstr>
      <vt:lpstr>Raleway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2024-11-15T15:02:17Z</dcterms:created>
  <dcterms:modified xsi:type="dcterms:W3CDTF">2024-11-15T17:29:13Z</dcterms:modified>
</cp:coreProperties>
</file>