
<file path=[Content_Types].xml><?xml version="1.0" encoding="utf-8"?>
<Types xmlns="http://schemas.openxmlformats.org/package/2006/content-types">
  <Default Extension="fntdata" ContentType="application/x-fontdata"/>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notesMasterIdLst>
    <p:notesMasterId r:id="rId12"/>
  </p:notesMasterIdLst>
  <p:sldSz cx="14630400" cy="8229600"/>
  <p:notesSz cx="8229600" cy="14630400"/>
  <p:embeddedFontLst>
    <p:embeddedFont>
      <p:font typeface="Poppins Light"/>
      <p:regular r:id="rId17"/>
    </p:embeddedFont>
    <p:embeddedFont>
      <p:font typeface="Poppins Light"/>
      <p:regular r:id="rId18"/>
    </p:embeddedFont>
    <p:embeddedFont>
      <p:font typeface="Poppins Light"/>
      <p:regular r:id="rId19"/>
    </p:embeddedFont>
    <p:embeddedFont>
      <p:font typeface="Poppins Light"/>
      <p:regular r:id="rId20"/>
    </p:embeddedFont>
    <p:embeddedFont>
      <p:font typeface="Roboto Light"/>
      <p:regular r:id="rId21"/>
    </p:embeddedFont>
    <p:embeddedFont>
      <p:font typeface="Roboto Light"/>
      <p:regular r:id="rId22"/>
    </p:embeddedFont>
    <p:embeddedFont>
      <p:font typeface="Roboto Light"/>
      <p:regular r:id="rId23"/>
    </p:embeddedFont>
    <p:embeddedFont>
      <p:font typeface="Roboto Light"/>
      <p:regular r:id="rId24"/>
    </p:embeddedFont>
  </p:embeddedFon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7" Type="http://schemas.openxmlformats.org/officeDocument/2006/relationships/font" Target="fonts/font1.fntdata"/><Relationship Id="rId18" Type="http://schemas.openxmlformats.org/officeDocument/2006/relationships/font" Target="fonts/font2.fntdata"/><Relationship Id="rId19" Type="http://schemas.openxmlformats.org/officeDocument/2006/relationships/font" Target="fonts/font3.fntdata"/><Relationship Id="rId20" Type="http://schemas.openxmlformats.org/officeDocument/2006/relationships/font" Target="fonts/font4.fntdata"/><Relationship Id="rId21" Type="http://schemas.openxmlformats.org/officeDocument/2006/relationships/font" Target="fonts/font5.fntdata"/><Relationship Id="rId22" Type="http://schemas.openxmlformats.org/officeDocument/2006/relationships/font" Target="fonts/font6.fntdata"/><Relationship Id="rId23" Type="http://schemas.openxmlformats.org/officeDocument/2006/relationships/font" Target="fonts/font7.fntdata"/><Relationship Id="rId24" Type="http://schemas.openxmlformats.org/officeDocument/2006/relationships/font" Target="fonts/font8.fntdata"/></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10-1.png"/><Relationship Id="rId3"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11-1.png"/><Relationship Id="rId3"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2-1.png"/><Relationship Id="rId3"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3-1.png"/><Relationship Id="rId3"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4-1.png"/><Relationship Id="rId3"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5-1.png"/><Relationship Id="rId3"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6-1.png"/><Relationship Id="rId3"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7-1.png"/><Relationship Id="rId3"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8-1.png"/><Relationship Id="rId3"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9-1.png"/><Relationship Id="rId3"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lide 9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lide 10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2.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1.xml"/><Relationship Id="rId3"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4.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6.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7.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8.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9.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9144000" y="0"/>
            <a:ext cx="5486400" cy="8229600"/>
          </a:xfrm>
          <a:prstGeom prst="rect">
            <a:avLst/>
          </a:prstGeom>
        </p:spPr>
      </p:pic>
      <p:sp>
        <p:nvSpPr>
          <p:cNvPr id="3" name="Text 0"/>
          <p:cNvSpPr/>
          <p:nvPr/>
        </p:nvSpPr>
        <p:spPr>
          <a:xfrm>
            <a:off x="793790" y="2538532"/>
            <a:ext cx="7110532"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Absolute Value Equations</a:t>
            </a:r>
            <a:endParaRPr lang="en-US" sz="4450" dirty="0"/>
          </a:p>
        </p:txBody>
      </p:sp>
      <p:sp>
        <p:nvSpPr>
          <p:cNvPr id="4" name="Text 1"/>
          <p:cNvSpPr/>
          <p:nvPr/>
        </p:nvSpPr>
        <p:spPr>
          <a:xfrm>
            <a:off x="793790" y="3587472"/>
            <a:ext cx="7556421" cy="1451610"/>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Welcome to the exploration of absolute value equations! We'll delve into the fundamentals, explore various properties and techniques, and uncover practical applications of this essential concept. Let's begin with an introduction to absolute value.</a:t>
            </a:r>
            <a:endParaRPr lang="en-US" sz="1750" dirty="0"/>
          </a:p>
        </p:txBody>
      </p:sp>
      <p:sp>
        <p:nvSpPr>
          <p:cNvPr id="5" name="Shape 2"/>
          <p:cNvSpPr/>
          <p:nvPr/>
        </p:nvSpPr>
        <p:spPr>
          <a:xfrm>
            <a:off x="793790" y="5311140"/>
            <a:ext cx="362903" cy="362903"/>
          </a:xfrm>
          <a:prstGeom prst="roundRect">
            <a:avLst>
              <a:gd name="adj" fmla="val 25194296"/>
            </a:avLst>
          </a:prstGeom>
          <a:solidFill>
            <a:srgbClr val="D1CBC1"/>
          </a:solidFill>
          <a:ln w="7620">
            <a:solidFill>
              <a:srgbClr val="FFFFFF"/>
            </a:solidFill>
            <a:prstDash val="solid"/>
          </a:ln>
        </p:spPr>
      </p:sp>
      <p:sp>
        <p:nvSpPr>
          <p:cNvPr id="6" name="Text 3"/>
          <p:cNvSpPr/>
          <p:nvPr/>
        </p:nvSpPr>
        <p:spPr>
          <a:xfrm>
            <a:off x="927735" y="5443776"/>
            <a:ext cx="94893" cy="97512"/>
          </a:xfrm>
          <a:prstGeom prst="rect">
            <a:avLst/>
          </a:prstGeom>
          <a:noFill/>
          <a:ln/>
        </p:spPr>
        <p:txBody>
          <a:bodyPr wrap="none" lIns="0" tIns="0" rIns="0" bIns="0" rtlCol="0" anchor="t"/>
          <a:lstStyle/>
          <a:p>
            <a:pPr algn="ctr" indent="0" marL="0">
              <a:lnSpc>
                <a:spcPts val="750"/>
              </a:lnSpc>
              <a:buNone/>
            </a:pPr>
            <a:r>
              <a:rPr lang="en-US" sz="750" dirty="0">
                <a:solidFill>
                  <a:srgbClr val="3C3838"/>
                </a:solidFill>
                <a:latin typeface="Roboto Medium" pitchFamily="34" charset="0"/>
                <a:ea typeface="Roboto Medium" pitchFamily="34" charset="-122"/>
                <a:cs typeface="Roboto Medium" pitchFamily="34" charset="-120"/>
              </a:rPr>
              <a:t>IO</a:t>
            </a:r>
            <a:endParaRPr lang="en-US" sz="750" dirty="0"/>
          </a:p>
        </p:txBody>
      </p:sp>
      <p:sp>
        <p:nvSpPr>
          <p:cNvPr id="7" name="Text 4"/>
          <p:cNvSpPr/>
          <p:nvPr/>
        </p:nvSpPr>
        <p:spPr>
          <a:xfrm>
            <a:off x="1270040" y="5294233"/>
            <a:ext cx="2106216" cy="396835"/>
          </a:xfrm>
          <a:prstGeom prst="rect">
            <a:avLst/>
          </a:prstGeom>
          <a:noFill/>
          <a:ln/>
        </p:spPr>
        <p:txBody>
          <a:bodyPr wrap="none" lIns="0" tIns="0" rIns="0" bIns="0" rtlCol="0" anchor="t"/>
          <a:lstStyle/>
          <a:p>
            <a:pPr algn="l" indent="0" marL="0">
              <a:lnSpc>
                <a:spcPts val="3100"/>
              </a:lnSpc>
              <a:buNone/>
            </a:pPr>
            <a:r>
              <a:rPr lang="en-US" sz="2200" b="1" dirty="0">
                <a:solidFill>
                  <a:srgbClr val="E5E0DF"/>
                </a:solidFill>
                <a:latin typeface="Roboto Bold" pitchFamily="34" charset="0"/>
                <a:ea typeface="Roboto Bold" pitchFamily="34" charset="-122"/>
                <a:cs typeface="Roboto Bold" pitchFamily="34" charset="-120"/>
              </a:rPr>
              <a:t>by IKENNA ONYI</a:t>
            </a:r>
            <a:endParaRPr lang="en-US" sz="2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9144000" y="0"/>
            <a:ext cx="5486400" cy="8232934"/>
          </a:xfrm>
          <a:prstGeom prst="rect">
            <a:avLst/>
          </a:prstGeom>
        </p:spPr>
      </p:pic>
      <p:sp>
        <p:nvSpPr>
          <p:cNvPr id="3" name="Text 0"/>
          <p:cNvSpPr/>
          <p:nvPr/>
        </p:nvSpPr>
        <p:spPr>
          <a:xfrm>
            <a:off x="777240" y="610672"/>
            <a:ext cx="7589520" cy="1387793"/>
          </a:xfrm>
          <a:prstGeom prst="rect">
            <a:avLst/>
          </a:prstGeom>
          <a:noFill/>
          <a:ln/>
        </p:spPr>
        <p:txBody>
          <a:bodyPr wrap="square" lIns="0" tIns="0" rIns="0" bIns="0" rtlCol="0" anchor="t"/>
          <a:lstStyle/>
          <a:p>
            <a:pPr indent="0" marL="0">
              <a:lnSpc>
                <a:spcPts val="5450"/>
              </a:lnSpc>
              <a:buNone/>
            </a:pPr>
            <a:r>
              <a:rPr lang="en-US" sz="4350" dirty="0">
                <a:solidFill>
                  <a:srgbClr val="F2F2F3"/>
                </a:solidFill>
                <a:latin typeface="Poppins Light" pitchFamily="34" charset="0"/>
                <a:ea typeface="Poppins Light" pitchFamily="34" charset="-122"/>
                <a:cs typeface="Poppins Light" pitchFamily="34" charset="-120"/>
              </a:rPr>
              <a:t>Summary and Key Takeaways</a:t>
            </a:r>
            <a:endParaRPr lang="en-US" sz="4350" dirty="0"/>
          </a:p>
        </p:txBody>
      </p:sp>
      <p:sp>
        <p:nvSpPr>
          <p:cNvPr id="4" name="Text 1"/>
          <p:cNvSpPr/>
          <p:nvPr/>
        </p:nvSpPr>
        <p:spPr>
          <a:xfrm>
            <a:off x="777240" y="2442567"/>
            <a:ext cx="3628192" cy="732830"/>
          </a:xfrm>
          <a:prstGeom prst="rect">
            <a:avLst/>
          </a:prstGeom>
          <a:noFill/>
          <a:ln/>
        </p:spPr>
        <p:txBody>
          <a:bodyPr wrap="none" lIns="0" tIns="0" rIns="0" bIns="0" rtlCol="0" anchor="t"/>
          <a:lstStyle/>
          <a:p>
            <a:pPr algn="ctr" indent="0" marL="0">
              <a:lnSpc>
                <a:spcPts val="5750"/>
              </a:lnSpc>
              <a:buNone/>
            </a:pPr>
            <a:r>
              <a:rPr lang="en-US" sz="5750" dirty="0">
                <a:solidFill>
                  <a:srgbClr val="E5E0DF"/>
                </a:solidFill>
                <a:latin typeface="Poppins Light" pitchFamily="34" charset="0"/>
                <a:ea typeface="Poppins Light" pitchFamily="34" charset="-122"/>
                <a:cs typeface="Poppins Light" pitchFamily="34" charset="-120"/>
              </a:rPr>
              <a:t>1</a:t>
            </a:r>
            <a:endParaRPr lang="en-US" sz="5750" dirty="0"/>
          </a:p>
        </p:txBody>
      </p:sp>
      <p:sp>
        <p:nvSpPr>
          <p:cNvPr id="5" name="Text 2"/>
          <p:cNvSpPr/>
          <p:nvPr/>
        </p:nvSpPr>
        <p:spPr>
          <a:xfrm>
            <a:off x="1203246" y="3452932"/>
            <a:ext cx="2776180" cy="347067"/>
          </a:xfrm>
          <a:prstGeom prst="rect">
            <a:avLst/>
          </a:prstGeom>
          <a:noFill/>
          <a:ln/>
        </p:spPr>
        <p:txBody>
          <a:bodyPr wrap="none" lIns="0" tIns="0" rIns="0" bIns="0" rtlCol="0" anchor="t"/>
          <a:lstStyle/>
          <a:p>
            <a:pPr algn="ctr" indent="0" marL="0">
              <a:lnSpc>
                <a:spcPts val="2700"/>
              </a:lnSpc>
              <a:buNone/>
            </a:pPr>
            <a:r>
              <a:rPr lang="en-US" sz="2150" dirty="0">
                <a:solidFill>
                  <a:srgbClr val="E5E0DF"/>
                </a:solidFill>
                <a:latin typeface="Poppins Light" pitchFamily="34" charset="0"/>
                <a:ea typeface="Poppins Light" pitchFamily="34" charset="-122"/>
                <a:cs typeface="Poppins Light" pitchFamily="34" charset="-120"/>
              </a:rPr>
              <a:t>Definition</a:t>
            </a:r>
            <a:endParaRPr lang="en-US" sz="2150" dirty="0"/>
          </a:p>
        </p:txBody>
      </p:sp>
      <p:sp>
        <p:nvSpPr>
          <p:cNvPr id="6" name="Text 3"/>
          <p:cNvSpPr/>
          <p:nvPr/>
        </p:nvSpPr>
        <p:spPr>
          <a:xfrm>
            <a:off x="777240" y="3933230"/>
            <a:ext cx="3628192" cy="710565"/>
          </a:xfrm>
          <a:prstGeom prst="rect">
            <a:avLst/>
          </a:prstGeom>
          <a:noFill/>
          <a:ln/>
        </p:spPr>
        <p:txBody>
          <a:bodyPr wrap="square" lIns="0" tIns="0" rIns="0" bIns="0" rtlCol="0" anchor="t"/>
          <a:lstStyle/>
          <a:p>
            <a:pPr algn="ctr" indent="0" marL="0">
              <a:lnSpc>
                <a:spcPts val="2750"/>
              </a:lnSpc>
              <a:buNone/>
            </a:pPr>
            <a:r>
              <a:rPr lang="en-US" sz="1700" dirty="0">
                <a:solidFill>
                  <a:srgbClr val="E5E0DF"/>
                </a:solidFill>
                <a:latin typeface="Roboto Light" pitchFamily="34" charset="0"/>
                <a:ea typeface="Roboto Light" pitchFamily="34" charset="-122"/>
                <a:cs typeface="Roboto Light" pitchFamily="34" charset="-120"/>
              </a:rPr>
              <a:t>Absolute value represents distance from zero, always non-negative.</a:t>
            </a:r>
            <a:endParaRPr lang="en-US" sz="1700" dirty="0"/>
          </a:p>
        </p:txBody>
      </p:sp>
      <p:sp>
        <p:nvSpPr>
          <p:cNvPr id="7" name="Text 4"/>
          <p:cNvSpPr/>
          <p:nvPr/>
        </p:nvSpPr>
        <p:spPr>
          <a:xfrm>
            <a:off x="4738568" y="2442567"/>
            <a:ext cx="3628192" cy="732830"/>
          </a:xfrm>
          <a:prstGeom prst="rect">
            <a:avLst/>
          </a:prstGeom>
          <a:noFill/>
          <a:ln/>
        </p:spPr>
        <p:txBody>
          <a:bodyPr wrap="none" lIns="0" tIns="0" rIns="0" bIns="0" rtlCol="0" anchor="t"/>
          <a:lstStyle/>
          <a:p>
            <a:pPr algn="ctr" indent="0" marL="0">
              <a:lnSpc>
                <a:spcPts val="5750"/>
              </a:lnSpc>
              <a:buNone/>
            </a:pPr>
            <a:r>
              <a:rPr lang="en-US" sz="5750" dirty="0">
                <a:solidFill>
                  <a:srgbClr val="E5E0DF"/>
                </a:solidFill>
                <a:latin typeface="Poppins Light" pitchFamily="34" charset="0"/>
                <a:ea typeface="Poppins Light" pitchFamily="34" charset="-122"/>
                <a:cs typeface="Poppins Light" pitchFamily="34" charset="-120"/>
              </a:rPr>
              <a:t>2</a:t>
            </a:r>
            <a:endParaRPr lang="en-US" sz="5750" dirty="0"/>
          </a:p>
        </p:txBody>
      </p:sp>
      <p:sp>
        <p:nvSpPr>
          <p:cNvPr id="8" name="Text 5"/>
          <p:cNvSpPr/>
          <p:nvPr/>
        </p:nvSpPr>
        <p:spPr>
          <a:xfrm>
            <a:off x="5164574" y="3452932"/>
            <a:ext cx="2776180" cy="347067"/>
          </a:xfrm>
          <a:prstGeom prst="rect">
            <a:avLst/>
          </a:prstGeom>
          <a:noFill/>
          <a:ln/>
        </p:spPr>
        <p:txBody>
          <a:bodyPr wrap="none" lIns="0" tIns="0" rIns="0" bIns="0" rtlCol="0" anchor="t"/>
          <a:lstStyle/>
          <a:p>
            <a:pPr algn="ctr" indent="0" marL="0">
              <a:lnSpc>
                <a:spcPts val="2700"/>
              </a:lnSpc>
              <a:buNone/>
            </a:pPr>
            <a:r>
              <a:rPr lang="en-US" sz="2150" dirty="0">
                <a:solidFill>
                  <a:srgbClr val="E5E0DF"/>
                </a:solidFill>
                <a:latin typeface="Poppins Light" pitchFamily="34" charset="0"/>
                <a:ea typeface="Poppins Light" pitchFamily="34" charset="-122"/>
                <a:cs typeface="Poppins Light" pitchFamily="34" charset="-120"/>
              </a:rPr>
              <a:t>Solving</a:t>
            </a:r>
            <a:endParaRPr lang="en-US" sz="2150" dirty="0"/>
          </a:p>
        </p:txBody>
      </p:sp>
      <p:sp>
        <p:nvSpPr>
          <p:cNvPr id="9" name="Text 6"/>
          <p:cNvSpPr/>
          <p:nvPr/>
        </p:nvSpPr>
        <p:spPr>
          <a:xfrm>
            <a:off x="4738568" y="3933230"/>
            <a:ext cx="3628192" cy="710565"/>
          </a:xfrm>
          <a:prstGeom prst="rect">
            <a:avLst/>
          </a:prstGeom>
          <a:noFill/>
          <a:ln/>
        </p:spPr>
        <p:txBody>
          <a:bodyPr wrap="square" lIns="0" tIns="0" rIns="0" bIns="0" rtlCol="0" anchor="t"/>
          <a:lstStyle/>
          <a:p>
            <a:pPr algn="ctr" indent="0" marL="0">
              <a:lnSpc>
                <a:spcPts val="2750"/>
              </a:lnSpc>
              <a:buNone/>
            </a:pPr>
            <a:r>
              <a:rPr lang="en-US" sz="1700" dirty="0">
                <a:solidFill>
                  <a:srgbClr val="E5E0DF"/>
                </a:solidFill>
                <a:latin typeface="Roboto Light" pitchFamily="34" charset="0"/>
                <a:ea typeface="Roboto Light" pitchFamily="34" charset="-122"/>
                <a:cs typeface="Roboto Light" pitchFamily="34" charset="-120"/>
              </a:rPr>
              <a:t>Two cases: positive and negative values within the absolute value.</a:t>
            </a:r>
            <a:endParaRPr lang="en-US" sz="1700" dirty="0"/>
          </a:p>
        </p:txBody>
      </p:sp>
      <p:sp>
        <p:nvSpPr>
          <p:cNvPr id="10" name="Text 7"/>
          <p:cNvSpPr/>
          <p:nvPr/>
        </p:nvSpPr>
        <p:spPr>
          <a:xfrm>
            <a:off x="777240" y="5421035"/>
            <a:ext cx="3628192" cy="732830"/>
          </a:xfrm>
          <a:prstGeom prst="rect">
            <a:avLst/>
          </a:prstGeom>
          <a:noFill/>
          <a:ln/>
        </p:spPr>
        <p:txBody>
          <a:bodyPr wrap="none" lIns="0" tIns="0" rIns="0" bIns="0" rtlCol="0" anchor="t"/>
          <a:lstStyle/>
          <a:p>
            <a:pPr algn="ctr" indent="0" marL="0">
              <a:lnSpc>
                <a:spcPts val="5750"/>
              </a:lnSpc>
              <a:buNone/>
            </a:pPr>
            <a:r>
              <a:rPr lang="en-US" sz="5750" dirty="0">
                <a:solidFill>
                  <a:srgbClr val="E5E0DF"/>
                </a:solidFill>
                <a:latin typeface="Poppins Light" pitchFamily="34" charset="0"/>
                <a:ea typeface="Poppins Light" pitchFamily="34" charset="-122"/>
                <a:cs typeface="Poppins Light" pitchFamily="34" charset="-120"/>
              </a:rPr>
              <a:t>3</a:t>
            </a:r>
            <a:endParaRPr lang="en-US" sz="5750" dirty="0"/>
          </a:p>
        </p:txBody>
      </p:sp>
      <p:sp>
        <p:nvSpPr>
          <p:cNvPr id="11" name="Text 8"/>
          <p:cNvSpPr/>
          <p:nvPr/>
        </p:nvSpPr>
        <p:spPr>
          <a:xfrm>
            <a:off x="1203246" y="6431399"/>
            <a:ext cx="2776180" cy="347067"/>
          </a:xfrm>
          <a:prstGeom prst="rect">
            <a:avLst/>
          </a:prstGeom>
          <a:noFill/>
          <a:ln/>
        </p:spPr>
        <p:txBody>
          <a:bodyPr wrap="none" lIns="0" tIns="0" rIns="0" bIns="0" rtlCol="0" anchor="t"/>
          <a:lstStyle/>
          <a:p>
            <a:pPr algn="ctr" indent="0" marL="0">
              <a:lnSpc>
                <a:spcPts val="2700"/>
              </a:lnSpc>
              <a:buNone/>
            </a:pPr>
            <a:r>
              <a:rPr lang="en-US" sz="2150" dirty="0">
                <a:solidFill>
                  <a:srgbClr val="E5E0DF"/>
                </a:solidFill>
                <a:latin typeface="Poppins Light" pitchFamily="34" charset="0"/>
                <a:ea typeface="Poppins Light" pitchFamily="34" charset="-122"/>
                <a:cs typeface="Poppins Light" pitchFamily="34" charset="-120"/>
              </a:rPr>
              <a:t>Applications</a:t>
            </a:r>
            <a:endParaRPr lang="en-US" sz="2150" dirty="0"/>
          </a:p>
        </p:txBody>
      </p:sp>
      <p:sp>
        <p:nvSpPr>
          <p:cNvPr id="12" name="Text 9"/>
          <p:cNvSpPr/>
          <p:nvPr/>
        </p:nvSpPr>
        <p:spPr>
          <a:xfrm>
            <a:off x="777240" y="6911697"/>
            <a:ext cx="3628192" cy="710565"/>
          </a:xfrm>
          <a:prstGeom prst="rect">
            <a:avLst/>
          </a:prstGeom>
          <a:noFill/>
          <a:ln/>
        </p:spPr>
        <p:txBody>
          <a:bodyPr wrap="square" lIns="0" tIns="0" rIns="0" bIns="0" rtlCol="0" anchor="t"/>
          <a:lstStyle/>
          <a:p>
            <a:pPr algn="ctr" indent="0" marL="0">
              <a:lnSpc>
                <a:spcPts val="2750"/>
              </a:lnSpc>
              <a:buNone/>
            </a:pPr>
            <a:r>
              <a:rPr lang="en-US" sz="1700" dirty="0">
                <a:solidFill>
                  <a:srgbClr val="E5E0DF"/>
                </a:solidFill>
                <a:latin typeface="Roboto Light" pitchFamily="34" charset="0"/>
                <a:ea typeface="Roboto Light" pitchFamily="34" charset="-122"/>
                <a:cs typeface="Roboto Light" pitchFamily="34" charset="-120"/>
              </a:rPr>
              <a:t>Distance, error tolerance, optimization, and more.</a:t>
            </a:r>
            <a:endParaRPr lang="en-US" sz="1700" dirty="0"/>
          </a:p>
        </p:txBody>
      </p:sp>
      <p:sp>
        <p:nvSpPr>
          <p:cNvPr id="13" name="Text 10"/>
          <p:cNvSpPr/>
          <p:nvPr/>
        </p:nvSpPr>
        <p:spPr>
          <a:xfrm>
            <a:off x="4738568" y="5421035"/>
            <a:ext cx="3628192" cy="732830"/>
          </a:xfrm>
          <a:prstGeom prst="rect">
            <a:avLst/>
          </a:prstGeom>
          <a:noFill/>
          <a:ln/>
        </p:spPr>
        <p:txBody>
          <a:bodyPr wrap="none" lIns="0" tIns="0" rIns="0" bIns="0" rtlCol="0" anchor="t"/>
          <a:lstStyle/>
          <a:p>
            <a:pPr algn="ctr" indent="0" marL="0">
              <a:lnSpc>
                <a:spcPts val="5750"/>
              </a:lnSpc>
              <a:buNone/>
            </a:pPr>
            <a:r>
              <a:rPr lang="en-US" sz="5750" dirty="0">
                <a:solidFill>
                  <a:srgbClr val="E5E0DF"/>
                </a:solidFill>
                <a:latin typeface="Poppins Light" pitchFamily="34" charset="0"/>
                <a:ea typeface="Poppins Light" pitchFamily="34" charset="-122"/>
                <a:cs typeface="Poppins Light" pitchFamily="34" charset="-120"/>
              </a:rPr>
              <a:t>4</a:t>
            </a:r>
            <a:endParaRPr lang="en-US" sz="5750" dirty="0"/>
          </a:p>
        </p:txBody>
      </p:sp>
      <p:sp>
        <p:nvSpPr>
          <p:cNvPr id="14" name="Text 11"/>
          <p:cNvSpPr/>
          <p:nvPr/>
        </p:nvSpPr>
        <p:spPr>
          <a:xfrm>
            <a:off x="5164574" y="6431399"/>
            <a:ext cx="2776180" cy="347067"/>
          </a:xfrm>
          <a:prstGeom prst="rect">
            <a:avLst/>
          </a:prstGeom>
          <a:noFill/>
          <a:ln/>
        </p:spPr>
        <p:txBody>
          <a:bodyPr wrap="none" lIns="0" tIns="0" rIns="0" bIns="0" rtlCol="0" anchor="t"/>
          <a:lstStyle/>
          <a:p>
            <a:pPr algn="ctr" indent="0" marL="0">
              <a:lnSpc>
                <a:spcPts val="2700"/>
              </a:lnSpc>
              <a:buNone/>
            </a:pPr>
            <a:r>
              <a:rPr lang="en-US" sz="2150" dirty="0">
                <a:solidFill>
                  <a:srgbClr val="E5E0DF"/>
                </a:solidFill>
                <a:latin typeface="Poppins Light" pitchFamily="34" charset="0"/>
                <a:ea typeface="Poppins Light" pitchFamily="34" charset="-122"/>
                <a:cs typeface="Poppins Light" pitchFamily="34" charset="-120"/>
              </a:rPr>
              <a:t>Misconceptions</a:t>
            </a:r>
            <a:endParaRPr lang="en-US" sz="2150" dirty="0"/>
          </a:p>
        </p:txBody>
      </p:sp>
      <p:sp>
        <p:nvSpPr>
          <p:cNvPr id="15" name="Text 12"/>
          <p:cNvSpPr/>
          <p:nvPr/>
        </p:nvSpPr>
        <p:spPr>
          <a:xfrm>
            <a:off x="4738568" y="6911697"/>
            <a:ext cx="3628192" cy="710565"/>
          </a:xfrm>
          <a:prstGeom prst="rect">
            <a:avLst/>
          </a:prstGeom>
          <a:noFill/>
          <a:ln/>
        </p:spPr>
        <p:txBody>
          <a:bodyPr wrap="square" lIns="0" tIns="0" rIns="0" bIns="0" rtlCol="0" anchor="t"/>
          <a:lstStyle/>
          <a:p>
            <a:pPr algn="ctr" indent="0" marL="0">
              <a:lnSpc>
                <a:spcPts val="2750"/>
              </a:lnSpc>
              <a:buNone/>
            </a:pPr>
            <a:r>
              <a:rPr lang="en-US" sz="1700" dirty="0">
                <a:solidFill>
                  <a:srgbClr val="E5E0DF"/>
                </a:solidFill>
                <a:latin typeface="Roboto Light" pitchFamily="34" charset="0"/>
                <a:ea typeface="Roboto Light" pitchFamily="34" charset="-122"/>
                <a:cs typeface="Roboto Light" pitchFamily="34" charset="-120"/>
              </a:rPr>
              <a:t>Avoid common mistakes related to cases and inequality signs.</a:t>
            </a:r>
            <a:endParaRPr lang="en-US" sz="17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93790" y="2358509"/>
            <a:ext cx="8482013"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Introduction to Absolute Value</a:t>
            </a:r>
            <a:endParaRPr lang="en-US" sz="4450" dirty="0"/>
          </a:p>
        </p:txBody>
      </p:sp>
      <p:sp>
        <p:nvSpPr>
          <p:cNvPr id="3" name="Text 1"/>
          <p:cNvSpPr/>
          <p:nvPr/>
        </p:nvSpPr>
        <p:spPr>
          <a:xfrm>
            <a:off x="793790" y="3634264"/>
            <a:ext cx="2835235" cy="354330"/>
          </a:xfrm>
          <a:prstGeom prst="rect">
            <a:avLst/>
          </a:prstGeom>
          <a:noFill/>
          <a:ln/>
        </p:spPr>
        <p:txBody>
          <a:bodyPr wrap="none" lIns="0" tIns="0" rIns="0" bIns="0" rtlCol="0" anchor="t"/>
          <a:lstStyle/>
          <a:p>
            <a:pPr indent="0" marL="0">
              <a:lnSpc>
                <a:spcPts val="2750"/>
              </a:lnSpc>
              <a:buNone/>
            </a:pPr>
            <a:r>
              <a:rPr lang="en-US" sz="2200" dirty="0">
                <a:solidFill>
                  <a:srgbClr val="F2F2F3"/>
                </a:solidFill>
                <a:latin typeface="Poppins Light" pitchFamily="34" charset="0"/>
                <a:ea typeface="Poppins Light" pitchFamily="34" charset="-122"/>
                <a:cs typeface="Poppins Light" pitchFamily="34" charset="-120"/>
              </a:rPr>
              <a:t>Definition</a:t>
            </a:r>
            <a:endParaRPr lang="en-US" sz="2200" dirty="0"/>
          </a:p>
        </p:txBody>
      </p:sp>
      <p:sp>
        <p:nvSpPr>
          <p:cNvPr id="4" name="Text 2"/>
          <p:cNvSpPr/>
          <p:nvPr/>
        </p:nvSpPr>
        <p:spPr>
          <a:xfrm>
            <a:off x="793790" y="4215408"/>
            <a:ext cx="6244709" cy="1451610"/>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The absolute value of a number represents its distance from zero on a number line. It's always a non-negative value. For example, the absolute value of 5 is 5, and the absolute value of -5 is also 5. We denote the absolute value of x as |x|.</a:t>
            </a:r>
            <a:endParaRPr lang="en-US" sz="1750" dirty="0"/>
          </a:p>
        </p:txBody>
      </p:sp>
      <p:sp>
        <p:nvSpPr>
          <p:cNvPr id="5" name="Text 3"/>
          <p:cNvSpPr/>
          <p:nvPr/>
        </p:nvSpPr>
        <p:spPr>
          <a:xfrm>
            <a:off x="7599521" y="3634264"/>
            <a:ext cx="3041452" cy="354330"/>
          </a:xfrm>
          <a:prstGeom prst="rect">
            <a:avLst/>
          </a:prstGeom>
          <a:noFill/>
          <a:ln/>
        </p:spPr>
        <p:txBody>
          <a:bodyPr wrap="none" lIns="0" tIns="0" rIns="0" bIns="0" rtlCol="0" anchor="t"/>
          <a:lstStyle/>
          <a:p>
            <a:pPr indent="0" marL="0">
              <a:lnSpc>
                <a:spcPts val="2750"/>
              </a:lnSpc>
              <a:buNone/>
            </a:pPr>
            <a:r>
              <a:rPr lang="en-US" sz="2200" dirty="0">
                <a:solidFill>
                  <a:srgbClr val="F2F2F3"/>
                </a:solidFill>
                <a:latin typeface="Poppins Light" pitchFamily="34" charset="0"/>
                <a:ea typeface="Poppins Light" pitchFamily="34" charset="-122"/>
                <a:cs typeface="Poppins Light" pitchFamily="34" charset="-120"/>
              </a:rPr>
              <a:t>Visual Representation</a:t>
            </a:r>
            <a:endParaRPr lang="en-US" sz="2200" dirty="0"/>
          </a:p>
        </p:txBody>
      </p:sp>
      <p:sp>
        <p:nvSpPr>
          <p:cNvPr id="6" name="Text 4"/>
          <p:cNvSpPr/>
          <p:nvPr/>
        </p:nvSpPr>
        <p:spPr>
          <a:xfrm>
            <a:off x="7599521" y="4215408"/>
            <a:ext cx="6244709" cy="1088708"/>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Imagine a number line. The absolute value of any number is its distance from the origin (zero), regardless of whether it's positive or negative. This distance is always positive.</a:t>
            </a:r>
            <a:endParaRPr lang="en-US" sz="17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4630400" cy="2835235"/>
          </a:xfrm>
          <a:prstGeom prst="rect">
            <a:avLst/>
          </a:prstGeom>
        </p:spPr>
      </p:pic>
      <p:sp>
        <p:nvSpPr>
          <p:cNvPr id="3" name="Text 0"/>
          <p:cNvSpPr/>
          <p:nvPr/>
        </p:nvSpPr>
        <p:spPr>
          <a:xfrm>
            <a:off x="793790" y="3913584"/>
            <a:ext cx="7863959"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Properties of Absolute Value</a:t>
            </a:r>
            <a:endParaRPr lang="en-US" sz="4450" dirty="0"/>
          </a:p>
        </p:txBody>
      </p:sp>
      <p:sp>
        <p:nvSpPr>
          <p:cNvPr id="4" name="Shape 1"/>
          <p:cNvSpPr/>
          <p:nvPr/>
        </p:nvSpPr>
        <p:spPr>
          <a:xfrm>
            <a:off x="793790" y="5217676"/>
            <a:ext cx="510302" cy="510302"/>
          </a:xfrm>
          <a:prstGeom prst="roundRect">
            <a:avLst>
              <a:gd name="adj" fmla="val 18669"/>
            </a:avLst>
          </a:prstGeom>
          <a:solidFill>
            <a:srgbClr val="3D3D42"/>
          </a:solidFill>
          <a:ln w="7620">
            <a:solidFill>
              <a:srgbClr val="56565B"/>
            </a:solidFill>
            <a:prstDash val="solid"/>
          </a:ln>
        </p:spPr>
      </p:sp>
      <p:sp>
        <p:nvSpPr>
          <p:cNvPr id="5" name="Text 2"/>
          <p:cNvSpPr/>
          <p:nvPr/>
        </p:nvSpPr>
        <p:spPr>
          <a:xfrm>
            <a:off x="999173" y="5302687"/>
            <a:ext cx="99417" cy="340281"/>
          </a:xfrm>
          <a:prstGeom prst="rect">
            <a:avLst/>
          </a:prstGeom>
          <a:noFill/>
          <a:ln/>
        </p:spPr>
        <p:txBody>
          <a:bodyPr wrap="none" lIns="0" tIns="0" rIns="0" bIns="0" rtlCol="0" anchor="t"/>
          <a:lstStyle/>
          <a:p>
            <a:pPr algn="ctr" indent="0" marL="0">
              <a:lnSpc>
                <a:spcPts val="2650"/>
              </a:lnSpc>
              <a:buNone/>
            </a:pPr>
            <a:r>
              <a:rPr lang="en-US" sz="2650" dirty="0">
                <a:solidFill>
                  <a:srgbClr val="E5E0DF"/>
                </a:solidFill>
                <a:latin typeface="Poppins Light" pitchFamily="34" charset="0"/>
                <a:ea typeface="Poppins Light" pitchFamily="34" charset="-122"/>
                <a:cs typeface="Poppins Light" pitchFamily="34" charset="-120"/>
              </a:rPr>
              <a:t>1</a:t>
            </a:r>
            <a:endParaRPr lang="en-US" sz="2650" dirty="0"/>
          </a:p>
        </p:txBody>
      </p:sp>
      <p:sp>
        <p:nvSpPr>
          <p:cNvPr id="6" name="Text 3"/>
          <p:cNvSpPr/>
          <p:nvPr/>
        </p:nvSpPr>
        <p:spPr>
          <a:xfrm>
            <a:off x="1530906" y="5217676"/>
            <a:ext cx="3459242" cy="708660"/>
          </a:xfrm>
          <a:prstGeom prst="rect">
            <a:avLst/>
          </a:prstGeom>
          <a:noFill/>
          <a:ln/>
        </p:spPr>
        <p:txBody>
          <a:bodyPr wrap="square" lIns="0" tIns="0" rIns="0" bIns="0" rtlCol="0" anchor="t"/>
          <a:lstStyle/>
          <a:p>
            <a:pPr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Property 1: Non-negativity</a:t>
            </a:r>
            <a:endParaRPr lang="en-US" sz="2200" dirty="0"/>
          </a:p>
        </p:txBody>
      </p:sp>
      <p:sp>
        <p:nvSpPr>
          <p:cNvPr id="7" name="Text 4"/>
          <p:cNvSpPr/>
          <p:nvPr/>
        </p:nvSpPr>
        <p:spPr>
          <a:xfrm>
            <a:off x="1530906" y="6062424"/>
            <a:ext cx="3459242" cy="1088708"/>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For any number x, |x| ≥ 0. The absolute value is always greater than or equal to zero.</a:t>
            </a:r>
            <a:endParaRPr lang="en-US" sz="1750" dirty="0"/>
          </a:p>
        </p:txBody>
      </p:sp>
      <p:sp>
        <p:nvSpPr>
          <p:cNvPr id="8" name="Shape 5"/>
          <p:cNvSpPr/>
          <p:nvPr/>
        </p:nvSpPr>
        <p:spPr>
          <a:xfrm>
            <a:off x="5216962" y="5217676"/>
            <a:ext cx="510302" cy="510302"/>
          </a:xfrm>
          <a:prstGeom prst="roundRect">
            <a:avLst>
              <a:gd name="adj" fmla="val 18669"/>
            </a:avLst>
          </a:prstGeom>
          <a:solidFill>
            <a:srgbClr val="3D3D42"/>
          </a:solidFill>
          <a:ln w="7620">
            <a:solidFill>
              <a:srgbClr val="56565B"/>
            </a:solidFill>
            <a:prstDash val="solid"/>
          </a:ln>
        </p:spPr>
      </p:sp>
      <p:sp>
        <p:nvSpPr>
          <p:cNvPr id="9" name="Text 6"/>
          <p:cNvSpPr/>
          <p:nvPr/>
        </p:nvSpPr>
        <p:spPr>
          <a:xfrm>
            <a:off x="5374719" y="5302687"/>
            <a:ext cx="194667" cy="340281"/>
          </a:xfrm>
          <a:prstGeom prst="rect">
            <a:avLst/>
          </a:prstGeom>
          <a:noFill/>
          <a:ln/>
        </p:spPr>
        <p:txBody>
          <a:bodyPr wrap="none" lIns="0" tIns="0" rIns="0" bIns="0" rtlCol="0" anchor="t"/>
          <a:lstStyle/>
          <a:p>
            <a:pPr algn="ctr" indent="0" marL="0">
              <a:lnSpc>
                <a:spcPts val="2650"/>
              </a:lnSpc>
              <a:buNone/>
            </a:pPr>
            <a:r>
              <a:rPr lang="en-US" sz="2650" dirty="0">
                <a:solidFill>
                  <a:srgbClr val="E5E0DF"/>
                </a:solidFill>
                <a:latin typeface="Poppins Light" pitchFamily="34" charset="0"/>
                <a:ea typeface="Poppins Light" pitchFamily="34" charset="-122"/>
                <a:cs typeface="Poppins Light" pitchFamily="34" charset="-120"/>
              </a:rPr>
              <a:t>2</a:t>
            </a:r>
            <a:endParaRPr lang="en-US" sz="2650" dirty="0"/>
          </a:p>
        </p:txBody>
      </p:sp>
      <p:sp>
        <p:nvSpPr>
          <p:cNvPr id="10" name="Text 7"/>
          <p:cNvSpPr/>
          <p:nvPr/>
        </p:nvSpPr>
        <p:spPr>
          <a:xfrm>
            <a:off x="5954078" y="5217676"/>
            <a:ext cx="2969538" cy="354330"/>
          </a:xfrm>
          <a:prstGeom prst="rect">
            <a:avLst/>
          </a:prstGeom>
          <a:noFill/>
          <a:ln/>
        </p:spPr>
        <p:txBody>
          <a:bodyPr wrap="none" lIns="0" tIns="0" rIns="0" bIns="0" rtlCol="0" anchor="t"/>
          <a:lstStyle/>
          <a:p>
            <a:pPr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Property 2: Symmetry</a:t>
            </a:r>
            <a:endParaRPr lang="en-US" sz="2200" dirty="0"/>
          </a:p>
        </p:txBody>
      </p:sp>
      <p:sp>
        <p:nvSpPr>
          <p:cNvPr id="11" name="Text 8"/>
          <p:cNvSpPr/>
          <p:nvPr/>
        </p:nvSpPr>
        <p:spPr>
          <a:xfrm>
            <a:off x="5954078" y="5708094"/>
            <a:ext cx="3459242" cy="725805"/>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|x| = |-x|. The absolute value of a number and its negative are equal.</a:t>
            </a:r>
            <a:endParaRPr lang="en-US" sz="1750" dirty="0"/>
          </a:p>
        </p:txBody>
      </p:sp>
      <p:sp>
        <p:nvSpPr>
          <p:cNvPr id="12" name="Shape 9"/>
          <p:cNvSpPr/>
          <p:nvPr/>
        </p:nvSpPr>
        <p:spPr>
          <a:xfrm>
            <a:off x="9640133" y="5217676"/>
            <a:ext cx="510302" cy="510302"/>
          </a:xfrm>
          <a:prstGeom prst="roundRect">
            <a:avLst>
              <a:gd name="adj" fmla="val 18669"/>
            </a:avLst>
          </a:prstGeom>
          <a:solidFill>
            <a:srgbClr val="3D3D42"/>
          </a:solidFill>
          <a:ln w="7620">
            <a:solidFill>
              <a:srgbClr val="56565B"/>
            </a:solidFill>
            <a:prstDash val="solid"/>
          </a:ln>
        </p:spPr>
      </p:sp>
      <p:sp>
        <p:nvSpPr>
          <p:cNvPr id="13" name="Text 10"/>
          <p:cNvSpPr/>
          <p:nvPr/>
        </p:nvSpPr>
        <p:spPr>
          <a:xfrm>
            <a:off x="9795748" y="5302687"/>
            <a:ext cx="199072" cy="340281"/>
          </a:xfrm>
          <a:prstGeom prst="rect">
            <a:avLst/>
          </a:prstGeom>
          <a:noFill/>
          <a:ln/>
        </p:spPr>
        <p:txBody>
          <a:bodyPr wrap="none" lIns="0" tIns="0" rIns="0" bIns="0" rtlCol="0" anchor="t"/>
          <a:lstStyle/>
          <a:p>
            <a:pPr algn="ctr" indent="0" marL="0">
              <a:lnSpc>
                <a:spcPts val="2650"/>
              </a:lnSpc>
              <a:buNone/>
            </a:pPr>
            <a:r>
              <a:rPr lang="en-US" sz="2650" dirty="0">
                <a:solidFill>
                  <a:srgbClr val="E5E0DF"/>
                </a:solidFill>
                <a:latin typeface="Poppins Light" pitchFamily="34" charset="0"/>
                <a:ea typeface="Poppins Light" pitchFamily="34" charset="-122"/>
                <a:cs typeface="Poppins Light" pitchFamily="34" charset="-120"/>
              </a:rPr>
              <a:t>3</a:t>
            </a:r>
            <a:endParaRPr lang="en-US" sz="2650" dirty="0"/>
          </a:p>
        </p:txBody>
      </p:sp>
      <p:sp>
        <p:nvSpPr>
          <p:cNvPr id="14" name="Text 11"/>
          <p:cNvSpPr/>
          <p:nvPr/>
        </p:nvSpPr>
        <p:spPr>
          <a:xfrm>
            <a:off x="10377249" y="5217676"/>
            <a:ext cx="3459242" cy="708660"/>
          </a:xfrm>
          <a:prstGeom prst="rect">
            <a:avLst/>
          </a:prstGeom>
          <a:noFill/>
          <a:ln/>
        </p:spPr>
        <p:txBody>
          <a:bodyPr wrap="square" lIns="0" tIns="0" rIns="0" bIns="0" rtlCol="0" anchor="t"/>
          <a:lstStyle/>
          <a:p>
            <a:pPr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Property 3: Multiplicativity</a:t>
            </a:r>
            <a:endParaRPr lang="en-US" sz="2200" dirty="0"/>
          </a:p>
        </p:txBody>
      </p:sp>
      <p:sp>
        <p:nvSpPr>
          <p:cNvPr id="15" name="Text 12"/>
          <p:cNvSpPr/>
          <p:nvPr/>
        </p:nvSpPr>
        <p:spPr>
          <a:xfrm>
            <a:off x="10377249" y="6062424"/>
            <a:ext cx="3459242" cy="1088708"/>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|x * y| = |x| * |y|. The absolute value of a product is the product of the absolute values.</a:t>
            </a:r>
            <a:endParaRPr lang="en-US" sz="17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793790" y="2539960"/>
            <a:ext cx="9265563"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Solving Absolute Value Equations</a:t>
            </a:r>
            <a:endParaRPr lang="en-US" sz="4450" dirty="0"/>
          </a:p>
        </p:txBody>
      </p:sp>
      <p:sp>
        <p:nvSpPr>
          <p:cNvPr id="3" name="Text 1"/>
          <p:cNvSpPr/>
          <p:nvPr/>
        </p:nvSpPr>
        <p:spPr>
          <a:xfrm>
            <a:off x="793790" y="3815715"/>
            <a:ext cx="2835235" cy="354330"/>
          </a:xfrm>
          <a:prstGeom prst="rect">
            <a:avLst/>
          </a:prstGeom>
          <a:noFill/>
          <a:ln/>
        </p:spPr>
        <p:txBody>
          <a:bodyPr wrap="none" lIns="0" tIns="0" rIns="0" bIns="0" rtlCol="0" anchor="t"/>
          <a:lstStyle/>
          <a:p>
            <a:pPr indent="0" marL="0">
              <a:lnSpc>
                <a:spcPts val="2750"/>
              </a:lnSpc>
              <a:buNone/>
            </a:pPr>
            <a:r>
              <a:rPr lang="en-US" sz="2200" dirty="0">
                <a:solidFill>
                  <a:srgbClr val="F2F2F3"/>
                </a:solidFill>
                <a:latin typeface="Poppins Light" pitchFamily="34" charset="0"/>
                <a:ea typeface="Poppins Light" pitchFamily="34" charset="-122"/>
                <a:cs typeface="Poppins Light" pitchFamily="34" charset="-120"/>
              </a:rPr>
              <a:t>Two Cases</a:t>
            </a:r>
            <a:endParaRPr lang="en-US" sz="2200" dirty="0"/>
          </a:p>
        </p:txBody>
      </p:sp>
      <p:sp>
        <p:nvSpPr>
          <p:cNvPr id="4" name="Text 2"/>
          <p:cNvSpPr/>
          <p:nvPr/>
        </p:nvSpPr>
        <p:spPr>
          <a:xfrm>
            <a:off x="793790" y="4396859"/>
            <a:ext cx="6244709" cy="1088708"/>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When solving equations involving absolute value, we need to consider two cases because the expression inside the absolute value can be positive or negative.</a:t>
            </a:r>
            <a:endParaRPr lang="en-US" sz="1750" dirty="0"/>
          </a:p>
        </p:txBody>
      </p:sp>
      <p:sp>
        <p:nvSpPr>
          <p:cNvPr id="5" name="Text 3"/>
          <p:cNvSpPr/>
          <p:nvPr/>
        </p:nvSpPr>
        <p:spPr>
          <a:xfrm>
            <a:off x="7599521" y="3815715"/>
            <a:ext cx="2835235" cy="354330"/>
          </a:xfrm>
          <a:prstGeom prst="rect">
            <a:avLst/>
          </a:prstGeom>
          <a:noFill/>
          <a:ln/>
        </p:spPr>
        <p:txBody>
          <a:bodyPr wrap="none" lIns="0" tIns="0" rIns="0" bIns="0" rtlCol="0" anchor="t"/>
          <a:lstStyle/>
          <a:p>
            <a:pPr indent="0" marL="0">
              <a:lnSpc>
                <a:spcPts val="2750"/>
              </a:lnSpc>
              <a:buNone/>
            </a:pPr>
            <a:r>
              <a:rPr lang="en-US" sz="2200" dirty="0">
                <a:solidFill>
                  <a:srgbClr val="F2F2F3"/>
                </a:solidFill>
                <a:latin typeface="Poppins Light" pitchFamily="34" charset="0"/>
                <a:ea typeface="Poppins Light" pitchFamily="34" charset="-122"/>
                <a:cs typeface="Poppins Light" pitchFamily="34" charset="-120"/>
              </a:rPr>
              <a:t>Example</a:t>
            </a:r>
            <a:endParaRPr lang="en-US" sz="2200" dirty="0"/>
          </a:p>
        </p:txBody>
      </p:sp>
      <p:sp>
        <p:nvSpPr>
          <p:cNvPr id="6" name="Text 4"/>
          <p:cNvSpPr/>
          <p:nvPr/>
        </p:nvSpPr>
        <p:spPr>
          <a:xfrm>
            <a:off x="7599521" y="4396859"/>
            <a:ext cx="6244709" cy="725805"/>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To solve |x - 3| = 7, we consider these two cases: 1. x - 3 = 7, which gives x = 10 2. x - 3 = -7, which gives x = -4</a:t>
            </a:r>
            <a:endParaRPr lang="en-US" sz="17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793790" y="1516499"/>
            <a:ext cx="9910167"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Graphing Absolute Value Equations</a:t>
            </a:r>
            <a:endParaRPr lang="en-US" sz="4450" dirty="0"/>
          </a:p>
        </p:txBody>
      </p:sp>
      <p:pic>
        <p:nvPicPr>
          <p:cNvPr id="3" name="Image 0" descr="preencoded.png">    </p:cNvPr>
          <p:cNvPicPr>
            <a:picLocks noChangeAspect="1"/>
          </p:cNvPicPr>
          <p:nvPr/>
        </p:nvPicPr>
        <p:blipFill>
          <a:blip r:embed="rId1"/>
          <a:stretch>
            <a:fillRect/>
          </a:stretch>
        </p:blipFill>
        <p:spPr>
          <a:xfrm>
            <a:off x="2978348" y="2678906"/>
            <a:ext cx="2152055" cy="1306949"/>
          </a:xfrm>
          <a:prstGeom prst="rect">
            <a:avLst/>
          </a:prstGeom>
        </p:spPr>
      </p:pic>
      <p:sp>
        <p:nvSpPr>
          <p:cNvPr id="4" name="Text 1"/>
          <p:cNvSpPr/>
          <p:nvPr/>
        </p:nvSpPr>
        <p:spPr>
          <a:xfrm>
            <a:off x="4013002" y="3267551"/>
            <a:ext cx="82748" cy="453509"/>
          </a:xfrm>
          <a:prstGeom prst="rect">
            <a:avLst/>
          </a:prstGeom>
          <a:noFill/>
          <a:ln/>
        </p:spPr>
        <p:txBody>
          <a:bodyPr wrap="none" lIns="0" tIns="0" rIns="0" bIns="0" rtlCol="0" anchor="t"/>
          <a:lstStyle/>
          <a:p>
            <a:pPr algn="ctr" indent="0" marL="0">
              <a:lnSpc>
                <a:spcPts val="3550"/>
              </a:lnSpc>
              <a:buNone/>
            </a:pPr>
            <a:r>
              <a:rPr lang="en-US" sz="2200" dirty="0">
                <a:solidFill>
                  <a:srgbClr val="E5E0DF"/>
                </a:solidFill>
                <a:latin typeface="Poppins Light" pitchFamily="34" charset="0"/>
                <a:ea typeface="Poppins Light" pitchFamily="34" charset="-122"/>
                <a:cs typeface="Poppins Light" pitchFamily="34" charset="-120"/>
              </a:rPr>
              <a:t>1</a:t>
            </a:r>
            <a:endParaRPr lang="en-US" sz="2200" dirty="0"/>
          </a:p>
        </p:txBody>
      </p:sp>
      <p:sp>
        <p:nvSpPr>
          <p:cNvPr id="5" name="Text 2"/>
          <p:cNvSpPr/>
          <p:nvPr/>
        </p:nvSpPr>
        <p:spPr>
          <a:xfrm>
            <a:off x="5357217" y="2905720"/>
            <a:ext cx="2835235"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Vertex</a:t>
            </a:r>
            <a:endParaRPr lang="en-US" sz="2200" dirty="0"/>
          </a:p>
        </p:txBody>
      </p:sp>
      <p:sp>
        <p:nvSpPr>
          <p:cNvPr id="6" name="Text 3"/>
          <p:cNvSpPr/>
          <p:nvPr/>
        </p:nvSpPr>
        <p:spPr>
          <a:xfrm>
            <a:off x="5357217" y="3396139"/>
            <a:ext cx="7973735" cy="362903"/>
          </a:xfrm>
          <a:prstGeom prst="rect">
            <a:avLst/>
          </a:prstGeom>
          <a:noFill/>
          <a:ln/>
        </p:spPr>
        <p:txBody>
          <a:bodyPr wrap="non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The vertex is the lowest or highest point of the graph, depending on the equation.</a:t>
            </a:r>
            <a:endParaRPr lang="en-US" sz="1750" dirty="0"/>
          </a:p>
        </p:txBody>
      </p:sp>
      <p:sp>
        <p:nvSpPr>
          <p:cNvPr id="7" name="Shape 4"/>
          <p:cNvSpPr/>
          <p:nvPr/>
        </p:nvSpPr>
        <p:spPr>
          <a:xfrm>
            <a:off x="5187077" y="3998952"/>
            <a:ext cx="8592860" cy="15240"/>
          </a:xfrm>
          <a:prstGeom prst="roundRect">
            <a:avLst>
              <a:gd name="adj" fmla="val 625116"/>
            </a:avLst>
          </a:prstGeom>
          <a:solidFill>
            <a:srgbClr val="56565B"/>
          </a:solidFill>
          <a:ln/>
        </p:spPr>
      </p:sp>
      <p:pic>
        <p:nvPicPr>
          <p:cNvPr id="8" name="Image 1" descr="preencoded.png">    </p:cNvPr>
          <p:cNvPicPr>
            <a:picLocks noChangeAspect="1"/>
          </p:cNvPicPr>
          <p:nvPr/>
        </p:nvPicPr>
        <p:blipFill>
          <a:blip r:embed="rId2"/>
          <a:stretch>
            <a:fillRect/>
          </a:stretch>
        </p:blipFill>
        <p:spPr>
          <a:xfrm>
            <a:off x="1902381" y="4042529"/>
            <a:ext cx="4304109" cy="1306949"/>
          </a:xfrm>
          <a:prstGeom prst="rect">
            <a:avLst/>
          </a:prstGeom>
        </p:spPr>
      </p:pic>
      <p:sp>
        <p:nvSpPr>
          <p:cNvPr id="9" name="Text 5"/>
          <p:cNvSpPr/>
          <p:nvPr/>
        </p:nvSpPr>
        <p:spPr>
          <a:xfrm>
            <a:off x="3973235" y="4469249"/>
            <a:ext cx="162163" cy="453509"/>
          </a:xfrm>
          <a:prstGeom prst="rect">
            <a:avLst/>
          </a:prstGeom>
          <a:noFill/>
          <a:ln/>
        </p:spPr>
        <p:txBody>
          <a:bodyPr wrap="none" lIns="0" tIns="0" rIns="0" bIns="0" rtlCol="0" anchor="t"/>
          <a:lstStyle/>
          <a:p>
            <a:pPr algn="ctr" indent="0" marL="0">
              <a:lnSpc>
                <a:spcPts val="3550"/>
              </a:lnSpc>
              <a:buNone/>
            </a:pPr>
            <a:r>
              <a:rPr lang="en-US" sz="2200" dirty="0">
                <a:solidFill>
                  <a:srgbClr val="E5E0DF"/>
                </a:solidFill>
                <a:latin typeface="Poppins Light" pitchFamily="34" charset="0"/>
                <a:ea typeface="Poppins Light" pitchFamily="34" charset="-122"/>
                <a:cs typeface="Poppins Light" pitchFamily="34" charset="-120"/>
              </a:rPr>
              <a:t>2</a:t>
            </a:r>
            <a:endParaRPr lang="en-US" sz="2200" dirty="0"/>
          </a:p>
        </p:txBody>
      </p:sp>
      <p:sp>
        <p:nvSpPr>
          <p:cNvPr id="10" name="Text 6"/>
          <p:cNvSpPr/>
          <p:nvPr/>
        </p:nvSpPr>
        <p:spPr>
          <a:xfrm>
            <a:off x="6433304" y="4269343"/>
            <a:ext cx="2835235"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Symmetry</a:t>
            </a:r>
            <a:endParaRPr lang="en-US" sz="2200" dirty="0"/>
          </a:p>
        </p:txBody>
      </p:sp>
      <p:sp>
        <p:nvSpPr>
          <p:cNvPr id="11" name="Text 7"/>
          <p:cNvSpPr/>
          <p:nvPr/>
        </p:nvSpPr>
        <p:spPr>
          <a:xfrm>
            <a:off x="6433304" y="4759762"/>
            <a:ext cx="7057192" cy="362903"/>
          </a:xfrm>
          <a:prstGeom prst="rect">
            <a:avLst/>
          </a:prstGeom>
          <a:noFill/>
          <a:ln/>
        </p:spPr>
        <p:txBody>
          <a:bodyPr wrap="non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The graph is symmetric about a vertical line passing through the vertex.</a:t>
            </a:r>
            <a:endParaRPr lang="en-US" sz="1750" dirty="0"/>
          </a:p>
        </p:txBody>
      </p:sp>
      <p:sp>
        <p:nvSpPr>
          <p:cNvPr id="12" name="Shape 8"/>
          <p:cNvSpPr/>
          <p:nvPr/>
        </p:nvSpPr>
        <p:spPr>
          <a:xfrm>
            <a:off x="6263164" y="5362575"/>
            <a:ext cx="7516773" cy="15240"/>
          </a:xfrm>
          <a:prstGeom prst="roundRect">
            <a:avLst>
              <a:gd name="adj" fmla="val 625116"/>
            </a:avLst>
          </a:prstGeom>
          <a:solidFill>
            <a:srgbClr val="56565B"/>
          </a:solidFill>
          <a:ln/>
        </p:spPr>
      </p:sp>
      <p:pic>
        <p:nvPicPr>
          <p:cNvPr id="13" name="Image 2" descr="preencoded.png">    </p:cNvPr>
          <p:cNvPicPr>
            <a:picLocks noChangeAspect="1"/>
          </p:cNvPicPr>
          <p:nvPr/>
        </p:nvPicPr>
        <p:blipFill>
          <a:blip r:embed="rId3"/>
          <a:stretch>
            <a:fillRect/>
          </a:stretch>
        </p:blipFill>
        <p:spPr>
          <a:xfrm>
            <a:off x="826294" y="5406152"/>
            <a:ext cx="6456164" cy="1306949"/>
          </a:xfrm>
          <a:prstGeom prst="rect">
            <a:avLst/>
          </a:prstGeom>
        </p:spPr>
      </p:pic>
      <p:sp>
        <p:nvSpPr>
          <p:cNvPr id="14" name="Text 9"/>
          <p:cNvSpPr/>
          <p:nvPr/>
        </p:nvSpPr>
        <p:spPr>
          <a:xfrm>
            <a:off x="3971330" y="5832872"/>
            <a:ext cx="165854" cy="453509"/>
          </a:xfrm>
          <a:prstGeom prst="rect">
            <a:avLst/>
          </a:prstGeom>
          <a:noFill/>
          <a:ln/>
        </p:spPr>
        <p:txBody>
          <a:bodyPr wrap="none" lIns="0" tIns="0" rIns="0" bIns="0" rtlCol="0" anchor="t"/>
          <a:lstStyle/>
          <a:p>
            <a:pPr algn="ctr" indent="0" marL="0">
              <a:lnSpc>
                <a:spcPts val="3550"/>
              </a:lnSpc>
              <a:buNone/>
            </a:pPr>
            <a:r>
              <a:rPr lang="en-US" sz="2200" dirty="0">
                <a:solidFill>
                  <a:srgbClr val="E5E0DF"/>
                </a:solidFill>
                <a:latin typeface="Poppins Light" pitchFamily="34" charset="0"/>
                <a:ea typeface="Poppins Light" pitchFamily="34" charset="-122"/>
                <a:cs typeface="Poppins Light" pitchFamily="34" charset="-120"/>
              </a:rPr>
              <a:t>3</a:t>
            </a:r>
            <a:endParaRPr lang="en-US" sz="2200" dirty="0"/>
          </a:p>
        </p:txBody>
      </p:sp>
      <p:sp>
        <p:nvSpPr>
          <p:cNvPr id="15" name="Text 10"/>
          <p:cNvSpPr/>
          <p:nvPr/>
        </p:nvSpPr>
        <p:spPr>
          <a:xfrm>
            <a:off x="7509272" y="5632966"/>
            <a:ext cx="2835235"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Slope</a:t>
            </a:r>
            <a:endParaRPr lang="en-US" sz="2200" dirty="0"/>
          </a:p>
        </p:txBody>
      </p:sp>
      <p:sp>
        <p:nvSpPr>
          <p:cNvPr id="16" name="Text 11"/>
          <p:cNvSpPr/>
          <p:nvPr/>
        </p:nvSpPr>
        <p:spPr>
          <a:xfrm>
            <a:off x="7509272" y="6123384"/>
            <a:ext cx="5840373" cy="362903"/>
          </a:xfrm>
          <a:prstGeom prst="rect">
            <a:avLst/>
          </a:prstGeom>
          <a:noFill/>
          <a:ln/>
        </p:spPr>
        <p:txBody>
          <a:bodyPr wrap="non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The graph has a constant slope on either side of the vertex.</a:t>
            </a:r>
            <a:endParaRPr lang="en-US" sz="17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5486400" cy="8229600"/>
          </a:xfrm>
          <a:prstGeom prst="rect">
            <a:avLst/>
          </a:prstGeom>
        </p:spPr>
      </p:pic>
      <p:sp>
        <p:nvSpPr>
          <p:cNvPr id="3" name="Text 0"/>
          <p:cNvSpPr/>
          <p:nvPr/>
        </p:nvSpPr>
        <p:spPr>
          <a:xfrm>
            <a:off x="6280190" y="2403872"/>
            <a:ext cx="7556183"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Absolute Value Inequalities</a:t>
            </a:r>
            <a:endParaRPr lang="en-US" sz="4450" dirty="0"/>
          </a:p>
        </p:txBody>
      </p:sp>
      <p:pic>
        <p:nvPicPr>
          <p:cNvPr id="4" name="Image 1" descr="preencoded.png">    </p:cNvPr>
          <p:cNvPicPr>
            <a:picLocks noChangeAspect="1"/>
          </p:cNvPicPr>
          <p:nvPr/>
        </p:nvPicPr>
        <p:blipFill>
          <a:blip r:embed="rId2"/>
          <a:stretch>
            <a:fillRect/>
          </a:stretch>
        </p:blipFill>
        <p:spPr>
          <a:xfrm>
            <a:off x="6280190" y="3452813"/>
            <a:ext cx="566976" cy="566976"/>
          </a:xfrm>
          <a:prstGeom prst="rect">
            <a:avLst/>
          </a:prstGeom>
        </p:spPr>
      </p:pic>
      <p:sp>
        <p:nvSpPr>
          <p:cNvPr id="5" name="Text 1"/>
          <p:cNvSpPr/>
          <p:nvPr/>
        </p:nvSpPr>
        <p:spPr>
          <a:xfrm>
            <a:off x="6280190" y="4246602"/>
            <a:ext cx="2835235"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Less Than</a:t>
            </a:r>
            <a:endParaRPr lang="en-US" sz="2200" dirty="0"/>
          </a:p>
        </p:txBody>
      </p:sp>
      <p:sp>
        <p:nvSpPr>
          <p:cNvPr id="6" name="Text 2"/>
          <p:cNvSpPr/>
          <p:nvPr/>
        </p:nvSpPr>
        <p:spPr>
          <a:xfrm>
            <a:off x="6280190" y="4737021"/>
            <a:ext cx="3608070" cy="1088708"/>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For inequalities like |x| &lt; a, the solution is a range of values between -a and a.</a:t>
            </a:r>
            <a:endParaRPr lang="en-US" sz="1750" dirty="0"/>
          </a:p>
        </p:txBody>
      </p:sp>
      <p:pic>
        <p:nvPicPr>
          <p:cNvPr id="7" name="Image 2" descr="preencoded.png">    </p:cNvPr>
          <p:cNvPicPr>
            <a:picLocks noChangeAspect="1"/>
          </p:cNvPicPr>
          <p:nvPr/>
        </p:nvPicPr>
        <p:blipFill>
          <a:blip r:embed="rId3"/>
          <a:stretch>
            <a:fillRect/>
          </a:stretch>
        </p:blipFill>
        <p:spPr>
          <a:xfrm>
            <a:off x="10228421" y="3452813"/>
            <a:ext cx="566976" cy="566976"/>
          </a:xfrm>
          <a:prstGeom prst="rect">
            <a:avLst/>
          </a:prstGeom>
        </p:spPr>
      </p:pic>
      <p:sp>
        <p:nvSpPr>
          <p:cNvPr id="8" name="Text 3"/>
          <p:cNvSpPr/>
          <p:nvPr/>
        </p:nvSpPr>
        <p:spPr>
          <a:xfrm>
            <a:off x="10228421" y="4246602"/>
            <a:ext cx="2835235"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Greater Than</a:t>
            </a:r>
            <a:endParaRPr lang="en-US" sz="2200" dirty="0"/>
          </a:p>
        </p:txBody>
      </p:sp>
      <p:sp>
        <p:nvSpPr>
          <p:cNvPr id="9" name="Text 4"/>
          <p:cNvSpPr/>
          <p:nvPr/>
        </p:nvSpPr>
        <p:spPr>
          <a:xfrm>
            <a:off x="10228421" y="4737021"/>
            <a:ext cx="3608189" cy="1088708"/>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For inequalities like |x| &gt; a, the solution is a range of values less than -a or greater than a.</a:t>
            </a:r>
            <a:endParaRPr lang="en-US" sz="17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9144000" y="0"/>
            <a:ext cx="5486400" cy="8229600"/>
          </a:xfrm>
          <a:prstGeom prst="rect">
            <a:avLst/>
          </a:prstGeom>
        </p:spPr>
      </p:pic>
      <p:sp>
        <p:nvSpPr>
          <p:cNvPr id="3" name="Text 0"/>
          <p:cNvSpPr/>
          <p:nvPr/>
        </p:nvSpPr>
        <p:spPr>
          <a:xfrm>
            <a:off x="703540" y="593050"/>
            <a:ext cx="7736919" cy="1256348"/>
          </a:xfrm>
          <a:prstGeom prst="rect">
            <a:avLst/>
          </a:prstGeom>
          <a:noFill/>
          <a:ln/>
        </p:spPr>
        <p:txBody>
          <a:bodyPr wrap="square" lIns="0" tIns="0" rIns="0" bIns="0" rtlCol="0" anchor="t"/>
          <a:lstStyle/>
          <a:p>
            <a:pPr indent="0" marL="0">
              <a:lnSpc>
                <a:spcPts val="4900"/>
              </a:lnSpc>
              <a:buNone/>
            </a:pPr>
            <a:r>
              <a:rPr lang="en-US" sz="3950" dirty="0">
                <a:solidFill>
                  <a:srgbClr val="F2F2F3"/>
                </a:solidFill>
                <a:latin typeface="Poppins Light" pitchFamily="34" charset="0"/>
                <a:ea typeface="Poppins Light" pitchFamily="34" charset="-122"/>
                <a:cs typeface="Poppins Light" pitchFamily="34" charset="-120"/>
              </a:rPr>
              <a:t>Applications of Absolute Value Equations</a:t>
            </a:r>
            <a:endParaRPr lang="en-US" sz="3950" dirty="0"/>
          </a:p>
        </p:txBody>
      </p:sp>
      <p:sp>
        <p:nvSpPr>
          <p:cNvPr id="4" name="Shape 1"/>
          <p:cNvSpPr/>
          <p:nvPr/>
        </p:nvSpPr>
        <p:spPr>
          <a:xfrm>
            <a:off x="993577" y="2150864"/>
            <a:ext cx="22860" cy="5485567"/>
          </a:xfrm>
          <a:prstGeom prst="roundRect">
            <a:avLst>
              <a:gd name="adj" fmla="val 369372"/>
            </a:avLst>
          </a:prstGeom>
          <a:solidFill>
            <a:srgbClr val="56565B"/>
          </a:solidFill>
          <a:ln/>
        </p:spPr>
      </p:sp>
      <p:sp>
        <p:nvSpPr>
          <p:cNvPr id="5" name="Shape 2"/>
          <p:cNvSpPr/>
          <p:nvPr/>
        </p:nvSpPr>
        <p:spPr>
          <a:xfrm>
            <a:off x="1208306" y="2591633"/>
            <a:ext cx="703540" cy="22860"/>
          </a:xfrm>
          <a:prstGeom prst="roundRect">
            <a:avLst>
              <a:gd name="adj" fmla="val 369372"/>
            </a:avLst>
          </a:prstGeom>
          <a:solidFill>
            <a:srgbClr val="56565B"/>
          </a:solidFill>
          <a:ln/>
        </p:spPr>
      </p:sp>
      <p:sp>
        <p:nvSpPr>
          <p:cNvPr id="6" name="Shape 3"/>
          <p:cNvSpPr/>
          <p:nvPr/>
        </p:nvSpPr>
        <p:spPr>
          <a:xfrm>
            <a:off x="778847" y="2376964"/>
            <a:ext cx="452318" cy="452318"/>
          </a:xfrm>
          <a:prstGeom prst="roundRect">
            <a:avLst>
              <a:gd name="adj" fmla="val 18668"/>
            </a:avLst>
          </a:prstGeom>
          <a:solidFill>
            <a:srgbClr val="3D3D42"/>
          </a:solidFill>
          <a:ln w="7620">
            <a:solidFill>
              <a:srgbClr val="56565B"/>
            </a:solidFill>
            <a:prstDash val="solid"/>
          </a:ln>
        </p:spPr>
      </p:sp>
      <p:sp>
        <p:nvSpPr>
          <p:cNvPr id="7" name="Text 4"/>
          <p:cNvSpPr/>
          <p:nvPr/>
        </p:nvSpPr>
        <p:spPr>
          <a:xfrm>
            <a:off x="960894" y="2452330"/>
            <a:ext cx="88106" cy="301585"/>
          </a:xfrm>
          <a:prstGeom prst="rect">
            <a:avLst/>
          </a:prstGeom>
          <a:noFill/>
          <a:ln/>
        </p:spPr>
        <p:txBody>
          <a:bodyPr wrap="none" lIns="0" tIns="0" rIns="0" bIns="0" rtlCol="0" anchor="t"/>
          <a:lstStyle/>
          <a:p>
            <a:pPr algn="ctr" indent="0" marL="0">
              <a:lnSpc>
                <a:spcPts val="2350"/>
              </a:lnSpc>
              <a:buNone/>
            </a:pPr>
            <a:r>
              <a:rPr lang="en-US" sz="2350" dirty="0">
                <a:solidFill>
                  <a:srgbClr val="E5E0DF"/>
                </a:solidFill>
                <a:latin typeface="Poppins Light" pitchFamily="34" charset="0"/>
                <a:ea typeface="Poppins Light" pitchFamily="34" charset="-122"/>
                <a:cs typeface="Poppins Light" pitchFamily="34" charset="-120"/>
              </a:rPr>
              <a:t>1</a:t>
            </a:r>
            <a:endParaRPr lang="en-US" sz="2350" dirty="0"/>
          </a:p>
        </p:txBody>
      </p:sp>
      <p:sp>
        <p:nvSpPr>
          <p:cNvPr id="8" name="Text 5"/>
          <p:cNvSpPr/>
          <p:nvPr/>
        </p:nvSpPr>
        <p:spPr>
          <a:xfrm>
            <a:off x="2110740" y="2351842"/>
            <a:ext cx="2512933" cy="314087"/>
          </a:xfrm>
          <a:prstGeom prst="rect">
            <a:avLst/>
          </a:prstGeom>
          <a:noFill/>
          <a:ln/>
        </p:spPr>
        <p:txBody>
          <a:bodyPr wrap="none" lIns="0" tIns="0" rIns="0" bIns="0" rtlCol="0" anchor="t"/>
          <a:lstStyle/>
          <a:p>
            <a:pPr algn="l" indent="0" marL="0">
              <a:lnSpc>
                <a:spcPts val="2450"/>
              </a:lnSpc>
              <a:buNone/>
            </a:pPr>
            <a:r>
              <a:rPr lang="en-US" sz="1950" dirty="0">
                <a:solidFill>
                  <a:srgbClr val="E5E0DF"/>
                </a:solidFill>
                <a:latin typeface="Poppins Light" pitchFamily="34" charset="0"/>
                <a:ea typeface="Poppins Light" pitchFamily="34" charset="-122"/>
                <a:cs typeface="Poppins Light" pitchFamily="34" charset="-120"/>
              </a:rPr>
              <a:t>Distance Problems</a:t>
            </a:r>
            <a:endParaRPr lang="en-US" sz="1950" dirty="0"/>
          </a:p>
        </p:txBody>
      </p:sp>
      <p:sp>
        <p:nvSpPr>
          <p:cNvPr id="9" name="Text 6"/>
          <p:cNvSpPr/>
          <p:nvPr/>
        </p:nvSpPr>
        <p:spPr>
          <a:xfrm>
            <a:off x="2110740" y="2786539"/>
            <a:ext cx="6329720" cy="965121"/>
          </a:xfrm>
          <a:prstGeom prst="rect">
            <a:avLst/>
          </a:prstGeom>
          <a:noFill/>
          <a:ln/>
        </p:spPr>
        <p:txBody>
          <a:bodyPr wrap="square" lIns="0" tIns="0" rIns="0" bIns="0" rtlCol="0" anchor="t"/>
          <a:lstStyle/>
          <a:p>
            <a:pPr algn="l" indent="0" marL="0">
              <a:lnSpc>
                <a:spcPts val="2500"/>
              </a:lnSpc>
              <a:buNone/>
            </a:pPr>
            <a:r>
              <a:rPr lang="en-US" sz="1550" dirty="0">
                <a:solidFill>
                  <a:srgbClr val="E5E0DF"/>
                </a:solidFill>
                <a:latin typeface="Roboto Light" pitchFamily="34" charset="0"/>
                <a:ea typeface="Roboto Light" pitchFamily="34" charset="-122"/>
                <a:cs typeface="Roboto Light" pitchFamily="34" charset="-120"/>
              </a:rPr>
              <a:t>Absolute value equations can be used to represent distances between points, regardless of direction. For example, finding all points that are 5 units away from a given point on a number line.</a:t>
            </a:r>
            <a:endParaRPr lang="en-US" sz="1550" dirty="0"/>
          </a:p>
        </p:txBody>
      </p:sp>
      <p:sp>
        <p:nvSpPr>
          <p:cNvPr id="10" name="Shape 7"/>
          <p:cNvSpPr/>
          <p:nvPr/>
        </p:nvSpPr>
        <p:spPr>
          <a:xfrm>
            <a:off x="1208306" y="4594384"/>
            <a:ext cx="703540" cy="22860"/>
          </a:xfrm>
          <a:prstGeom prst="roundRect">
            <a:avLst>
              <a:gd name="adj" fmla="val 369372"/>
            </a:avLst>
          </a:prstGeom>
          <a:solidFill>
            <a:srgbClr val="56565B"/>
          </a:solidFill>
          <a:ln/>
        </p:spPr>
      </p:sp>
      <p:sp>
        <p:nvSpPr>
          <p:cNvPr id="11" name="Shape 8"/>
          <p:cNvSpPr/>
          <p:nvPr/>
        </p:nvSpPr>
        <p:spPr>
          <a:xfrm>
            <a:off x="778847" y="4379714"/>
            <a:ext cx="452318" cy="452318"/>
          </a:xfrm>
          <a:prstGeom prst="roundRect">
            <a:avLst>
              <a:gd name="adj" fmla="val 18668"/>
            </a:avLst>
          </a:prstGeom>
          <a:solidFill>
            <a:srgbClr val="3D3D42"/>
          </a:solidFill>
          <a:ln w="7620">
            <a:solidFill>
              <a:srgbClr val="56565B"/>
            </a:solidFill>
            <a:prstDash val="solid"/>
          </a:ln>
        </p:spPr>
      </p:sp>
      <p:sp>
        <p:nvSpPr>
          <p:cNvPr id="12" name="Text 9"/>
          <p:cNvSpPr/>
          <p:nvPr/>
        </p:nvSpPr>
        <p:spPr>
          <a:xfrm>
            <a:off x="918746" y="4455081"/>
            <a:ext cx="172522" cy="301585"/>
          </a:xfrm>
          <a:prstGeom prst="rect">
            <a:avLst/>
          </a:prstGeom>
          <a:noFill/>
          <a:ln/>
        </p:spPr>
        <p:txBody>
          <a:bodyPr wrap="none" lIns="0" tIns="0" rIns="0" bIns="0" rtlCol="0" anchor="t"/>
          <a:lstStyle/>
          <a:p>
            <a:pPr algn="ctr" indent="0" marL="0">
              <a:lnSpc>
                <a:spcPts val="2350"/>
              </a:lnSpc>
              <a:buNone/>
            </a:pPr>
            <a:r>
              <a:rPr lang="en-US" sz="2350" dirty="0">
                <a:solidFill>
                  <a:srgbClr val="E5E0DF"/>
                </a:solidFill>
                <a:latin typeface="Poppins Light" pitchFamily="34" charset="0"/>
                <a:ea typeface="Poppins Light" pitchFamily="34" charset="-122"/>
                <a:cs typeface="Poppins Light" pitchFamily="34" charset="-120"/>
              </a:rPr>
              <a:t>2</a:t>
            </a:r>
            <a:endParaRPr lang="en-US" sz="2350" dirty="0"/>
          </a:p>
        </p:txBody>
      </p:sp>
      <p:sp>
        <p:nvSpPr>
          <p:cNvPr id="13" name="Text 10"/>
          <p:cNvSpPr/>
          <p:nvPr/>
        </p:nvSpPr>
        <p:spPr>
          <a:xfrm>
            <a:off x="2110740" y="4354592"/>
            <a:ext cx="2512933" cy="314087"/>
          </a:xfrm>
          <a:prstGeom prst="rect">
            <a:avLst/>
          </a:prstGeom>
          <a:noFill/>
          <a:ln/>
        </p:spPr>
        <p:txBody>
          <a:bodyPr wrap="none" lIns="0" tIns="0" rIns="0" bIns="0" rtlCol="0" anchor="t"/>
          <a:lstStyle/>
          <a:p>
            <a:pPr algn="l" indent="0" marL="0">
              <a:lnSpc>
                <a:spcPts val="2450"/>
              </a:lnSpc>
              <a:buNone/>
            </a:pPr>
            <a:r>
              <a:rPr lang="en-US" sz="1950" dirty="0">
                <a:solidFill>
                  <a:srgbClr val="E5E0DF"/>
                </a:solidFill>
                <a:latin typeface="Poppins Light" pitchFamily="34" charset="0"/>
                <a:ea typeface="Poppins Light" pitchFamily="34" charset="-122"/>
                <a:cs typeface="Poppins Light" pitchFamily="34" charset="-120"/>
              </a:rPr>
              <a:t>Error Tolerance</a:t>
            </a:r>
            <a:endParaRPr lang="en-US" sz="1950" dirty="0"/>
          </a:p>
        </p:txBody>
      </p:sp>
      <p:sp>
        <p:nvSpPr>
          <p:cNvPr id="14" name="Text 11"/>
          <p:cNvSpPr/>
          <p:nvPr/>
        </p:nvSpPr>
        <p:spPr>
          <a:xfrm>
            <a:off x="2110740" y="4789289"/>
            <a:ext cx="6329720" cy="965121"/>
          </a:xfrm>
          <a:prstGeom prst="rect">
            <a:avLst/>
          </a:prstGeom>
          <a:noFill/>
          <a:ln/>
        </p:spPr>
        <p:txBody>
          <a:bodyPr wrap="square" lIns="0" tIns="0" rIns="0" bIns="0" rtlCol="0" anchor="t"/>
          <a:lstStyle/>
          <a:p>
            <a:pPr algn="l" indent="0" marL="0">
              <a:lnSpc>
                <a:spcPts val="2500"/>
              </a:lnSpc>
              <a:buNone/>
            </a:pPr>
            <a:r>
              <a:rPr lang="en-US" sz="1550" dirty="0">
                <a:solidFill>
                  <a:srgbClr val="E5E0DF"/>
                </a:solidFill>
                <a:latin typeface="Roboto Light" pitchFamily="34" charset="0"/>
                <a:ea typeface="Roboto Light" pitchFamily="34" charset="-122"/>
                <a:cs typeface="Roboto Light" pitchFamily="34" charset="-120"/>
              </a:rPr>
              <a:t>In engineering and manufacturing, absolute value helps determine acceptable error ranges for measurements and tolerances. This ensures that parts meet specific standards.</a:t>
            </a:r>
            <a:endParaRPr lang="en-US" sz="1550" dirty="0"/>
          </a:p>
        </p:txBody>
      </p:sp>
      <p:sp>
        <p:nvSpPr>
          <p:cNvPr id="15" name="Shape 12"/>
          <p:cNvSpPr/>
          <p:nvPr/>
        </p:nvSpPr>
        <p:spPr>
          <a:xfrm>
            <a:off x="1208306" y="6597134"/>
            <a:ext cx="703540" cy="22860"/>
          </a:xfrm>
          <a:prstGeom prst="roundRect">
            <a:avLst>
              <a:gd name="adj" fmla="val 369372"/>
            </a:avLst>
          </a:prstGeom>
          <a:solidFill>
            <a:srgbClr val="56565B"/>
          </a:solidFill>
          <a:ln/>
        </p:spPr>
      </p:sp>
      <p:sp>
        <p:nvSpPr>
          <p:cNvPr id="16" name="Shape 13"/>
          <p:cNvSpPr/>
          <p:nvPr/>
        </p:nvSpPr>
        <p:spPr>
          <a:xfrm>
            <a:off x="778847" y="6382464"/>
            <a:ext cx="452318" cy="452318"/>
          </a:xfrm>
          <a:prstGeom prst="roundRect">
            <a:avLst>
              <a:gd name="adj" fmla="val 18668"/>
            </a:avLst>
          </a:prstGeom>
          <a:solidFill>
            <a:srgbClr val="3D3D42"/>
          </a:solidFill>
          <a:ln w="7620">
            <a:solidFill>
              <a:srgbClr val="56565B"/>
            </a:solidFill>
            <a:prstDash val="solid"/>
          </a:ln>
        </p:spPr>
      </p:sp>
      <p:sp>
        <p:nvSpPr>
          <p:cNvPr id="17" name="Text 14"/>
          <p:cNvSpPr/>
          <p:nvPr/>
        </p:nvSpPr>
        <p:spPr>
          <a:xfrm>
            <a:off x="916722" y="6457831"/>
            <a:ext cx="176451" cy="301585"/>
          </a:xfrm>
          <a:prstGeom prst="rect">
            <a:avLst/>
          </a:prstGeom>
          <a:noFill/>
          <a:ln/>
        </p:spPr>
        <p:txBody>
          <a:bodyPr wrap="none" lIns="0" tIns="0" rIns="0" bIns="0" rtlCol="0" anchor="t"/>
          <a:lstStyle/>
          <a:p>
            <a:pPr algn="ctr" indent="0" marL="0">
              <a:lnSpc>
                <a:spcPts val="2350"/>
              </a:lnSpc>
              <a:buNone/>
            </a:pPr>
            <a:r>
              <a:rPr lang="en-US" sz="2350" dirty="0">
                <a:solidFill>
                  <a:srgbClr val="E5E0DF"/>
                </a:solidFill>
                <a:latin typeface="Poppins Light" pitchFamily="34" charset="0"/>
                <a:ea typeface="Poppins Light" pitchFamily="34" charset="-122"/>
                <a:cs typeface="Poppins Light" pitchFamily="34" charset="-120"/>
              </a:rPr>
              <a:t>3</a:t>
            </a:r>
            <a:endParaRPr lang="en-US" sz="2350" dirty="0"/>
          </a:p>
        </p:txBody>
      </p:sp>
      <p:sp>
        <p:nvSpPr>
          <p:cNvPr id="18" name="Text 15"/>
          <p:cNvSpPr/>
          <p:nvPr/>
        </p:nvSpPr>
        <p:spPr>
          <a:xfrm>
            <a:off x="2110740" y="6357342"/>
            <a:ext cx="2807494" cy="314087"/>
          </a:xfrm>
          <a:prstGeom prst="rect">
            <a:avLst/>
          </a:prstGeom>
          <a:noFill/>
          <a:ln/>
        </p:spPr>
        <p:txBody>
          <a:bodyPr wrap="none" lIns="0" tIns="0" rIns="0" bIns="0" rtlCol="0" anchor="t"/>
          <a:lstStyle/>
          <a:p>
            <a:pPr algn="l" indent="0" marL="0">
              <a:lnSpc>
                <a:spcPts val="2450"/>
              </a:lnSpc>
              <a:buNone/>
            </a:pPr>
            <a:r>
              <a:rPr lang="en-US" sz="1950" dirty="0">
                <a:solidFill>
                  <a:srgbClr val="E5E0DF"/>
                </a:solidFill>
                <a:latin typeface="Poppins Light" pitchFamily="34" charset="0"/>
                <a:ea typeface="Poppins Light" pitchFamily="34" charset="-122"/>
                <a:cs typeface="Poppins Light" pitchFamily="34" charset="-120"/>
              </a:rPr>
              <a:t>Optimization Problems</a:t>
            </a:r>
            <a:endParaRPr lang="en-US" sz="1950" dirty="0"/>
          </a:p>
        </p:txBody>
      </p:sp>
      <p:sp>
        <p:nvSpPr>
          <p:cNvPr id="19" name="Text 16"/>
          <p:cNvSpPr/>
          <p:nvPr/>
        </p:nvSpPr>
        <p:spPr>
          <a:xfrm>
            <a:off x="2110740" y="6792039"/>
            <a:ext cx="6329720" cy="643414"/>
          </a:xfrm>
          <a:prstGeom prst="rect">
            <a:avLst/>
          </a:prstGeom>
          <a:noFill/>
          <a:ln/>
        </p:spPr>
        <p:txBody>
          <a:bodyPr wrap="square" lIns="0" tIns="0" rIns="0" bIns="0" rtlCol="0" anchor="t"/>
          <a:lstStyle/>
          <a:p>
            <a:pPr algn="l" indent="0" marL="0">
              <a:lnSpc>
                <a:spcPts val="2500"/>
              </a:lnSpc>
              <a:buNone/>
            </a:pPr>
            <a:r>
              <a:rPr lang="en-US" sz="1550" dirty="0">
                <a:solidFill>
                  <a:srgbClr val="E5E0DF"/>
                </a:solidFill>
                <a:latin typeface="Roboto Light" pitchFamily="34" charset="0"/>
                <a:ea typeface="Roboto Light" pitchFamily="34" charset="-122"/>
                <a:cs typeface="Roboto Light" pitchFamily="34" charset="-120"/>
              </a:rPr>
              <a:t>Absolute value equations can be applied to problems where we need to minimize the difference between a desired value and a calculated value.</a:t>
            </a:r>
            <a:endParaRPr lang="en-US" sz="15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5486400" cy="8229600"/>
          </a:xfrm>
          <a:prstGeom prst="rect">
            <a:avLst/>
          </a:prstGeom>
        </p:spPr>
      </p:pic>
      <p:sp>
        <p:nvSpPr>
          <p:cNvPr id="3" name="Text 0"/>
          <p:cNvSpPr/>
          <p:nvPr/>
        </p:nvSpPr>
        <p:spPr>
          <a:xfrm>
            <a:off x="6280190" y="711637"/>
            <a:ext cx="7556421" cy="1417558"/>
          </a:xfrm>
          <a:prstGeom prst="rect">
            <a:avLst/>
          </a:prstGeom>
          <a:noFill/>
          <a:ln/>
        </p:spPr>
        <p:txBody>
          <a:bodyPr wrap="squar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Combining Absolute Value Equations</a:t>
            </a:r>
            <a:endParaRPr lang="en-US" sz="4450" dirty="0"/>
          </a:p>
        </p:txBody>
      </p:sp>
      <p:sp>
        <p:nvSpPr>
          <p:cNvPr id="4" name="Shape 1"/>
          <p:cNvSpPr/>
          <p:nvPr/>
        </p:nvSpPr>
        <p:spPr>
          <a:xfrm>
            <a:off x="6280190" y="2469356"/>
            <a:ext cx="3664863" cy="2773799"/>
          </a:xfrm>
          <a:prstGeom prst="roundRect">
            <a:avLst>
              <a:gd name="adj" fmla="val 3435"/>
            </a:avLst>
          </a:prstGeom>
          <a:solidFill>
            <a:srgbClr val="3D3D42"/>
          </a:solidFill>
          <a:ln w="7620">
            <a:solidFill>
              <a:srgbClr val="56565B"/>
            </a:solidFill>
            <a:prstDash val="solid"/>
          </a:ln>
        </p:spPr>
      </p:sp>
      <p:sp>
        <p:nvSpPr>
          <p:cNvPr id="5" name="Text 2"/>
          <p:cNvSpPr/>
          <p:nvPr/>
        </p:nvSpPr>
        <p:spPr>
          <a:xfrm>
            <a:off x="6514624" y="2703790"/>
            <a:ext cx="2835235" cy="354330"/>
          </a:xfrm>
          <a:prstGeom prst="rect">
            <a:avLst/>
          </a:prstGeom>
          <a:noFill/>
          <a:ln/>
        </p:spPr>
        <p:txBody>
          <a:bodyPr wrap="none" lIns="0" tIns="0" rIns="0" bIns="0" rtlCol="0" anchor="t"/>
          <a:lstStyle/>
          <a:p>
            <a:pPr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Casework</a:t>
            </a:r>
            <a:endParaRPr lang="en-US" sz="2200" dirty="0"/>
          </a:p>
        </p:txBody>
      </p:sp>
      <p:sp>
        <p:nvSpPr>
          <p:cNvPr id="6" name="Text 3"/>
          <p:cNvSpPr/>
          <p:nvPr/>
        </p:nvSpPr>
        <p:spPr>
          <a:xfrm>
            <a:off x="6514624" y="3194209"/>
            <a:ext cx="3195995" cy="1814513"/>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When multiple absolute value expressions are present, we need to consider different cases for each expression, leading to more complex solution sets.</a:t>
            </a:r>
            <a:endParaRPr lang="en-US" sz="1750" dirty="0"/>
          </a:p>
        </p:txBody>
      </p:sp>
      <p:sp>
        <p:nvSpPr>
          <p:cNvPr id="7" name="Shape 4"/>
          <p:cNvSpPr/>
          <p:nvPr/>
        </p:nvSpPr>
        <p:spPr>
          <a:xfrm>
            <a:off x="10171867" y="2469356"/>
            <a:ext cx="3664863" cy="2773799"/>
          </a:xfrm>
          <a:prstGeom prst="roundRect">
            <a:avLst>
              <a:gd name="adj" fmla="val 3435"/>
            </a:avLst>
          </a:prstGeom>
          <a:solidFill>
            <a:srgbClr val="3D3D42"/>
          </a:solidFill>
          <a:ln w="7620">
            <a:solidFill>
              <a:srgbClr val="56565B"/>
            </a:solidFill>
            <a:prstDash val="solid"/>
          </a:ln>
        </p:spPr>
      </p:sp>
      <p:sp>
        <p:nvSpPr>
          <p:cNvPr id="8" name="Text 5"/>
          <p:cNvSpPr/>
          <p:nvPr/>
        </p:nvSpPr>
        <p:spPr>
          <a:xfrm>
            <a:off x="10406301" y="2703790"/>
            <a:ext cx="2835235" cy="354330"/>
          </a:xfrm>
          <a:prstGeom prst="rect">
            <a:avLst/>
          </a:prstGeom>
          <a:noFill/>
          <a:ln/>
        </p:spPr>
        <p:txBody>
          <a:bodyPr wrap="none" lIns="0" tIns="0" rIns="0" bIns="0" rtlCol="0" anchor="t"/>
          <a:lstStyle/>
          <a:p>
            <a:pPr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Graphing</a:t>
            </a:r>
            <a:endParaRPr lang="en-US" sz="2200" dirty="0"/>
          </a:p>
        </p:txBody>
      </p:sp>
      <p:sp>
        <p:nvSpPr>
          <p:cNvPr id="9" name="Text 6"/>
          <p:cNvSpPr/>
          <p:nvPr/>
        </p:nvSpPr>
        <p:spPr>
          <a:xfrm>
            <a:off x="10406301" y="3194209"/>
            <a:ext cx="3195995" cy="1451610"/>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Graphing the individual absolute value functions can help visualize the solution sets and understand how they intersect.</a:t>
            </a:r>
            <a:endParaRPr lang="en-US" sz="1750" dirty="0"/>
          </a:p>
        </p:txBody>
      </p:sp>
      <p:sp>
        <p:nvSpPr>
          <p:cNvPr id="10" name="Shape 7"/>
          <p:cNvSpPr/>
          <p:nvPr/>
        </p:nvSpPr>
        <p:spPr>
          <a:xfrm>
            <a:off x="6280190" y="5469969"/>
            <a:ext cx="7556421" cy="2047994"/>
          </a:xfrm>
          <a:prstGeom prst="roundRect">
            <a:avLst>
              <a:gd name="adj" fmla="val 4652"/>
            </a:avLst>
          </a:prstGeom>
          <a:solidFill>
            <a:srgbClr val="3D3D42"/>
          </a:solidFill>
          <a:ln w="7620">
            <a:solidFill>
              <a:srgbClr val="56565B"/>
            </a:solidFill>
            <a:prstDash val="solid"/>
          </a:ln>
        </p:spPr>
      </p:sp>
      <p:sp>
        <p:nvSpPr>
          <p:cNvPr id="11" name="Text 8"/>
          <p:cNvSpPr/>
          <p:nvPr/>
        </p:nvSpPr>
        <p:spPr>
          <a:xfrm>
            <a:off x="6514624" y="5704403"/>
            <a:ext cx="3246596" cy="354330"/>
          </a:xfrm>
          <a:prstGeom prst="rect">
            <a:avLst/>
          </a:prstGeom>
          <a:noFill/>
          <a:ln/>
        </p:spPr>
        <p:txBody>
          <a:bodyPr wrap="none" lIns="0" tIns="0" rIns="0" bIns="0" rtlCol="0" anchor="t"/>
          <a:lstStyle/>
          <a:p>
            <a:pPr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Algebraic Manipulation</a:t>
            </a:r>
            <a:endParaRPr lang="en-US" sz="2200" dirty="0"/>
          </a:p>
        </p:txBody>
      </p:sp>
      <p:sp>
        <p:nvSpPr>
          <p:cNvPr id="12" name="Text 9"/>
          <p:cNvSpPr/>
          <p:nvPr/>
        </p:nvSpPr>
        <p:spPr>
          <a:xfrm>
            <a:off x="6514624" y="6194822"/>
            <a:ext cx="7087553" cy="1088708"/>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Sometimes, algebraic manipulation can simplify the equation, making it easier to solve. This often involves isolating the absolute value expressions.</a:t>
            </a:r>
            <a:endParaRPr lang="en-US" sz="17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Text 0"/>
          <p:cNvSpPr/>
          <p:nvPr/>
        </p:nvSpPr>
        <p:spPr>
          <a:xfrm>
            <a:off x="793790" y="1096923"/>
            <a:ext cx="11061740"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Common Mistakes and Misconceptions</a:t>
            </a:r>
            <a:endParaRPr lang="en-US" sz="4450" dirty="0"/>
          </a:p>
        </p:txBody>
      </p:sp>
      <p:sp>
        <p:nvSpPr>
          <p:cNvPr id="3" name="Shape 1"/>
          <p:cNvSpPr/>
          <p:nvPr/>
        </p:nvSpPr>
        <p:spPr>
          <a:xfrm>
            <a:off x="793790" y="2259330"/>
            <a:ext cx="2173724" cy="1306949"/>
          </a:xfrm>
          <a:prstGeom prst="roundRect">
            <a:avLst>
              <a:gd name="adj" fmla="val 7289"/>
            </a:avLst>
          </a:prstGeom>
          <a:solidFill>
            <a:srgbClr val="3D3D42"/>
          </a:solidFill>
          <a:ln w="7620">
            <a:solidFill>
              <a:srgbClr val="56565B"/>
            </a:solidFill>
            <a:prstDash val="solid"/>
          </a:ln>
        </p:spPr>
      </p:sp>
      <p:sp>
        <p:nvSpPr>
          <p:cNvPr id="4" name="Text 2"/>
          <p:cNvSpPr/>
          <p:nvPr/>
        </p:nvSpPr>
        <p:spPr>
          <a:xfrm>
            <a:off x="1028224" y="2686050"/>
            <a:ext cx="82748" cy="453509"/>
          </a:xfrm>
          <a:prstGeom prst="rect">
            <a:avLst/>
          </a:prstGeom>
          <a:noFill/>
          <a:ln/>
        </p:spPr>
        <p:txBody>
          <a:bodyPr wrap="none" lIns="0" tIns="0" rIns="0" bIns="0" rtlCol="0" anchor="t"/>
          <a:lstStyle/>
          <a:p>
            <a:pPr algn="ctr" indent="0" marL="0">
              <a:lnSpc>
                <a:spcPts val="3550"/>
              </a:lnSpc>
              <a:buNone/>
            </a:pPr>
            <a:r>
              <a:rPr lang="en-US" sz="2200" dirty="0">
                <a:solidFill>
                  <a:srgbClr val="E5E0DF"/>
                </a:solidFill>
                <a:latin typeface="Poppins Light" pitchFamily="34" charset="0"/>
                <a:ea typeface="Poppins Light" pitchFamily="34" charset="-122"/>
                <a:cs typeface="Poppins Light" pitchFamily="34" charset="-120"/>
              </a:rPr>
              <a:t>1</a:t>
            </a:r>
            <a:endParaRPr lang="en-US" sz="2200" dirty="0"/>
          </a:p>
        </p:txBody>
      </p:sp>
      <p:sp>
        <p:nvSpPr>
          <p:cNvPr id="5" name="Text 3"/>
          <p:cNvSpPr/>
          <p:nvPr/>
        </p:nvSpPr>
        <p:spPr>
          <a:xfrm>
            <a:off x="3194328" y="2486144"/>
            <a:ext cx="2835235"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Ignoring Cases</a:t>
            </a:r>
            <a:endParaRPr lang="en-US" sz="2200" dirty="0"/>
          </a:p>
        </p:txBody>
      </p:sp>
      <p:sp>
        <p:nvSpPr>
          <p:cNvPr id="6" name="Text 4"/>
          <p:cNvSpPr/>
          <p:nvPr/>
        </p:nvSpPr>
        <p:spPr>
          <a:xfrm>
            <a:off x="3194328" y="2976563"/>
            <a:ext cx="9387126" cy="362903"/>
          </a:xfrm>
          <a:prstGeom prst="rect">
            <a:avLst/>
          </a:prstGeom>
          <a:noFill/>
          <a:ln/>
        </p:spPr>
        <p:txBody>
          <a:bodyPr wrap="non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Forgetting to consider both positive and negative cases when solving absolute value equations.</a:t>
            </a:r>
            <a:endParaRPr lang="en-US" sz="1750" dirty="0"/>
          </a:p>
        </p:txBody>
      </p:sp>
      <p:sp>
        <p:nvSpPr>
          <p:cNvPr id="7" name="Shape 5"/>
          <p:cNvSpPr/>
          <p:nvPr/>
        </p:nvSpPr>
        <p:spPr>
          <a:xfrm>
            <a:off x="3080861" y="3551039"/>
            <a:ext cx="10642402" cy="15240"/>
          </a:xfrm>
          <a:prstGeom prst="roundRect">
            <a:avLst>
              <a:gd name="adj" fmla="val 625116"/>
            </a:avLst>
          </a:prstGeom>
          <a:solidFill>
            <a:srgbClr val="56565B"/>
          </a:solidFill>
          <a:ln/>
        </p:spPr>
      </p:sp>
      <p:sp>
        <p:nvSpPr>
          <p:cNvPr id="8" name="Shape 6"/>
          <p:cNvSpPr/>
          <p:nvPr/>
        </p:nvSpPr>
        <p:spPr>
          <a:xfrm>
            <a:off x="793790" y="3679627"/>
            <a:ext cx="4347567" cy="1669852"/>
          </a:xfrm>
          <a:prstGeom prst="roundRect">
            <a:avLst>
              <a:gd name="adj" fmla="val 5705"/>
            </a:avLst>
          </a:prstGeom>
          <a:solidFill>
            <a:srgbClr val="3D3D42"/>
          </a:solidFill>
          <a:ln w="7620">
            <a:solidFill>
              <a:srgbClr val="56565B"/>
            </a:solidFill>
            <a:prstDash val="solid"/>
          </a:ln>
        </p:spPr>
      </p:sp>
      <p:sp>
        <p:nvSpPr>
          <p:cNvPr id="9" name="Text 7"/>
          <p:cNvSpPr/>
          <p:nvPr/>
        </p:nvSpPr>
        <p:spPr>
          <a:xfrm>
            <a:off x="1028224" y="4287798"/>
            <a:ext cx="162163" cy="453509"/>
          </a:xfrm>
          <a:prstGeom prst="rect">
            <a:avLst/>
          </a:prstGeom>
          <a:noFill/>
          <a:ln/>
        </p:spPr>
        <p:txBody>
          <a:bodyPr wrap="none" lIns="0" tIns="0" rIns="0" bIns="0" rtlCol="0" anchor="t"/>
          <a:lstStyle/>
          <a:p>
            <a:pPr algn="ctr" indent="0" marL="0">
              <a:lnSpc>
                <a:spcPts val="3550"/>
              </a:lnSpc>
              <a:buNone/>
            </a:pPr>
            <a:r>
              <a:rPr lang="en-US" sz="2200" dirty="0">
                <a:solidFill>
                  <a:srgbClr val="E5E0DF"/>
                </a:solidFill>
                <a:latin typeface="Poppins Light" pitchFamily="34" charset="0"/>
                <a:ea typeface="Poppins Light" pitchFamily="34" charset="-122"/>
                <a:cs typeface="Poppins Light" pitchFamily="34" charset="-120"/>
              </a:rPr>
              <a:t>2</a:t>
            </a:r>
            <a:endParaRPr lang="en-US" sz="2200" dirty="0"/>
          </a:p>
        </p:txBody>
      </p:sp>
      <p:sp>
        <p:nvSpPr>
          <p:cNvPr id="10" name="Text 8"/>
          <p:cNvSpPr/>
          <p:nvPr/>
        </p:nvSpPr>
        <p:spPr>
          <a:xfrm>
            <a:off x="5368171" y="3906441"/>
            <a:ext cx="4733211"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Misinterpreting the Inequality Sign</a:t>
            </a:r>
            <a:endParaRPr lang="en-US" sz="2200" dirty="0"/>
          </a:p>
        </p:txBody>
      </p:sp>
      <p:sp>
        <p:nvSpPr>
          <p:cNvPr id="11" name="Text 9"/>
          <p:cNvSpPr/>
          <p:nvPr/>
        </p:nvSpPr>
        <p:spPr>
          <a:xfrm>
            <a:off x="5368171" y="4396859"/>
            <a:ext cx="8241625" cy="725805"/>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Incorrectly applying the inequality sign in absolute value inequalities, leading to incorrect solution sets.</a:t>
            </a:r>
            <a:endParaRPr lang="en-US" sz="1750" dirty="0"/>
          </a:p>
        </p:txBody>
      </p:sp>
      <p:sp>
        <p:nvSpPr>
          <p:cNvPr id="12" name="Shape 10"/>
          <p:cNvSpPr/>
          <p:nvPr/>
        </p:nvSpPr>
        <p:spPr>
          <a:xfrm>
            <a:off x="5254704" y="5334238"/>
            <a:ext cx="8468558" cy="15240"/>
          </a:xfrm>
          <a:prstGeom prst="roundRect">
            <a:avLst>
              <a:gd name="adj" fmla="val 625116"/>
            </a:avLst>
          </a:prstGeom>
          <a:solidFill>
            <a:srgbClr val="56565B"/>
          </a:solidFill>
          <a:ln/>
        </p:spPr>
      </p:sp>
      <p:sp>
        <p:nvSpPr>
          <p:cNvPr id="13" name="Shape 11"/>
          <p:cNvSpPr/>
          <p:nvPr/>
        </p:nvSpPr>
        <p:spPr>
          <a:xfrm>
            <a:off x="793790" y="5462826"/>
            <a:ext cx="6521410" cy="1669852"/>
          </a:xfrm>
          <a:prstGeom prst="roundRect">
            <a:avLst>
              <a:gd name="adj" fmla="val 5705"/>
            </a:avLst>
          </a:prstGeom>
          <a:solidFill>
            <a:srgbClr val="3D3D42"/>
          </a:solidFill>
          <a:ln w="7620">
            <a:solidFill>
              <a:srgbClr val="56565B"/>
            </a:solidFill>
            <a:prstDash val="solid"/>
          </a:ln>
        </p:spPr>
      </p:sp>
      <p:sp>
        <p:nvSpPr>
          <p:cNvPr id="14" name="Text 12"/>
          <p:cNvSpPr/>
          <p:nvPr/>
        </p:nvSpPr>
        <p:spPr>
          <a:xfrm>
            <a:off x="1028224" y="6070997"/>
            <a:ext cx="165854" cy="453509"/>
          </a:xfrm>
          <a:prstGeom prst="rect">
            <a:avLst/>
          </a:prstGeom>
          <a:noFill/>
          <a:ln/>
        </p:spPr>
        <p:txBody>
          <a:bodyPr wrap="none" lIns="0" tIns="0" rIns="0" bIns="0" rtlCol="0" anchor="t"/>
          <a:lstStyle/>
          <a:p>
            <a:pPr algn="ctr" indent="0" marL="0">
              <a:lnSpc>
                <a:spcPts val="3550"/>
              </a:lnSpc>
              <a:buNone/>
            </a:pPr>
            <a:r>
              <a:rPr lang="en-US" sz="2200" dirty="0">
                <a:solidFill>
                  <a:srgbClr val="E5E0DF"/>
                </a:solidFill>
                <a:latin typeface="Poppins Light" pitchFamily="34" charset="0"/>
                <a:ea typeface="Poppins Light" pitchFamily="34" charset="-122"/>
                <a:cs typeface="Poppins Light" pitchFamily="34" charset="-120"/>
              </a:rPr>
              <a:t>3</a:t>
            </a:r>
            <a:endParaRPr lang="en-US" sz="2200" dirty="0"/>
          </a:p>
        </p:txBody>
      </p:sp>
      <p:sp>
        <p:nvSpPr>
          <p:cNvPr id="15" name="Text 13"/>
          <p:cNvSpPr/>
          <p:nvPr/>
        </p:nvSpPr>
        <p:spPr>
          <a:xfrm>
            <a:off x="7542014" y="5689640"/>
            <a:ext cx="2913936"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Forgetting the Vertex</a:t>
            </a:r>
            <a:endParaRPr lang="en-US" sz="2200" dirty="0"/>
          </a:p>
        </p:txBody>
      </p:sp>
      <p:sp>
        <p:nvSpPr>
          <p:cNvPr id="16" name="Text 14"/>
          <p:cNvSpPr/>
          <p:nvPr/>
        </p:nvSpPr>
        <p:spPr>
          <a:xfrm>
            <a:off x="7542014" y="6180058"/>
            <a:ext cx="6067782" cy="725805"/>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Not including the vertex in the solution set for certain types of absolute value inequalities.</a:t>
            </a:r>
            <a:endParaRPr lang="en-US" sz="17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2024-12-18T04:19:42Z</dcterms:created>
  <dcterms:modified xsi:type="dcterms:W3CDTF">2024-12-18T04:19:42Z</dcterms:modified>
</cp:coreProperties>
</file>