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7.jpeg" ContentType="image/jpeg"/>
  <Override PartName="/ppt/media/image25.png" ContentType="image/png"/>
  <Override PartName="/ppt/media/image24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28.jpeg" ContentType="image/jpeg"/>
  <Override PartName="/ppt/media/image20.png" ContentType="image/png"/>
  <Override PartName="/ppt/media/image2.jpeg" ContentType="image/jpeg"/>
  <Override PartName="/ppt/media/image12.png" ContentType="image/png"/>
  <Override PartName="/ppt/media/image13.png" ContentType="image/png"/>
  <Override PartName="/ppt/media/image30.png" ContentType="image/png"/>
  <Override PartName="/ppt/media/image5.png" ContentType="image/png"/>
  <Override PartName="/ppt/media/image35.png" ContentType="image/png"/>
  <Override PartName="/ppt/media/image31.png" ContentType="image/png"/>
  <Override PartName="/ppt/media/image29.png" ContentType="image/png"/>
  <Override PartName="/ppt/media/image32.png" ContentType="image/png"/>
  <Override PartName="/ppt/media/image37.png" ContentType="image/png"/>
  <Override PartName="/ppt/media/image7.png" ContentType="image/png"/>
  <Override PartName="/ppt/media/image1.jpeg" ContentType="image/jpeg"/>
  <Override PartName="/ppt/media/image8.png" ContentType="image/png"/>
  <Override PartName="/ppt/media/image38.png" ContentType="image/png"/>
  <Override PartName="/ppt/media/image39.png" ContentType="image/png"/>
  <Override PartName="/ppt/media/image9.png" ContentType="image/png"/>
  <Override PartName="/ppt/media/image33.jpeg" ContentType="image/jpeg"/>
  <Override PartName="/ppt/media/image11.png" ContentType="image/png"/>
  <Override PartName="/ppt/media/image6.png" ContentType="image/png"/>
  <Override PartName="/ppt/media/image36.png" ContentType="image/png"/>
  <Override PartName="/ppt/media/image34.png" ContentType="image/png"/>
  <Override PartName="/ppt/media/image4.png" ContentType="image/png"/>
  <Override PartName="/ppt/media/image3.png" ContentType="image/png"/>
  <Override PartName="/ppt/media/image26.png" ContentType="image/png"/>
  <Override PartName="/ppt/media/image10.jpeg" ContentType="image/jpeg"/>
  <Override PartName="/ppt/media/image14.png" ContentType="image/png"/>
  <Override PartName="/ppt/media/image15.jpeg" ContentType="image/jpeg"/>
  <Override PartName="/ppt/media/image16.jpeg" ContentType="image/jpeg"/>
  <Override PartName="/ppt/media/image17.png" ContentType="image/png"/>
  <Override PartName="/ppt/media/image18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FB1834-AA95-4967-95BC-38E2615E32E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295920" y="3317040"/>
            <a:ext cx="7773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9295920" y="4708440"/>
            <a:ext cx="7773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3531C1-8C7C-437C-BF40-B757FFC8BCA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295920" y="33170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13279320" y="33170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9295920" y="47084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13279320" y="47084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392405-AC04-4B9C-B529-7AB14DF9CE6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295920" y="3317040"/>
            <a:ext cx="2502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11924280" y="3317040"/>
            <a:ext cx="2502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4552280" y="3317040"/>
            <a:ext cx="2502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9295920" y="4708440"/>
            <a:ext cx="2502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11924280" y="4708440"/>
            <a:ext cx="2502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4552280" y="4708440"/>
            <a:ext cx="2502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B57EA5-53B9-47C8-B635-14AACF16FE5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EC01E23-F7BD-4480-9152-22488CFDB8F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9295920" y="3317040"/>
            <a:ext cx="77734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F4F49A5-8859-4AC0-AC55-83CA282DE67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295920" y="3317040"/>
            <a:ext cx="77734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2571114-9528-4073-9748-1531F2A9EC5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295920" y="3317040"/>
            <a:ext cx="37933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13279320" y="3317040"/>
            <a:ext cx="37933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6846828-9DE5-4887-95ED-306F2377A05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5E21691-CAB1-4F90-B181-C9A199D4BDD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1438200" y="1929240"/>
            <a:ext cx="15424200" cy="537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65D2FAA-1BE7-4BB5-8F01-8CDFE53FA16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295920" y="33170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13279320" y="3317040"/>
            <a:ext cx="37933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9295920" y="47084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CA87F2D-A40C-4DD6-BE31-AC5A6136B49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295920" y="3317040"/>
            <a:ext cx="77734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13CAC6-8C5D-47DA-9B34-1568230561B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295920" y="3317040"/>
            <a:ext cx="37933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13279320" y="33170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13279320" y="47084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44EF873-671A-41AE-A9FC-78B4A829BC6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9295920" y="33170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13279320" y="33170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9295920" y="4708440"/>
            <a:ext cx="7773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53F4F2F-83D7-44AC-A530-AF030276E5D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295920" y="3317040"/>
            <a:ext cx="7773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9295920" y="4708440"/>
            <a:ext cx="7773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AFF36F4-73AE-4961-B61A-EEEECFE9347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295920" y="33170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13279320" y="33170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9295920" y="47084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13279320" y="47084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C08C489-B5FA-4B5A-A935-4EBC870FE81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295920" y="3317040"/>
            <a:ext cx="2502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11924280" y="3317040"/>
            <a:ext cx="2502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4552280" y="3317040"/>
            <a:ext cx="2502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9295920" y="4708440"/>
            <a:ext cx="2502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11924280" y="4708440"/>
            <a:ext cx="2502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4552280" y="4708440"/>
            <a:ext cx="25027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5106187-8DEC-4212-A0FD-15B28A16CA8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295920" y="3317040"/>
            <a:ext cx="77734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DE1E83-5D0F-4E90-9F1E-630988C57EE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295920" y="3317040"/>
            <a:ext cx="37933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13279320" y="3317040"/>
            <a:ext cx="37933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F13125-DDD4-4C40-B2A7-DAB85F4431B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4F1A51-E42E-4F1C-8FB9-BE1BE872576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438200" y="1929240"/>
            <a:ext cx="15424200" cy="537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1BFBFB-1270-4355-869E-5975C506D35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295920" y="33170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13279320" y="3317040"/>
            <a:ext cx="37933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295920" y="47084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1E1BDC-2173-4810-982D-D290592485C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295920" y="3317040"/>
            <a:ext cx="37933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13279320" y="33170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13279320" y="47084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9AE386-1818-4127-ADF0-05706D58E0C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295920" y="33170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13279320" y="3317040"/>
            <a:ext cx="37933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9295920" y="4708440"/>
            <a:ext cx="77734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A670B6-11FF-4702-A8C8-2E33F2EC972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94C0844-1D16-468A-ABE1-93944F878D22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158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3900" spc="-1" strike="noStrike">
                <a:latin typeface="Calibri"/>
              </a:rPr>
              <a:t>Click to edit the title text format</a:t>
            </a:r>
            <a:endParaRPr b="0" lang="en-IN" sz="390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9295920" y="3317040"/>
            <a:ext cx="777348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Click to edit the outline text format</a:t>
            </a:r>
            <a:endParaRPr b="0" lang="en-IN" sz="24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Second Outline Level</a:t>
            </a:r>
            <a:endParaRPr b="0" lang="en-IN" sz="24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Third Outline Level</a:t>
            </a:r>
            <a:endParaRPr b="0" lang="en-IN" sz="24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Fourth Outline Level</a:t>
            </a:r>
            <a:endParaRPr b="0" lang="en-IN" sz="24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Fifth Outline Level</a:t>
            </a:r>
            <a:endParaRPr b="0" lang="en-IN" sz="24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Sixth Outline Level</a:t>
            </a:r>
            <a:endParaRPr b="0" lang="en-IN" sz="24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Seventh Outline Level</a:t>
            </a:r>
            <a:endParaRPr b="0" lang="en-IN" sz="245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932E836-79CD-4353-AF32-9D02D6AD5FEA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9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jpeg"/><Relationship Id="rId6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jpeg"/><Relationship Id="rId6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26.png"/><Relationship Id="rId8" Type="http://schemas.openxmlformats.org/officeDocument/2006/relationships/image" Target="../media/image27.jpeg"/><Relationship Id="rId9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8.jpeg"/><Relationship Id="rId2" Type="http://schemas.openxmlformats.org/officeDocument/2006/relationships/image" Target="../media/image29.png"/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image" Target="../media/image32.png"/><Relationship Id="rId6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3.jpeg"/><Relationship Id="rId2" Type="http://schemas.openxmlformats.org/officeDocument/2006/relationships/image" Target="../media/image34.png"/><Relationship Id="rId3" Type="http://schemas.openxmlformats.org/officeDocument/2006/relationships/image" Target="../media/image35.pn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6.png"/><Relationship Id="rId2" Type="http://schemas.openxmlformats.org/officeDocument/2006/relationships/image" Target="../media/image37.png"/><Relationship Id="rId3" Type="http://schemas.openxmlformats.org/officeDocument/2006/relationships/image" Target="../media/image38.png"/><Relationship Id="rId4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ject 2"/>
          <p:cNvSpPr/>
          <p:nvPr/>
        </p:nvSpPr>
        <p:spPr>
          <a:xfrm>
            <a:off x="8305200" y="1253160"/>
            <a:ext cx="9536760" cy="819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 algn="ct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8950" spc="222" strike="noStrike">
                <a:solidFill>
                  <a:srgbClr val="ffffff"/>
                </a:solidFill>
                <a:latin typeface="Times New Roman"/>
              </a:rPr>
              <a:t>Unraveling</a:t>
            </a:r>
            <a:r>
              <a:rPr b="1" lang="en-IN" sz="8950" spc="-216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8950" spc="347" strike="noStrike">
                <a:solidFill>
                  <a:srgbClr val="ffffff"/>
                </a:solidFill>
                <a:latin typeface="Times New Roman"/>
              </a:rPr>
              <a:t>the </a:t>
            </a:r>
            <a:r>
              <a:rPr b="1" lang="en-IN" sz="8950" spc="228" strike="noStrike">
                <a:solidFill>
                  <a:srgbClr val="ffffff"/>
                </a:solidFill>
                <a:latin typeface="Times New Roman"/>
              </a:rPr>
              <a:t>Mysteries:</a:t>
            </a:r>
            <a:r>
              <a:rPr b="1" lang="en-IN" sz="8950" spc="-350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8950" spc="273" strike="noStrike">
                <a:solidFill>
                  <a:srgbClr val="ffffff"/>
                </a:solidFill>
                <a:latin typeface="Times New Roman"/>
              </a:rPr>
              <a:t>The </a:t>
            </a:r>
            <a:r>
              <a:rPr b="1" lang="en-IN" sz="8950" spc="-1" strike="noStrike">
                <a:solidFill>
                  <a:srgbClr val="ffffff"/>
                </a:solidFill>
                <a:latin typeface="Times New Roman"/>
              </a:rPr>
              <a:t>Art</a:t>
            </a:r>
            <a:r>
              <a:rPr b="1" lang="en-IN" sz="8950" spc="-256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8950" spc="347" strike="noStrike">
                <a:solidFill>
                  <a:srgbClr val="ffffff"/>
                </a:solidFill>
                <a:latin typeface="Times New Roman"/>
              </a:rPr>
              <a:t>and</a:t>
            </a:r>
            <a:r>
              <a:rPr b="1" lang="en-IN" sz="8950" spc="-19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8950" spc="423" strike="noStrike">
                <a:solidFill>
                  <a:srgbClr val="ffffff"/>
                </a:solidFill>
                <a:latin typeface="Times New Roman"/>
              </a:rPr>
              <a:t>Science</a:t>
            </a:r>
            <a:r>
              <a:rPr b="1" lang="en-IN" sz="8950" spc="-19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8950" spc="347" strike="noStrike">
                <a:solidFill>
                  <a:srgbClr val="ffffff"/>
                </a:solidFill>
                <a:latin typeface="Times New Roman"/>
              </a:rPr>
              <a:t>of </a:t>
            </a:r>
            <a:r>
              <a:rPr b="1" lang="en-IN" sz="8950" spc="562" strike="noStrike">
                <a:solidFill>
                  <a:srgbClr val="ffffff"/>
                </a:solidFill>
                <a:latin typeface="Times New Roman"/>
              </a:rPr>
              <a:t>Second-</a:t>
            </a:r>
            <a:r>
              <a:rPr b="1" lang="en-IN" sz="8950" spc="239" strike="noStrike">
                <a:solidFill>
                  <a:srgbClr val="ffffff"/>
                </a:solidFill>
                <a:latin typeface="Times New Roman"/>
              </a:rPr>
              <a:t>Order </a:t>
            </a:r>
            <a:r>
              <a:rPr b="1" lang="en-IN" sz="8950" spc="242" strike="noStrike">
                <a:solidFill>
                  <a:srgbClr val="ffffff"/>
                </a:solidFill>
                <a:latin typeface="Times New Roman"/>
              </a:rPr>
              <a:t>Differential </a:t>
            </a:r>
            <a:r>
              <a:rPr b="1" lang="en-IN" sz="8950" spc="293" strike="noStrike">
                <a:solidFill>
                  <a:srgbClr val="ffffff"/>
                </a:solidFill>
                <a:latin typeface="Times New Roman"/>
              </a:rPr>
              <a:t>Equations</a:t>
            </a:r>
            <a:endParaRPr b="0" lang="en-IN" sz="8950" spc="-1" strike="noStrike">
              <a:latin typeface="Arial"/>
            </a:endParaRPr>
          </a:p>
        </p:txBody>
      </p:sp>
      <p:pic>
        <p:nvPicPr>
          <p:cNvPr id="84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1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2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53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54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5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56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229248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338" strike="noStrike">
                <a:solidFill>
                  <a:srgbClr val="ffffff"/>
                </a:solidFill>
                <a:latin typeface="Times New Roman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58" name="object 10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86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87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6319080" cy="1753200"/>
          </a:xfrm>
          <a:prstGeom prst="rect">
            <a:avLst/>
          </a:prstGeom>
          <a:noFill/>
          <a:ln w="0">
            <a:noFill/>
          </a:ln>
        </p:spPr>
        <p:txBody>
          <a:bodyPr lIns="0" rIns="0" tIns="33480" bIns="0" anchor="t">
            <a:noAutofit/>
          </a:bodyPr>
          <a:p>
            <a:pPr marL="12600">
              <a:lnSpc>
                <a:spcPts val="4431"/>
              </a:lnSpc>
              <a:spcBef>
                <a:spcPts val="264"/>
              </a:spcBef>
              <a:buNone/>
            </a:pPr>
            <a:r>
              <a:rPr b="1" lang="en-IN" sz="3750" spc="134" strike="noStrike">
                <a:solidFill>
                  <a:srgbClr val="000000"/>
                </a:solidFill>
                <a:latin typeface="Times New Roman"/>
              </a:rPr>
              <a:t>Introduction</a:t>
            </a:r>
            <a:r>
              <a:rPr b="1" lang="en-IN" sz="3750" spc="-106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3750" spc="143" strike="noStrike">
                <a:solidFill>
                  <a:srgbClr val="000000"/>
                </a:solidFill>
                <a:latin typeface="Times New Roman"/>
              </a:rPr>
              <a:t>to</a:t>
            </a:r>
            <a:r>
              <a:rPr b="1" lang="en-IN" sz="3750" spc="-60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3750" spc="219" strike="noStrike">
                <a:solidFill>
                  <a:srgbClr val="000000"/>
                </a:solidFill>
                <a:latin typeface="Times New Roman"/>
              </a:rPr>
              <a:t>Second- </a:t>
            </a:r>
            <a:r>
              <a:rPr b="1" lang="en-IN" sz="3750" spc="97" strike="noStrike">
                <a:solidFill>
                  <a:srgbClr val="000000"/>
                </a:solidFill>
                <a:latin typeface="Times New Roman"/>
              </a:rPr>
              <a:t>Order</a:t>
            </a:r>
            <a:r>
              <a:rPr b="1" lang="en-IN" sz="3750" spc="-126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3750" spc="103" strike="noStrike">
                <a:solidFill>
                  <a:srgbClr val="000000"/>
                </a:solidFill>
                <a:latin typeface="Times New Roman"/>
              </a:rPr>
              <a:t>Differential</a:t>
            </a:r>
            <a:r>
              <a:rPr b="1" lang="en-IN" sz="3750" spc="-4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3750" spc="109" strike="noStrike">
                <a:solidFill>
                  <a:srgbClr val="000000"/>
                </a:solidFill>
                <a:latin typeface="Times New Roman"/>
              </a:rPr>
              <a:t>Equations</a:t>
            </a:r>
            <a:endParaRPr b="0" lang="en-IN" sz="3750" spc="-1" strike="noStrike">
              <a:latin typeface="Calibri"/>
            </a:endParaRPr>
          </a:p>
        </p:txBody>
      </p:sp>
      <p:pic>
        <p:nvPicPr>
          <p:cNvPr id="89" name="object 6" descr=""/>
          <p:cNvPicPr/>
          <p:nvPr/>
        </p:nvPicPr>
        <p:blipFill>
          <a:blip r:embed="rId2"/>
          <a:stretch/>
        </p:blipFill>
        <p:spPr>
          <a:xfrm>
            <a:off x="1472040" y="5079240"/>
            <a:ext cx="1574280" cy="247320"/>
          </a:xfrm>
          <a:prstGeom prst="rect">
            <a:avLst/>
          </a:prstGeom>
          <a:ln w="0">
            <a:noFill/>
          </a:ln>
        </p:spPr>
      </p:pic>
      <p:pic>
        <p:nvPicPr>
          <p:cNvPr id="90" name="object 7" descr=""/>
          <p:cNvPicPr/>
          <p:nvPr/>
        </p:nvPicPr>
        <p:blipFill>
          <a:blip r:embed="rId3"/>
          <a:stretch/>
        </p:blipFill>
        <p:spPr>
          <a:xfrm>
            <a:off x="1459440" y="3315600"/>
            <a:ext cx="5585040" cy="308520"/>
          </a:xfrm>
          <a:prstGeom prst="rect">
            <a:avLst/>
          </a:prstGeom>
          <a:ln w="0">
            <a:noFill/>
          </a:ln>
        </p:spPr>
      </p:pic>
      <p:pic>
        <p:nvPicPr>
          <p:cNvPr id="91" name="object 8" descr=""/>
          <p:cNvPicPr/>
          <p:nvPr/>
        </p:nvPicPr>
        <p:blipFill>
          <a:blip r:embed="rId4"/>
          <a:stretch/>
        </p:blipFill>
        <p:spPr>
          <a:xfrm>
            <a:off x="1477080" y="5517360"/>
            <a:ext cx="4044240" cy="307080"/>
          </a:xfrm>
          <a:prstGeom prst="rect">
            <a:avLst/>
          </a:prstGeom>
          <a:ln w="0">
            <a:noFill/>
          </a:ln>
        </p:spPr>
      </p:pic>
      <p:sp>
        <p:nvSpPr>
          <p:cNvPr id="92" name="object 9"/>
          <p:cNvSpPr/>
          <p:nvPr/>
        </p:nvSpPr>
        <p:spPr>
          <a:xfrm>
            <a:off x="1433160" y="3175200"/>
            <a:ext cx="6365520" cy="477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000" bIns="0" anchor="t">
            <a:spAutoFit/>
          </a:bodyPr>
          <a:p>
            <a:pPr marL="12600" indent="5677560">
              <a:lnSpc>
                <a:spcPct val="118000"/>
              </a:lnSpc>
              <a:spcBef>
                <a:spcPts val="71"/>
              </a:spcBef>
              <a:buNone/>
              <a:tabLst>
                <a:tab algn="l" pos="0"/>
              </a:tabLst>
            </a:pPr>
            <a:r>
              <a:rPr b="0" lang="en-IN" sz="2450" spc="-26" strike="noStrike">
                <a:latin typeface="Verdana"/>
              </a:rPr>
              <a:t>are </a:t>
            </a:r>
            <a:r>
              <a:rPr b="0" lang="en-IN" sz="2450" spc="-1" strike="noStrike">
                <a:latin typeface="Verdana"/>
              </a:rPr>
              <a:t>pivotal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various </a:t>
            </a:r>
            <a:r>
              <a:rPr b="0" lang="en-IN" sz="2450" spc="83" strike="noStrike">
                <a:latin typeface="Verdana"/>
              </a:rPr>
              <a:t>phenomena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physics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engineering. </a:t>
            </a: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presentation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explore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their</a:t>
            </a:r>
            <a:endParaRPr b="0" lang="en-IN" sz="2450" spc="-1" strike="noStrike">
              <a:latin typeface="Arial"/>
            </a:endParaRPr>
          </a:p>
          <a:p>
            <a:pPr marL="1609560" indent="567756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applications,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 indent="415476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49" strike="noStrike">
                <a:latin typeface="Verdana"/>
              </a:rPr>
              <a:t>used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solve </a:t>
            </a:r>
            <a:r>
              <a:rPr b="0" lang="en-IN" sz="2450" spc="-1" strike="noStrike">
                <a:latin typeface="Verdana"/>
              </a:rPr>
              <a:t>them.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Join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as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delve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art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science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83" strike="noStrike">
                <a:latin typeface="Verdana"/>
              </a:rPr>
              <a:t>behind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fascinating</a:t>
            </a:r>
            <a:endParaRPr b="0" lang="en-IN" sz="2450" spc="-1" strike="noStrike">
              <a:latin typeface="Arial"/>
            </a:endParaRPr>
          </a:p>
          <a:p>
            <a:pPr marL="12600" indent="4154760">
              <a:lnSpc>
                <a:spcPct val="100000"/>
              </a:lnSpc>
              <a:spcBef>
                <a:spcPts val="584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equations!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2714400" y="1419840"/>
            <a:ext cx="496404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50" spc="-1" strike="noStrike">
                <a:solidFill>
                  <a:srgbClr val="000000"/>
                </a:solidFill>
                <a:latin typeface="Times New Roman"/>
              </a:rPr>
              <a:t>What</a:t>
            </a:r>
            <a:r>
              <a:rPr b="1" lang="en-IN" sz="3950" spc="-140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3950" spc="-1" strike="noStrike">
                <a:solidFill>
                  <a:srgbClr val="000000"/>
                </a:solidFill>
                <a:latin typeface="Times New Roman"/>
              </a:rPr>
              <a:t>Are</a:t>
            </a:r>
            <a:r>
              <a:rPr b="1" lang="en-IN" sz="3950" spc="69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3950" spc="111" strike="noStrike">
                <a:solidFill>
                  <a:srgbClr val="000000"/>
                </a:solidFill>
                <a:latin typeface="Times New Roman"/>
              </a:rPr>
              <a:t>Differential</a:t>
            </a:r>
            <a:endParaRPr b="0" lang="en-IN" sz="3950" spc="-1" strike="noStrike"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60"/>
              </a:spcBef>
              <a:buNone/>
            </a:pPr>
            <a:r>
              <a:rPr b="1" lang="en-IN" sz="3950" spc="111" strike="noStrike">
                <a:solidFill>
                  <a:srgbClr val="000000"/>
                </a:solidFill>
                <a:latin typeface="Times New Roman"/>
              </a:rPr>
              <a:t>Equations?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94" name="object 3" descr=""/>
          <p:cNvPicPr/>
          <p:nvPr/>
        </p:nvPicPr>
        <p:blipFill>
          <a:blip r:embed="rId1"/>
          <a:stretch/>
        </p:blipFill>
        <p:spPr>
          <a:xfrm>
            <a:off x="5098320" y="3826440"/>
            <a:ext cx="1671480" cy="247320"/>
          </a:xfrm>
          <a:prstGeom prst="rect">
            <a:avLst/>
          </a:prstGeom>
          <a:ln w="0">
            <a:noFill/>
          </a:ln>
        </p:spPr>
      </p:pic>
      <p:pic>
        <p:nvPicPr>
          <p:cNvPr id="95" name="object 4" descr=""/>
          <p:cNvPicPr/>
          <p:nvPr/>
        </p:nvPicPr>
        <p:blipFill>
          <a:blip r:embed="rId2"/>
          <a:stretch/>
        </p:blipFill>
        <p:spPr>
          <a:xfrm>
            <a:off x="4168800" y="4273920"/>
            <a:ext cx="2743560" cy="308520"/>
          </a:xfrm>
          <a:prstGeom prst="rect">
            <a:avLst/>
          </a:prstGeom>
          <a:ln w="0">
            <a:noFill/>
          </a:ln>
        </p:spPr>
      </p:pic>
      <p:pic>
        <p:nvPicPr>
          <p:cNvPr id="96" name="object 5" descr=""/>
          <p:cNvPicPr/>
          <p:nvPr/>
        </p:nvPicPr>
        <p:blipFill>
          <a:blip r:embed="rId3"/>
          <a:stretch/>
        </p:blipFill>
        <p:spPr>
          <a:xfrm>
            <a:off x="3870720" y="4712040"/>
            <a:ext cx="2138400" cy="247680"/>
          </a:xfrm>
          <a:prstGeom prst="rect">
            <a:avLst/>
          </a:prstGeom>
          <a:ln w="0">
            <a:noFill/>
          </a:ln>
        </p:spPr>
      </p:pic>
      <p:sp>
        <p:nvSpPr>
          <p:cNvPr id="97" name="object 6"/>
          <p:cNvSpPr/>
          <p:nvPr/>
        </p:nvSpPr>
        <p:spPr>
          <a:xfrm>
            <a:off x="1569960" y="2808360"/>
            <a:ext cx="610848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209484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Differential</a:t>
            </a:r>
            <a:r>
              <a:rPr b="0" lang="en-IN" sz="2450" spc="3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49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are </a:t>
            </a:r>
            <a:r>
              <a:rPr b="0" lang="en-IN" sz="2450" spc="52" strike="noStrike">
                <a:latin typeface="Verdana"/>
              </a:rPr>
              <a:t>mathematical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statements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relate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8" name="object 7" descr=""/>
          <p:cNvPicPr/>
          <p:nvPr/>
        </p:nvPicPr>
        <p:blipFill>
          <a:blip r:embed="rId4"/>
          <a:stretch/>
        </p:blipFill>
        <p:spPr>
          <a:xfrm>
            <a:off x="4951080" y="5588640"/>
            <a:ext cx="2717640" cy="308520"/>
          </a:xfrm>
          <a:prstGeom prst="rect">
            <a:avLst/>
          </a:prstGeom>
          <a:ln w="0">
            <a:noFill/>
          </a:ln>
        </p:spPr>
      </p:pic>
      <p:sp>
        <p:nvSpPr>
          <p:cNvPr id="99" name="object 8"/>
          <p:cNvSpPr/>
          <p:nvPr/>
        </p:nvSpPr>
        <p:spPr>
          <a:xfrm>
            <a:off x="1557360" y="3675240"/>
            <a:ext cx="3456720" cy="133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38960" indent="743040">
              <a:lnSpc>
                <a:spcPct val="119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58" strike="noStrike">
                <a:latin typeface="Verdana"/>
              </a:rPr>
              <a:t>function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with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 </a:t>
            </a:r>
            <a:r>
              <a:rPr b="0" lang="en-IN" sz="2450" spc="-1" strike="noStrike">
                <a:latin typeface="Verdana"/>
              </a:rPr>
              <a:t>describe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how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  <a:p>
            <a:pPr marL="12600" indent="74304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63" strike="noStrike">
                <a:latin typeface="Verdana"/>
              </a:rPr>
              <a:t>time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or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space.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0" name="object 9"/>
          <p:cNvSpPr/>
          <p:nvPr/>
        </p:nvSpPr>
        <p:spPr>
          <a:xfrm>
            <a:off x="6078240" y="3675240"/>
            <a:ext cx="1599840" cy="133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 indent="675720" algn="r">
              <a:lnSpc>
                <a:spcPct val="118000"/>
              </a:lnSpc>
              <a:spcBef>
                <a:spcPts val="130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They </a:t>
            </a:r>
            <a:r>
              <a:rPr b="0" lang="en-IN" sz="2450" spc="-21" strike="noStrike">
                <a:latin typeface="Verdana"/>
              </a:rPr>
              <a:t>over </a:t>
            </a:r>
            <a:r>
              <a:rPr b="0" lang="en-IN" sz="2450" spc="-12" strike="noStrike">
                <a:latin typeface="Verdana"/>
              </a:rPr>
              <a:t>equations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1" name="object 10"/>
          <p:cNvSpPr/>
          <p:nvPr/>
        </p:nvSpPr>
        <p:spPr>
          <a:xfrm>
            <a:off x="1452960" y="5008680"/>
            <a:ext cx="6225120" cy="132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254520" indent="-24264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32" strike="noStrike">
                <a:latin typeface="Verdana"/>
              </a:rPr>
              <a:t>involve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second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derivative,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providing </a:t>
            </a:r>
            <a:r>
              <a:rPr b="0" lang="en-IN" sz="2450" spc="52" strike="noStrike">
                <a:latin typeface="Verdana"/>
              </a:rPr>
              <a:t>deeper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insights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into</a:t>
            </a:r>
            <a:endParaRPr b="0" lang="en-IN" sz="2450" spc="-1" strike="noStrike">
              <a:latin typeface="Arial"/>
            </a:endParaRPr>
          </a:p>
          <a:p>
            <a:pPr marL="3100680" indent="-24264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behaviors.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02" name="object 11" descr=""/>
          <p:cNvPicPr/>
          <p:nvPr/>
        </p:nvPicPr>
        <p:blipFill>
          <a:blip r:embed="rId5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841040"/>
          </a:xfrm>
          <a:prstGeom prst="rect">
            <a:avLst/>
          </a:prstGeom>
          <a:noFill/>
          <a:ln w="0">
            <a:noFill/>
          </a:ln>
        </p:spPr>
        <p:txBody>
          <a:bodyPr lIns="0" rIns="0" tIns="121320" bIns="0" anchor="t">
            <a:noAutofit/>
          </a:bodyPr>
          <a:p>
            <a:pPr marL="963684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3300" spc="123" strike="noStrike">
                <a:solidFill>
                  <a:srgbClr val="ffffff"/>
                </a:solidFill>
                <a:latin typeface="Times New Roman"/>
              </a:rPr>
              <a:t>Types</a:t>
            </a:r>
            <a:r>
              <a:rPr b="1" lang="en-IN" sz="3300" spc="-4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300" spc="134" strike="noStrike">
                <a:solidFill>
                  <a:srgbClr val="ffffff"/>
                </a:solidFill>
                <a:latin typeface="Times New Roman"/>
              </a:rPr>
              <a:t>of</a:t>
            </a:r>
            <a:r>
              <a:rPr b="1" lang="en-IN" sz="3300" spc="-4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300" spc="208" strike="noStrike">
                <a:solidFill>
                  <a:srgbClr val="ffffff"/>
                </a:solidFill>
                <a:latin typeface="Times New Roman"/>
              </a:rPr>
              <a:t>Second-</a:t>
            </a:r>
            <a:r>
              <a:rPr b="1" lang="en-IN" sz="3300" spc="72" strike="noStrike">
                <a:solidFill>
                  <a:srgbClr val="ffffff"/>
                </a:solidFill>
                <a:latin typeface="Times New Roman"/>
              </a:rPr>
              <a:t>Order </a:t>
            </a:r>
            <a:r>
              <a:rPr b="1" lang="en-IN" sz="3300" spc="103" strike="noStrike">
                <a:solidFill>
                  <a:srgbClr val="ffffff"/>
                </a:solidFill>
                <a:latin typeface="Times New Roman"/>
              </a:rPr>
              <a:t>Differential</a:t>
            </a:r>
            <a:r>
              <a:rPr b="1" lang="en-IN" sz="3300" spc="-52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300" spc="97" strike="noStrike">
                <a:solidFill>
                  <a:srgbClr val="ffffff"/>
                </a:solidFill>
                <a:latin typeface="Times New Roman"/>
              </a:rPr>
              <a:t>Equations</a:t>
            </a:r>
            <a:endParaRPr b="0" lang="en-IN" sz="3300" spc="-1" strike="noStrike">
              <a:latin typeface="Calibri"/>
            </a:endParaRPr>
          </a:p>
        </p:txBody>
      </p:sp>
      <p:pic>
        <p:nvPicPr>
          <p:cNvPr id="105" name="object 4" descr=""/>
          <p:cNvPicPr/>
          <p:nvPr/>
        </p:nvPicPr>
        <p:blipFill>
          <a:blip r:embed="rId1"/>
          <a:stretch/>
        </p:blipFill>
        <p:spPr>
          <a:xfrm>
            <a:off x="14459400" y="3597120"/>
            <a:ext cx="847800" cy="247320"/>
          </a:xfrm>
          <a:prstGeom prst="rect">
            <a:avLst/>
          </a:prstGeom>
          <a:ln w="0">
            <a:noFill/>
          </a:ln>
        </p:spPr>
      </p:pic>
      <p:pic>
        <p:nvPicPr>
          <p:cNvPr id="106" name="object 5" descr=""/>
          <p:cNvPicPr/>
          <p:nvPr/>
        </p:nvPicPr>
        <p:blipFill>
          <a:blip r:embed="rId2"/>
          <a:stretch/>
        </p:blipFill>
        <p:spPr>
          <a:xfrm>
            <a:off x="11106000" y="3978000"/>
            <a:ext cx="1469880" cy="247320"/>
          </a:xfrm>
          <a:prstGeom prst="rect">
            <a:avLst/>
          </a:prstGeom>
          <a:ln w="0">
            <a:noFill/>
          </a:ln>
        </p:spPr>
      </p:pic>
      <p:pic>
        <p:nvPicPr>
          <p:cNvPr id="107" name="object 6" descr=""/>
          <p:cNvPicPr/>
          <p:nvPr/>
        </p:nvPicPr>
        <p:blipFill>
          <a:blip r:embed="rId3"/>
          <a:stretch/>
        </p:blipFill>
        <p:spPr>
          <a:xfrm>
            <a:off x="13925520" y="4740120"/>
            <a:ext cx="2138040" cy="307080"/>
          </a:xfrm>
          <a:prstGeom prst="rect">
            <a:avLst/>
          </a:prstGeom>
          <a:ln w="0">
            <a:noFill/>
          </a:ln>
        </p:spPr>
      </p:pic>
      <p:pic>
        <p:nvPicPr>
          <p:cNvPr id="108" name="object 7" descr=""/>
          <p:cNvPicPr/>
          <p:nvPr/>
        </p:nvPicPr>
        <p:blipFill>
          <a:blip r:embed="rId4"/>
          <a:stretch/>
        </p:blipFill>
        <p:spPr>
          <a:xfrm>
            <a:off x="11089440" y="5883120"/>
            <a:ext cx="2954880" cy="307080"/>
          </a:xfrm>
          <a:prstGeom prst="rect">
            <a:avLst/>
          </a:prstGeom>
          <a:ln w="0">
            <a:noFill/>
          </a:ln>
        </p:spPr>
      </p:pic>
      <p:sp>
        <p:nvSpPr>
          <p:cNvPr id="109" name="object 8"/>
          <p:cNvSpPr/>
          <p:nvPr/>
        </p:nvSpPr>
        <p:spPr>
          <a:xfrm>
            <a:off x="11062080" y="3135240"/>
            <a:ext cx="5620680" cy="345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432612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Second-order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differential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equations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can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89" strike="noStrike">
                <a:solidFill>
                  <a:srgbClr val="ffffff"/>
                </a:solidFill>
                <a:latin typeface="Verdana"/>
              </a:rPr>
              <a:t>be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classiﬁed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into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 indent="158256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categories.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Linear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equations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have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solutions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that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ffffff"/>
                </a:solidFill>
                <a:latin typeface="Verdana"/>
              </a:rPr>
              <a:t>can </a:t>
            </a:r>
            <a:r>
              <a:rPr b="0" lang="en-IN" sz="2450" spc="89" strike="noStrike">
                <a:solidFill>
                  <a:srgbClr val="ffffff"/>
                </a:solidFill>
                <a:latin typeface="Verdana"/>
              </a:rPr>
              <a:t>be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expressed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as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of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individual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solutions,</a:t>
            </a:r>
            <a:r>
              <a:rPr b="0" lang="en-IN" sz="2450" spc="-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ffffff"/>
                </a:solidFill>
                <a:latin typeface="Verdana"/>
              </a:rPr>
              <a:t>while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nonlinear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equations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often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exhibit</a:t>
            </a:r>
            <a:endParaRPr b="0" lang="en-IN" sz="2450" spc="-1" strike="noStrike">
              <a:latin typeface="Arial"/>
            </a:endParaRPr>
          </a:p>
          <a:p>
            <a:pPr marL="12600" indent="3048480">
              <a:lnSpc>
                <a:spcPts val="3081"/>
              </a:lnSpc>
              <a:spcBef>
                <a:spcPts val="20"/>
              </a:spcBef>
              <a:buNone/>
              <a:tabLst>
                <a:tab algn="l" pos="0"/>
              </a:tabLst>
            </a:pP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unique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challenges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solving.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0" name="object 9" descr=""/>
          <p:cNvPicPr/>
          <p:nvPr/>
        </p:nvPicPr>
        <p:blipFill>
          <a:blip r:embed="rId5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458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26080" bIns="0" anchor="t">
            <a:noAutofit/>
          </a:bodyPr>
          <a:p>
            <a:pPr marL="2670840" indent="-996840">
              <a:lnSpc>
                <a:spcPct val="101000"/>
              </a:lnSpc>
              <a:spcBef>
                <a:spcPts val="1780"/>
              </a:spcBef>
              <a:buNone/>
              <a:tabLst>
                <a:tab algn="l" pos="0"/>
              </a:tabLst>
            </a:pPr>
            <a:r>
              <a:rPr b="1" lang="en-IN" sz="3900" spc="199" strike="noStrike">
                <a:solidFill>
                  <a:srgbClr val="ffffff"/>
                </a:solidFill>
                <a:latin typeface="Times New Roman"/>
              </a:rPr>
              <a:t>Homogeneous</a:t>
            </a:r>
            <a:r>
              <a:rPr b="1" lang="en-IN" sz="3900" spc="-160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900" spc="109" strike="noStrike">
                <a:solidFill>
                  <a:srgbClr val="ffffff"/>
                </a:solidFill>
                <a:latin typeface="Times New Roman"/>
              </a:rPr>
              <a:t>vs.</a:t>
            </a:r>
            <a:r>
              <a:rPr b="1" lang="en-IN" sz="3900" spc="-52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900" spc="214" strike="noStrike">
                <a:solidFill>
                  <a:srgbClr val="ffffff"/>
                </a:solidFill>
                <a:latin typeface="Times New Roman"/>
              </a:rPr>
              <a:t>Non- </a:t>
            </a:r>
            <a:r>
              <a:rPr b="1" lang="en-IN" sz="3900" spc="188" strike="noStrike">
                <a:solidFill>
                  <a:srgbClr val="ffffff"/>
                </a:solidFill>
                <a:latin typeface="Times New Roman"/>
              </a:rPr>
              <a:t>Homogeneous</a:t>
            </a:r>
            <a:endParaRPr b="0" lang="en-IN" sz="3900" spc="-1" strike="noStrike">
              <a:latin typeface="Calibri"/>
            </a:endParaRPr>
          </a:p>
        </p:txBody>
      </p:sp>
      <p:sp>
        <p:nvSpPr>
          <p:cNvPr id="113" name="object 4"/>
          <p:cNvSpPr/>
          <p:nvPr/>
        </p:nvSpPr>
        <p:spPr>
          <a:xfrm>
            <a:off x="16039800" y="3963600"/>
            <a:ext cx="705240" cy="181080"/>
          </a:xfrm>
          <a:custGeom>
            <a:avLst/>
            <a:gdLst/>
            <a:ahLst/>
            <a:rect l="l" t="t" r="r" b="b"/>
            <a:pathLst>
              <a:path w="705484" h="181610">
                <a:moveTo>
                  <a:pt x="165100" y="77279"/>
                </a:moveTo>
                <a:lnTo>
                  <a:pt x="155575" y="34378"/>
                </a:lnTo>
                <a:lnTo>
                  <a:pt x="154774" y="33147"/>
                </a:lnTo>
                <a:lnTo>
                  <a:pt x="150355" y="26263"/>
                </a:lnTo>
                <a:lnTo>
                  <a:pt x="111150" y="2133"/>
                </a:lnTo>
                <a:lnTo>
                  <a:pt x="90678" y="0"/>
                </a:lnTo>
                <a:lnTo>
                  <a:pt x="78295" y="711"/>
                </a:lnTo>
                <a:lnTo>
                  <a:pt x="41783" y="13716"/>
                </a:lnTo>
                <a:lnTo>
                  <a:pt x="34417" y="19977"/>
                </a:lnTo>
                <a:lnTo>
                  <a:pt x="34417" y="1612"/>
                </a:lnTo>
                <a:lnTo>
                  <a:pt x="0" y="1612"/>
                </a:lnTo>
                <a:lnTo>
                  <a:pt x="0" y="179654"/>
                </a:lnTo>
                <a:lnTo>
                  <a:pt x="35306" y="179654"/>
                </a:lnTo>
                <a:lnTo>
                  <a:pt x="35306" y="86410"/>
                </a:lnTo>
                <a:lnTo>
                  <a:pt x="35623" y="79425"/>
                </a:lnTo>
                <a:lnTo>
                  <a:pt x="51523" y="43548"/>
                </a:lnTo>
                <a:lnTo>
                  <a:pt x="86614" y="33147"/>
                </a:lnTo>
                <a:lnTo>
                  <a:pt x="96393" y="33870"/>
                </a:lnTo>
                <a:lnTo>
                  <a:pt x="126949" y="59016"/>
                </a:lnTo>
                <a:lnTo>
                  <a:pt x="129794" y="179654"/>
                </a:lnTo>
                <a:lnTo>
                  <a:pt x="165100" y="179654"/>
                </a:lnTo>
                <a:lnTo>
                  <a:pt x="165100" y="77279"/>
                </a:lnTo>
                <a:close/>
              </a:path>
              <a:path w="705484" h="181610">
                <a:moveTo>
                  <a:pt x="376936" y="90474"/>
                </a:moveTo>
                <a:lnTo>
                  <a:pt x="365290" y="43611"/>
                </a:lnTo>
                <a:lnTo>
                  <a:pt x="341376" y="17043"/>
                </a:lnTo>
                <a:lnTo>
                  <a:pt x="341376" y="90474"/>
                </a:lnTo>
                <a:lnTo>
                  <a:pt x="340918" y="98958"/>
                </a:lnTo>
                <a:lnTo>
                  <a:pt x="320484" y="137350"/>
                </a:lnTo>
                <a:lnTo>
                  <a:pt x="286258" y="148336"/>
                </a:lnTo>
                <a:lnTo>
                  <a:pt x="278650" y="147904"/>
                </a:lnTo>
                <a:lnTo>
                  <a:pt x="242697" y="127254"/>
                </a:lnTo>
                <a:lnTo>
                  <a:pt x="231394" y="90474"/>
                </a:lnTo>
                <a:lnTo>
                  <a:pt x="231838" y="81889"/>
                </a:lnTo>
                <a:lnTo>
                  <a:pt x="252501" y="43611"/>
                </a:lnTo>
                <a:lnTo>
                  <a:pt x="286512" y="32537"/>
                </a:lnTo>
                <a:lnTo>
                  <a:pt x="294195" y="32994"/>
                </a:lnTo>
                <a:lnTo>
                  <a:pt x="330200" y="53670"/>
                </a:lnTo>
                <a:lnTo>
                  <a:pt x="341376" y="90474"/>
                </a:lnTo>
                <a:lnTo>
                  <a:pt x="341376" y="17043"/>
                </a:lnTo>
                <a:lnTo>
                  <a:pt x="298970" y="736"/>
                </a:lnTo>
                <a:lnTo>
                  <a:pt x="286258" y="0"/>
                </a:lnTo>
                <a:lnTo>
                  <a:pt x="273634" y="736"/>
                </a:lnTo>
                <a:lnTo>
                  <a:pt x="230225" y="17907"/>
                </a:lnTo>
                <a:lnTo>
                  <a:pt x="202399" y="54076"/>
                </a:lnTo>
                <a:lnTo>
                  <a:pt x="195707" y="90474"/>
                </a:lnTo>
                <a:lnTo>
                  <a:pt x="196443" y="103251"/>
                </a:lnTo>
                <a:lnTo>
                  <a:pt x="214109" y="147027"/>
                </a:lnTo>
                <a:lnTo>
                  <a:pt x="250698" y="174625"/>
                </a:lnTo>
                <a:lnTo>
                  <a:pt x="286258" y="181190"/>
                </a:lnTo>
                <a:lnTo>
                  <a:pt x="298818" y="180467"/>
                </a:lnTo>
                <a:lnTo>
                  <a:pt x="342544" y="163144"/>
                </a:lnTo>
                <a:lnTo>
                  <a:pt x="357632" y="148336"/>
                </a:lnTo>
                <a:lnTo>
                  <a:pt x="358787" y="147027"/>
                </a:lnTo>
                <a:lnTo>
                  <a:pt x="365213" y="137350"/>
                </a:lnTo>
                <a:lnTo>
                  <a:pt x="370395" y="126657"/>
                </a:lnTo>
                <a:lnTo>
                  <a:pt x="374040" y="115316"/>
                </a:lnTo>
                <a:lnTo>
                  <a:pt x="376212" y="103251"/>
                </a:lnTo>
                <a:lnTo>
                  <a:pt x="376936" y="90474"/>
                </a:lnTo>
                <a:close/>
              </a:path>
              <a:path w="705484" h="181610">
                <a:moveTo>
                  <a:pt x="574675" y="77279"/>
                </a:moveTo>
                <a:lnTo>
                  <a:pt x="565150" y="34378"/>
                </a:lnTo>
                <a:lnTo>
                  <a:pt x="564349" y="33147"/>
                </a:lnTo>
                <a:lnTo>
                  <a:pt x="559930" y="26263"/>
                </a:lnTo>
                <a:lnTo>
                  <a:pt x="520725" y="2133"/>
                </a:lnTo>
                <a:lnTo>
                  <a:pt x="500253" y="0"/>
                </a:lnTo>
                <a:lnTo>
                  <a:pt x="487819" y="711"/>
                </a:lnTo>
                <a:lnTo>
                  <a:pt x="451358" y="13716"/>
                </a:lnTo>
                <a:lnTo>
                  <a:pt x="443992" y="19977"/>
                </a:lnTo>
                <a:lnTo>
                  <a:pt x="443992" y="1612"/>
                </a:lnTo>
                <a:lnTo>
                  <a:pt x="409575" y="1612"/>
                </a:lnTo>
                <a:lnTo>
                  <a:pt x="409575" y="179654"/>
                </a:lnTo>
                <a:lnTo>
                  <a:pt x="444881" y="179654"/>
                </a:lnTo>
                <a:lnTo>
                  <a:pt x="444881" y="86410"/>
                </a:lnTo>
                <a:lnTo>
                  <a:pt x="445198" y="79425"/>
                </a:lnTo>
                <a:lnTo>
                  <a:pt x="461098" y="43548"/>
                </a:lnTo>
                <a:lnTo>
                  <a:pt x="496189" y="33147"/>
                </a:lnTo>
                <a:lnTo>
                  <a:pt x="505968" y="33870"/>
                </a:lnTo>
                <a:lnTo>
                  <a:pt x="536524" y="59016"/>
                </a:lnTo>
                <a:lnTo>
                  <a:pt x="539369" y="179654"/>
                </a:lnTo>
                <a:lnTo>
                  <a:pt x="574675" y="179654"/>
                </a:lnTo>
                <a:lnTo>
                  <a:pt x="574675" y="77279"/>
                </a:lnTo>
                <a:close/>
              </a:path>
              <a:path w="705484" h="181610">
                <a:moveTo>
                  <a:pt x="705104" y="71678"/>
                </a:moveTo>
                <a:lnTo>
                  <a:pt x="609727" y="71678"/>
                </a:lnTo>
                <a:lnTo>
                  <a:pt x="609727" y="104216"/>
                </a:lnTo>
                <a:lnTo>
                  <a:pt x="705104" y="104216"/>
                </a:lnTo>
                <a:lnTo>
                  <a:pt x="705104" y="7167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4" name="object 5" descr=""/>
          <p:cNvPicPr/>
          <p:nvPr/>
        </p:nvPicPr>
        <p:blipFill>
          <a:blip r:embed="rId2"/>
          <a:stretch/>
        </p:blipFill>
        <p:spPr>
          <a:xfrm>
            <a:off x="12954600" y="3897000"/>
            <a:ext cx="2280960" cy="308520"/>
          </a:xfrm>
          <a:prstGeom prst="rect">
            <a:avLst/>
          </a:prstGeom>
          <a:ln w="0">
            <a:noFill/>
          </a:ln>
        </p:spPr>
      </p:pic>
      <p:pic>
        <p:nvPicPr>
          <p:cNvPr id="115" name="object 6" descr=""/>
          <p:cNvPicPr/>
          <p:nvPr/>
        </p:nvPicPr>
        <p:blipFill>
          <a:blip r:embed="rId3"/>
          <a:stretch/>
        </p:blipFill>
        <p:spPr>
          <a:xfrm>
            <a:off x="9483120" y="4335120"/>
            <a:ext cx="2281320" cy="308520"/>
          </a:xfrm>
          <a:prstGeom prst="rect">
            <a:avLst/>
          </a:prstGeom>
          <a:ln w="0">
            <a:noFill/>
          </a:ln>
        </p:spPr>
      </p:pic>
      <p:pic>
        <p:nvPicPr>
          <p:cNvPr id="116" name="object 7" descr=""/>
          <p:cNvPicPr/>
          <p:nvPr/>
        </p:nvPicPr>
        <p:blipFill>
          <a:blip r:embed="rId4"/>
          <a:stretch/>
        </p:blipFill>
        <p:spPr>
          <a:xfrm>
            <a:off x="11085120" y="5219280"/>
            <a:ext cx="2500920" cy="309960"/>
          </a:xfrm>
          <a:prstGeom prst="rect">
            <a:avLst/>
          </a:prstGeom>
          <a:ln w="0">
            <a:noFill/>
          </a:ln>
        </p:spPr>
      </p:pic>
      <p:sp>
        <p:nvSpPr>
          <p:cNvPr id="117" name="object 8"/>
          <p:cNvSpPr/>
          <p:nvPr/>
        </p:nvSpPr>
        <p:spPr>
          <a:xfrm>
            <a:off x="9461880" y="3317040"/>
            <a:ext cx="7464240" cy="344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52280" indent="18792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realm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second-order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equations,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we </a:t>
            </a:r>
            <a:r>
              <a:rPr b="0" lang="en-IN" sz="2450" spc="-1" strike="noStrike">
                <a:latin typeface="Verdana"/>
              </a:rPr>
              <a:t>distinguish</a:t>
            </a:r>
            <a:r>
              <a:rPr b="0" lang="en-IN" sz="2450" spc="273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between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 indent="236844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55" strike="noStrike">
                <a:latin typeface="Verdana"/>
              </a:rPr>
              <a:t>forms.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Homogeneous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equations</a:t>
            </a:r>
            <a:endParaRPr b="0" lang="en-IN" sz="2450" spc="-1" strike="noStrike">
              <a:latin typeface="Arial"/>
            </a:endParaRPr>
          </a:p>
          <a:p>
            <a:pPr marL="12240" indent="2368440" algn="ctr">
              <a:lnSpc>
                <a:spcPct val="117000"/>
              </a:lnSpc>
              <a:spcBef>
                <a:spcPts val="74"/>
              </a:spcBef>
              <a:buNone/>
              <a:tabLst>
                <a:tab algn="l" pos="4055760"/>
              </a:tabLst>
            </a:pPr>
            <a:r>
              <a:rPr b="0" lang="en-IN" sz="2450" spc="49" strike="noStrike">
                <a:latin typeface="Verdana"/>
              </a:rPr>
              <a:t>equal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00" strike="noStrike">
                <a:latin typeface="Verdana"/>
              </a:rPr>
              <a:t>zero,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while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non-</a:t>
            </a:r>
            <a:r>
              <a:rPr b="0" lang="en-IN" sz="2450" spc="72" strike="noStrike">
                <a:latin typeface="Verdana"/>
              </a:rPr>
              <a:t>homogeneous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equations </a:t>
            </a:r>
            <a:r>
              <a:rPr b="0" lang="en-IN" sz="2450" spc="63" strike="noStrike">
                <a:latin typeface="Verdana"/>
              </a:rPr>
              <a:t>include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 </a:t>
            </a:r>
            <a:r>
              <a:rPr b="0" lang="en-IN" sz="2450" spc="43" strike="noStrike">
                <a:latin typeface="Verdana"/>
              </a:rPr>
              <a:t>distinction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crucial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ﬁnding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appropriate solutions.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852560"/>
          </a:xfrm>
          <a:prstGeom prst="rect">
            <a:avLst/>
          </a:prstGeom>
          <a:noFill/>
          <a:ln w="0">
            <a:noFill/>
          </a:ln>
        </p:spPr>
        <p:txBody>
          <a:bodyPr lIns="0" rIns="0" tIns="132840" bIns="0" anchor="t">
            <a:noAutofit/>
          </a:bodyPr>
          <a:p>
            <a:pPr marL="963684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900" spc="134" strike="noStrike">
                <a:solidFill>
                  <a:srgbClr val="ffffff"/>
                </a:solidFill>
                <a:latin typeface="Times New Roman"/>
              </a:rPr>
              <a:t>Applications</a:t>
            </a:r>
            <a:r>
              <a:rPr b="1" lang="en-IN" sz="3900" spc="-60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900" spc="174" strike="noStrike">
                <a:solidFill>
                  <a:srgbClr val="ffffff"/>
                </a:solidFill>
                <a:latin typeface="Times New Roman"/>
              </a:rPr>
              <a:t>in</a:t>
            </a:r>
            <a:r>
              <a:rPr b="1" lang="en-IN" sz="3900" spc="-60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900" spc="77" strike="noStrike">
                <a:solidFill>
                  <a:srgbClr val="ffffff"/>
                </a:solidFill>
                <a:latin typeface="Times New Roman"/>
              </a:rPr>
              <a:t>Real</a:t>
            </a:r>
            <a:r>
              <a:rPr b="1" lang="en-IN" sz="3900" spc="-60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900" spc="-21" strike="noStrike">
                <a:solidFill>
                  <a:srgbClr val="ffffff"/>
                </a:solidFill>
                <a:latin typeface="Times New Roman"/>
              </a:rPr>
              <a:t>Life</a:t>
            </a:r>
            <a:endParaRPr b="0" lang="en-IN" sz="3900" spc="-1" strike="noStrike">
              <a:latin typeface="Calibri"/>
            </a:endParaRPr>
          </a:p>
        </p:txBody>
      </p:sp>
      <p:pic>
        <p:nvPicPr>
          <p:cNvPr id="120" name="object 4" descr=""/>
          <p:cNvPicPr/>
          <p:nvPr/>
        </p:nvPicPr>
        <p:blipFill>
          <a:blip r:embed="rId1"/>
          <a:stretch/>
        </p:blipFill>
        <p:spPr>
          <a:xfrm>
            <a:off x="11106000" y="3978000"/>
            <a:ext cx="1694880" cy="247320"/>
          </a:xfrm>
          <a:prstGeom prst="rect">
            <a:avLst/>
          </a:prstGeom>
          <a:ln w="0">
            <a:noFill/>
          </a:ln>
        </p:spPr>
      </p:pic>
      <p:pic>
        <p:nvPicPr>
          <p:cNvPr id="121" name="object 5" descr=""/>
          <p:cNvPicPr/>
          <p:nvPr/>
        </p:nvPicPr>
        <p:blipFill>
          <a:blip r:embed="rId2"/>
          <a:stretch/>
        </p:blipFill>
        <p:spPr>
          <a:xfrm>
            <a:off x="11782800" y="4358880"/>
            <a:ext cx="1707480" cy="247320"/>
          </a:xfrm>
          <a:prstGeom prst="rect">
            <a:avLst/>
          </a:prstGeom>
          <a:ln w="0">
            <a:noFill/>
          </a:ln>
        </p:spPr>
      </p:pic>
      <p:pic>
        <p:nvPicPr>
          <p:cNvPr id="122" name="object 6" descr=""/>
          <p:cNvPicPr/>
          <p:nvPr/>
        </p:nvPicPr>
        <p:blipFill>
          <a:blip r:embed="rId3"/>
          <a:stretch/>
        </p:blipFill>
        <p:spPr>
          <a:xfrm>
            <a:off x="13724280" y="4740120"/>
            <a:ext cx="1545840" cy="247320"/>
          </a:xfrm>
          <a:prstGeom prst="rect">
            <a:avLst/>
          </a:prstGeom>
          <a:ln w="0">
            <a:noFill/>
          </a:ln>
        </p:spPr>
      </p:pic>
      <p:pic>
        <p:nvPicPr>
          <p:cNvPr id="123" name="object 7" descr=""/>
          <p:cNvPicPr/>
          <p:nvPr/>
        </p:nvPicPr>
        <p:blipFill>
          <a:blip r:embed="rId4"/>
          <a:stretch/>
        </p:blipFill>
        <p:spPr>
          <a:xfrm>
            <a:off x="11106000" y="5121000"/>
            <a:ext cx="1345320" cy="247320"/>
          </a:xfrm>
          <a:prstGeom prst="rect">
            <a:avLst/>
          </a:prstGeom>
          <a:ln w="0">
            <a:noFill/>
          </a:ln>
        </p:spPr>
      </p:pic>
      <p:pic>
        <p:nvPicPr>
          <p:cNvPr id="124" name="object 8" descr=""/>
          <p:cNvPicPr/>
          <p:nvPr/>
        </p:nvPicPr>
        <p:blipFill>
          <a:blip r:embed="rId5"/>
          <a:stretch/>
        </p:blipFill>
        <p:spPr>
          <a:xfrm>
            <a:off x="13324320" y="5121000"/>
            <a:ext cx="3310200" cy="308520"/>
          </a:xfrm>
          <a:prstGeom prst="rect">
            <a:avLst/>
          </a:prstGeom>
          <a:ln w="0">
            <a:noFill/>
          </a:ln>
        </p:spPr>
      </p:pic>
      <p:pic>
        <p:nvPicPr>
          <p:cNvPr id="125" name="object 9" descr=""/>
          <p:cNvPicPr/>
          <p:nvPr/>
        </p:nvPicPr>
        <p:blipFill>
          <a:blip r:embed="rId6"/>
          <a:stretch/>
        </p:blipFill>
        <p:spPr>
          <a:xfrm>
            <a:off x="12961800" y="3978000"/>
            <a:ext cx="3405600" cy="308520"/>
          </a:xfrm>
          <a:prstGeom prst="rect">
            <a:avLst/>
          </a:prstGeom>
          <a:ln w="0">
            <a:noFill/>
          </a:ln>
        </p:spPr>
      </p:pic>
      <p:pic>
        <p:nvPicPr>
          <p:cNvPr id="126" name="object 10" descr=""/>
          <p:cNvPicPr/>
          <p:nvPr/>
        </p:nvPicPr>
        <p:blipFill>
          <a:blip r:embed="rId7"/>
          <a:stretch/>
        </p:blipFill>
        <p:spPr>
          <a:xfrm>
            <a:off x="15430680" y="4740120"/>
            <a:ext cx="971640" cy="247320"/>
          </a:xfrm>
          <a:prstGeom prst="rect">
            <a:avLst/>
          </a:prstGeom>
          <a:ln w="0">
            <a:noFill/>
          </a:ln>
        </p:spPr>
      </p:pic>
      <p:sp>
        <p:nvSpPr>
          <p:cNvPr id="127" name="object 11"/>
          <p:cNvSpPr/>
          <p:nvPr/>
        </p:nvSpPr>
        <p:spPr>
          <a:xfrm>
            <a:off x="11062080" y="3135240"/>
            <a:ext cx="5620680" cy="265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Second-order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differential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equations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are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integral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various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ﬁelds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such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as</a:t>
            </a:r>
            <a:endParaRPr b="0" lang="en-IN" sz="2450" spc="-1" strike="noStrike">
              <a:latin typeface="Arial"/>
            </a:endParaRPr>
          </a:p>
          <a:p>
            <a:pPr marL="1735560">
              <a:lnSpc>
                <a:spcPct val="100000"/>
              </a:lnSpc>
              <a:spcBef>
                <a:spcPts val="60"/>
              </a:spcBef>
              <a:buNone/>
              <a:tabLst>
                <a:tab algn="l" pos="5323320"/>
              </a:tabLst>
            </a:pP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426" strike="noStrike">
                <a:solidFill>
                  <a:srgbClr val="ffffff"/>
                </a:solidFill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0"/>
              </a:spcBef>
              <a:buNone/>
              <a:tabLst>
                <a:tab algn="l" pos="2424960"/>
              </a:tabLst>
            </a:pP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They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2" strike="noStrike">
                <a:solidFill>
                  <a:srgbClr val="ffffff"/>
                </a:solidFill>
                <a:latin typeface="Verdana"/>
              </a:rPr>
              <a:t>model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8" name="object 12"/>
          <p:cNvSpPr/>
          <p:nvPr/>
        </p:nvSpPr>
        <p:spPr>
          <a:xfrm>
            <a:off x="16619040" y="5040360"/>
            <a:ext cx="918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9" name="object 13"/>
          <p:cNvSpPr/>
          <p:nvPr/>
        </p:nvSpPr>
        <p:spPr>
          <a:xfrm>
            <a:off x="11062080" y="4659120"/>
            <a:ext cx="4978080" cy="191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  <a:tabLst>
                <a:tab algn="l" pos="4204440"/>
              </a:tabLst>
            </a:pPr>
            <a:r>
              <a:rPr b="0" lang="en-IN" sz="2450" spc="83" strike="noStrike">
                <a:solidFill>
                  <a:srgbClr val="ffffff"/>
                </a:solidFill>
                <a:latin typeface="Verdana"/>
              </a:rPr>
              <a:t>phenomena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like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426" strike="noStrike">
                <a:solidFill>
                  <a:srgbClr val="ffffff"/>
                </a:solidFill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  <a:p>
            <a:pPr marL="1388160">
              <a:lnSpc>
                <a:spcPct val="100000"/>
              </a:lnSpc>
              <a:spcBef>
                <a:spcPts val="60"/>
              </a:spcBef>
              <a:buNone/>
              <a:tabLst>
                <a:tab algn="l" pos="4204440"/>
              </a:tabLst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21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  <a:tabLst>
                <a:tab algn="l" pos="4204440"/>
              </a:tabLst>
            </a:pP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showcasing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their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46" strike="noStrike">
                <a:solidFill>
                  <a:srgbClr val="ffffff"/>
                </a:solidFill>
                <a:latin typeface="Verdana"/>
              </a:rPr>
              <a:t>versatility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importance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75" strike="noStrike">
                <a:solidFill>
                  <a:srgbClr val="ffffff"/>
                </a:solidFill>
                <a:latin typeface="Verdana"/>
              </a:rPr>
              <a:t>real-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world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36"/>
              </a:spcBef>
              <a:buNone/>
              <a:tabLst>
                <a:tab algn="l" pos="4204440"/>
              </a:tabLst>
            </a:pP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applications.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30" name="object 14" descr=""/>
          <p:cNvPicPr/>
          <p:nvPr/>
        </p:nvPicPr>
        <p:blipFill>
          <a:blip r:embed="rId8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548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35080" bIns="0" anchor="t">
            <a:noAutofit/>
          </a:bodyPr>
          <a:p>
            <a:pPr marL="241200">
              <a:lnSpc>
                <a:spcPct val="100000"/>
              </a:lnSpc>
              <a:spcBef>
                <a:spcPts val="1851"/>
              </a:spcBef>
              <a:buNone/>
            </a:pPr>
            <a:r>
              <a:rPr b="1" lang="en-IN" sz="4700" spc="182" strike="noStrike">
                <a:solidFill>
                  <a:srgbClr val="ffffff"/>
                </a:solidFill>
                <a:latin typeface="Times New Roman"/>
              </a:rPr>
              <a:t>Solving</a:t>
            </a:r>
            <a:r>
              <a:rPr b="1" lang="en-IN" sz="4700" spc="-185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4700" spc="202" strike="noStrike">
                <a:solidFill>
                  <a:srgbClr val="ffffff"/>
                </a:solidFill>
                <a:latin typeface="Times New Roman"/>
              </a:rPr>
              <a:t>Techniques</a:t>
            </a:r>
            <a:r>
              <a:rPr b="1" lang="en-IN" sz="4700" spc="-72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4700" spc="134" strike="noStrike">
                <a:solidFill>
                  <a:srgbClr val="ffffff"/>
                </a:solidFill>
                <a:latin typeface="Times New Roman"/>
              </a:rPr>
              <a:t>Overview</a:t>
            </a:r>
            <a:endParaRPr b="0" lang="en-IN" sz="4700" spc="-1" strike="noStrike">
              <a:latin typeface="Calibri"/>
            </a:endParaRPr>
          </a:p>
        </p:txBody>
      </p:sp>
      <p:pic>
        <p:nvPicPr>
          <p:cNvPr id="133" name="object 4" descr=""/>
          <p:cNvPicPr/>
          <p:nvPr/>
        </p:nvPicPr>
        <p:blipFill>
          <a:blip r:embed="rId2"/>
          <a:stretch/>
        </p:blipFill>
        <p:spPr>
          <a:xfrm>
            <a:off x="11150640" y="4335120"/>
            <a:ext cx="3755520" cy="307080"/>
          </a:xfrm>
          <a:prstGeom prst="rect">
            <a:avLst/>
          </a:prstGeom>
          <a:ln w="0">
            <a:noFill/>
          </a:ln>
        </p:spPr>
      </p:pic>
      <p:pic>
        <p:nvPicPr>
          <p:cNvPr id="134" name="object 5" descr=""/>
          <p:cNvPicPr/>
          <p:nvPr/>
        </p:nvPicPr>
        <p:blipFill>
          <a:blip r:embed="rId3"/>
          <a:stretch/>
        </p:blipFill>
        <p:spPr>
          <a:xfrm>
            <a:off x="9923040" y="4814280"/>
            <a:ext cx="1779840" cy="275040"/>
          </a:xfrm>
          <a:prstGeom prst="rect">
            <a:avLst/>
          </a:prstGeom>
          <a:ln w="0">
            <a:noFill/>
          </a:ln>
        </p:spPr>
      </p:pic>
      <p:pic>
        <p:nvPicPr>
          <p:cNvPr id="135" name="object 6" descr=""/>
          <p:cNvPicPr/>
          <p:nvPr/>
        </p:nvPicPr>
        <p:blipFill>
          <a:blip r:embed="rId4"/>
          <a:stretch/>
        </p:blipFill>
        <p:spPr>
          <a:xfrm>
            <a:off x="12578400" y="4781160"/>
            <a:ext cx="2968560" cy="308520"/>
          </a:xfrm>
          <a:prstGeom prst="rect">
            <a:avLst/>
          </a:prstGeom>
          <a:ln w="0">
            <a:noFill/>
          </a:ln>
        </p:spPr>
      </p:pic>
      <p:pic>
        <p:nvPicPr>
          <p:cNvPr id="136" name="object 7" descr=""/>
          <p:cNvPicPr/>
          <p:nvPr/>
        </p:nvPicPr>
        <p:blipFill>
          <a:blip r:embed="rId5"/>
          <a:stretch/>
        </p:blipFill>
        <p:spPr>
          <a:xfrm>
            <a:off x="15049080" y="4333320"/>
            <a:ext cx="1780560" cy="249120"/>
          </a:xfrm>
          <a:prstGeom prst="rect">
            <a:avLst/>
          </a:prstGeom>
          <a:ln w="0">
            <a:noFill/>
          </a:ln>
        </p:spPr>
      </p:pic>
      <p:sp>
        <p:nvSpPr>
          <p:cNvPr id="137" name="object 8"/>
          <p:cNvSpPr/>
          <p:nvPr/>
        </p:nvSpPr>
        <p:spPr>
          <a:xfrm>
            <a:off x="9334440" y="3317040"/>
            <a:ext cx="7696440" cy="382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426600" indent="-30528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Solving</a:t>
            </a:r>
            <a:r>
              <a:rPr b="0" lang="en-IN" sz="2450" spc="-1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second-order</a:t>
            </a:r>
            <a:r>
              <a:rPr b="0" lang="en-IN" sz="2450" spc="-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differential</a:t>
            </a:r>
            <a:r>
              <a:rPr b="0" lang="en-IN" sz="2450" spc="-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-7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can </a:t>
            </a:r>
            <a:r>
              <a:rPr b="0" lang="en-IN" sz="2450" spc="89" strike="noStrike">
                <a:latin typeface="Verdana"/>
              </a:rPr>
              <a:t>be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approached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through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66" strike="noStrike">
                <a:latin typeface="Verdana"/>
              </a:rPr>
              <a:t>several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techniques,</a:t>
            </a:r>
            <a:endParaRPr b="0" lang="en-IN" sz="2450" spc="-1" strike="noStrike">
              <a:latin typeface="Arial"/>
            </a:endParaRPr>
          </a:p>
          <a:p>
            <a:pPr marL="226080" indent="-305280">
              <a:lnSpc>
                <a:spcPct val="100000"/>
              </a:lnSpc>
              <a:spcBef>
                <a:spcPts val="510"/>
              </a:spcBef>
              <a:buNone/>
              <a:tabLst>
                <a:tab algn="l" pos="5568840"/>
              </a:tabLst>
            </a:pPr>
            <a:r>
              <a:rPr b="0" lang="en-IN" sz="2450" spc="63" strike="noStrike">
                <a:latin typeface="Verdana"/>
              </a:rPr>
              <a:t>including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26" strike="noStrike"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  <a:p>
            <a:pPr marL="2365200" indent="-305280">
              <a:lnSpc>
                <a:spcPct val="100000"/>
              </a:lnSpc>
              <a:spcBef>
                <a:spcPts val="584"/>
              </a:spcBef>
              <a:buNone/>
              <a:tabLst>
                <a:tab algn="l" pos="6209640"/>
              </a:tabLst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Each</a:t>
            </a:r>
            <a:endParaRPr b="0" lang="en-IN" sz="2450" spc="-1" strike="noStrike">
              <a:latin typeface="Arial"/>
            </a:endParaRPr>
          </a:p>
          <a:p>
            <a:pPr marL="12600" indent="-305280" algn="ctr">
              <a:lnSpc>
                <a:spcPct val="117000"/>
              </a:lnSpc>
              <a:buNone/>
              <a:tabLst>
                <a:tab algn="l" pos="6209640"/>
              </a:tabLst>
            </a:pPr>
            <a:r>
              <a:rPr b="0" lang="en-IN" sz="2450" spc="97" strike="noStrike">
                <a:latin typeface="Verdana"/>
              </a:rPr>
              <a:t>method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offers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unique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advantages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depending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on the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equation's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form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complexity,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enhancing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toolkit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analysis.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64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44440" bIns="0" anchor="t">
            <a:noAutofit/>
          </a:bodyPr>
          <a:p>
            <a:pPr marL="228600">
              <a:lnSpc>
                <a:spcPct val="100000"/>
              </a:lnSpc>
              <a:spcBef>
                <a:spcPts val="1925"/>
              </a:spcBef>
              <a:buNone/>
            </a:pPr>
            <a:r>
              <a:rPr b="1" lang="en-IN" sz="5450" spc="214" strike="noStrike">
                <a:solidFill>
                  <a:srgbClr val="ffffff"/>
                </a:solidFill>
                <a:latin typeface="Times New Roman"/>
              </a:rPr>
              <a:t>Challenges</a:t>
            </a:r>
            <a:r>
              <a:rPr b="1" lang="en-IN" sz="5450" spc="-75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5450" spc="222" strike="noStrike">
                <a:solidFill>
                  <a:srgbClr val="ffffff"/>
                </a:solidFill>
                <a:latin typeface="Times New Roman"/>
              </a:rPr>
              <a:t>and</a:t>
            </a:r>
            <a:r>
              <a:rPr b="1" lang="en-IN" sz="5450" spc="-75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5450" spc="174" strike="noStrike">
                <a:solidFill>
                  <a:srgbClr val="ffffff"/>
                </a:solidFill>
                <a:latin typeface="Times New Roman"/>
              </a:rPr>
              <a:t>Mysteries</a:t>
            </a:r>
            <a:endParaRPr b="0" lang="en-IN" sz="5450" spc="-1" strike="noStrike">
              <a:latin typeface="Calibri"/>
            </a:endParaRPr>
          </a:p>
        </p:txBody>
      </p:sp>
      <p:pic>
        <p:nvPicPr>
          <p:cNvPr id="140" name="object 4" descr=""/>
          <p:cNvPicPr/>
          <p:nvPr/>
        </p:nvPicPr>
        <p:blipFill>
          <a:blip r:embed="rId2"/>
          <a:stretch/>
        </p:blipFill>
        <p:spPr>
          <a:xfrm>
            <a:off x="9394560" y="4335120"/>
            <a:ext cx="1486800" cy="308520"/>
          </a:xfrm>
          <a:prstGeom prst="rect">
            <a:avLst/>
          </a:prstGeom>
          <a:ln w="0">
            <a:noFill/>
          </a:ln>
        </p:spPr>
      </p:pic>
      <p:pic>
        <p:nvPicPr>
          <p:cNvPr id="141" name="object 5" descr=""/>
          <p:cNvPicPr/>
          <p:nvPr/>
        </p:nvPicPr>
        <p:blipFill>
          <a:blip r:embed="rId3"/>
          <a:stretch/>
        </p:blipFill>
        <p:spPr>
          <a:xfrm>
            <a:off x="14675400" y="3897000"/>
            <a:ext cx="1690920" cy="308520"/>
          </a:xfrm>
          <a:prstGeom prst="rect">
            <a:avLst/>
          </a:prstGeom>
          <a:ln w="0">
            <a:noFill/>
          </a:ln>
        </p:spPr>
      </p:pic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9295920" y="3317040"/>
            <a:ext cx="7773480" cy="589536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 indent="2664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Despite</a:t>
            </a:r>
            <a:r>
              <a:rPr b="0" lang="en-IN" sz="2450" spc="3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their</a:t>
            </a:r>
            <a:r>
              <a:rPr b="0" lang="en-IN" sz="2450" spc="43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established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methods,</a:t>
            </a:r>
            <a:r>
              <a:rPr b="0" lang="en-IN" sz="2450" spc="43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second-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order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differential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equations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 still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present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and</a:t>
            </a:r>
            <a:endParaRPr b="0" lang="en-IN" sz="2450" spc="-1" strike="noStrike">
              <a:latin typeface="Calibri"/>
            </a:endParaRPr>
          </a:p>
          <a:p>
            <a:pPr marL="438120" indent="1143720">
              <a:lnSpc>
                <a:spcPts val="3529"/>
              </a:lnSpc>
              <a:spcBef>
                <a:spcPts val="136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000000"/>
                </a:solidFill>
                <a:latin typeface="Verdana"/>
              </a:rPr>
              <a:t>.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Nonlinear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equations,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10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particular,</a:t>
            </a:r>
            <a:r>
              <a:rPr b="0" lang="en-IN" sz="2450" spc="-1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000000"/>
                </a:solidFill>
                <a:latin typeface="Verdana"/>
              </a:rPr>
              <a:t>can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lead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unpredictable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behaviors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require</a:t>
            </a:r>
            <a:endParaRPr b="0" lang="en-IN" sz="2450" spc="-1" strike="noStrike">
              <a:latin typeface="Calibri"/>
            </a:endParaRPr>
          </a:p>
          <a:p>
            <a:pPr marL="171360" indent="1143720">
              <a:lnSpc>
                <a:spcPct val="100000"/>
              </a:lnSpc>
              <a:spcBef>
                <a:spcPts val="289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innovative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approaches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97" strike="noStrike">
                <a:solidFill>
                  <a:srgbClr val="000000"/>
                </a:solidFill>
                <a:latin typeface="Verdana"/>
              </a:rPr>
              <a:t>solve.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Exploring</a:t>
            </a:r>
            <a:r>
              <a:rPr b="0" lang="en-IN" sz="2450" spc="-4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these</a:t>
            </a:r>
            <a:endParaRPr b="0" lang="en-IN" sz="2450" spc="-1" strike="noStrike">
              <a:latin typeface="Calibri"/>
            </a:endParaRPr>
          </a:p>
          <a:p>
            <a:pPr marL="46440" indent="114372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challenges</a:t>
            </a:r>
            <a:r>
              <a:rPr b="0" lang="en-IN" sz="2450" spc="-12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fuels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89" strike="noStrike">
                <a:solidFill>
                  <a:srgbClr val="000000"/>
                </a:solidFill>
                <a:latin typeface="Verdana"/>
              </a:rPr>
              <a:t>ongoing</a:t>
            </a:r>
            <a:r>
              <a:rPr b="0" lang="en-IN" sz="2450" spc="-12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research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14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discovery.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144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5" name="object 4" descr=""/>
            <p:cNvPicPr/>
            <p:nvPr/>
          </p:nvPicPr>
          <p:blipFill>
            <a:blip r:embed="rId1"/>
            <a:stretch/>
          </p:blipFill>
          <p:spPr>
            <a:xfrm>
              <a:off x="7735680" y="5121720"/>
              <a:ext cx="3384000" cy="30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46" name="object 5" descr=""/>
            <p:cNvPicPr/>
            <p:nvPr/>
          </p:nvPicPr>
          <p:blipFill>
            <a:blip r:embed="rId2"/>
            <a:stretch/>
          </p:blipFill>
          <p:spPr>
            <a:xfrm>
              <a:off x="11910600" y="5121720"/>
              <a:ext cx="1298160" cy="30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47" name="object 6" descr=""/>
            <p:cNvPicPr/>
            <p:nvPr/>
          </p:nvPicPr>
          <p:blipFill>
            <a:blip r:embed="rId3"/>
            <a:stretch/>
          </p:blipFill>
          <p:spPr>
            <a:xfrm>
              <a:off x="4491000" y="5501160"/>
              <a:ext cx="1873440" cy="30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2402640" y="2406600"/>
            <a:ext cx="13472280" cy="2242440"/>
          </a:xfrm>
          <a:prstGeom prst="rect">
            <a:avLst/>
          </a:prstGeom>
          <a:noFill/>
          <a:ln w="0">
            <a:noFill/>
          </a:ln>
        </p:spPr>
        <p:txBody>
          <a:bodyPr lIns="0" rIns="0" tIns="17280" bIns="0" anchor="t">
            <a:noAutofit/>
          </a:bodyPr>
          <a:p>
            <a:pPr marL="12600">
              <a:lnSpc>
                <a:spcPct val="100000"/>
              </a:lnSpc>
              <a:spcBef>
                <a:spcPts val="136"/>
              </a:spcBef>
              <a:buNone/>
            </a:pPr>
            <a:r>
              <a:rPr b="1" lang="en-IN" sz="7300" spc="279" strike="noStrike">
                <a:solidFill>
                  <a:srgbClr val="000000"/>
                </a:solidFill>
                <a:latin typeface="Times New Roman"/>
              </a:rPr>
              <a:t>Conclusion:</a:t>
            </a:r>
            <a:r>
              <a:rPr b="1" lang="en-IN" sz="7300" spc="-276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7300" spc="253" strike="noStrike">
                <a:solidFill>
                  <a:srgbClr val="000000"/>
                </a:solidFill>
                <a:latin typeface="Times New Roman"/>
              </a:rPr>
              <a:t>The</a:t>
            </a:r>
            <a:r>
              <a:rPr b="1" lang="en-IN" sz="7300" spc="-106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7300" spc="109" strike="noStrike">
                <a:solidFill>
                  <a:srgbClr val="000000"/>
                </a:solidFill>
                <a:latin typeface="Times New Roman"/>
              </a:rPr>
              <a:t>Journey</a:t>
            </a:r>
            <a:r>
              <a:rPr b="1" lang="en-IN" sz="7300" spc="-60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7300" spc="154" strike="noStrike">
                <a:solidFill>
                  <a:srgbClr val="000000"/>
                </a:solidFill>
                <a:latin typeface="Times New Roman"/>
              </a:rPr>
              <a:t>Ahead</a:t>
            </a:r>
            <a:endParaRPr b="0" lang="en-IN" sz="7300" spc="-1" strike="noStrike">
              <a:latin typeface="Calibri"/>
            </a:endParaRPr>
          </a:p>
        </p:txBody>
      </p:sp>
      <p:sp>
        <p:nvSpPr>
          <p:cNvPr id="149" name="object 8"/>
          <p:cNvSpPr/>
          <p:nvPr/>
        </p:nvSpPr>
        <p:spPr>
          <a:xfrm>
            <a:off x="4582440" y="4660200"/>
            <a:ext cx="9223560" cy="266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468000" indent="-45576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The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art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science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second-order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differential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equations </a:t>
            </a:r>
            <a:r>
              <a:rPr b="0" lang="en-IN" sz="2450" spc="-1" strike="noStrike">
                <a:latin typeface="Verdana"/>
              </a:rPr>
              <a:t>unveil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world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8880" indent="165348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continue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explore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equations,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we </a:t>
            </a:r>
            <a:r>
              <a:rPr b="0" lang="en-IN" sz="2450" spc="-1" strike="noStrike">
                <a:latin typeface="Verdana"/>
              </a:rPr>
              <a:t>inspire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innovation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deepen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824400" indent="1653480">
              <a:lnSpc>
                <a:spcPct val="100000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natural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world.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Let's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embrace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journey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ahead!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2024-12-18T06:13:58Z</dcterms:created>
  <dc:creator/>
  <dc:description/>
  <dc:language>en-IN</dc:language>
  <cp:lastModifiedBy/>
  <dcterms:modified xsi:type="dcterms:W3CDTF">2024-12-31T11:12:43Z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