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0.jpeg" ContentType="image/jpeg"/>
  <Override PartName="/ppt/media/image5.png" ContentType="image/png"/>
  <Override PartName="/ppt/media/image9.png" ContentType="image/png"/>
  <Override PartName="/ppt/media/image13.png" ContentType="image/png"/>
  <Override PartName="/ppt/media/image12.jpeg" ContentType="image/jpeg"/>
  <Override PartName="/ppt/media/image8.png" ContentType="image/png"/>
  <Override PartName="/ppt/media/image11.png" ContentType="image/png"/>
  <Override PartName="/ppt/media/image7.jpeg" ContentType="image/jpeg"/>
  <Override PartName="/ppt/media/image18.png" ContentType="image/png"/>
  <Override PartName="/ppt/media/image20.png" ContentType="image/png"/>
  <Override PartName="/ppt/media/image6.png" ContentType="image/png"/>
  <Override PartName="/ppt/media/image4.png" ContentType="image/png"/>
  <Override PartName="/ppt/media/image25.png" ContentType="image/png"/>
  <Override PartName="/ppt/media/image22.jpeg" ContentType="image/jpeg"/>
  <Override PartName="/ppt/media/image17.jpeg" ContentType="image/jpeg"/>
  <Override PartName="/ppt/media/image14.png" ContentType="image/png"/>
  <Override PartName="/ppt/media/image21.png" ContentType="image/png"/>
  <Override PartName="/ppt/media/image19.png" ContentType="image/png"/>
  <Override PartName="/ppt/media/image16.png" ContentType="image/png"/>
  <Override PartName="/ppt/media/image1.png" ContentType="image/png"/>
  <Override PartName="/ppt/media/image24.png" ContentType="image/png"/>
  <Override PartName="/ppt/media/image3.jpeg" ContentType="image/jpeg"/>
  <Override PartName="/ppt/media/image15.png" ContentType="image/png"/>
  <Override PartName="/ppt/media/image23.jpeg" ContentType="image/jpeg"/>
  <Override PartName="/ppt/media/image2.jpeg" ContentType="image/jpe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BF3D3F-6125-4436-A276-B849F1F146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334440" y="47084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6A24B7-03EB-4284-A77A-394A16B26D3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788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FFD3B6-376A-4C1E-AE65-0BCAC5A712E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3652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3860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33444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3652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3860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3DF266-F486-4518-963E-045788134A0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94F706F-16AB-4697-B358-F6B89E5D4B8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334440" y="3317040"/>
            <a:ext cx="76957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2792CFE-037A-42A4-9EEF-29B0A59FBD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76957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1D51F80-DBA5-402C-859E-11C95EA14A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198AD60-39D5-4AA9-83FB-982F497F469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4D6F48-0E09-40FE-9155-AF6E7943B55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38200" y="1938600"/>
            <a:ext cx="15424200" cy="4515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812C46F-651E-45D8-AEAC-62BB83F513D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E038CC0-501C-4F95-88B5-B8F90FC1DA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334440" y="3317040"/>
            <a:ext cx="76957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9085AE-06EA-468D-B9C2-BA525C2A2FC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788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E9D408C-CCD5-4406-8A91-F4C4E2A5665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E7B9057-3999-4A5A-8263-E963062DFB9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334440" y="47084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C5E2F4-FE54-42F9-8A08-203661A8230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788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5D25F1B-A309-444D-B711-B383A350578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3652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3860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33444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3652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3860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740A766-BE1A-42BF-A602-57E22254E0B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89EA2EC-2427-4E27-8328-B65FE4738CC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9334440" y="3317040"/>
            <a:ext cx="76957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D3194C1-E1A8-4F0C-84D2-B5CA4EB032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76957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168F707-1FF1-4CE8-AEA5-2A334A40C43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3A2F050-D1AC-40D3-9292-807E792219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9697506-5A78-49E6-B98A-34755CEAD4A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76957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EFA520-C420-4645-9BA5-60E8B633EB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1438200" y="1938600"/>
            <a:ext cx="15424200" cy="4515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7A97F05-0569-414F-A718-CE710BA0513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8B07263-3547-44E0-8465-4F7FAC173CE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1327788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C889B3B-1434-4184-BCA7-E865C020274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3C0B55E-DC48-4018-86AF-B80BD03D56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9334440" y="47084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35AC47A-2BF8-4D55-B630-5F2DDDBF302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/>
          </p:nvPr>
        </p:nvSpPr>
        <p:spPr>
          <a:xfrm>
            <a:off x="1327788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07345B4-24CB-4C13-BC65-E74CD5BF3B4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1193652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14538600" y="33170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/>
          </p:nvPr>
        </p:nvSpPr>
        <p:spPr>
          <a:xfrm>
            <a:off x="933444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/>
          </p:nvPr>
        </p:nvSpPr>
        <p:spPr>
          <a:xfrm>
            <a:off x="1193652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/>
          </p:nvPr>
        </p:nvSpPr>
        <p:spPr>
          <a:xfrm>
            <a:off x="14538600" y="4708440"/>
            <a:ext cx="24778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5698DD6-FDD6-4F43-A71A-733A4B74BD2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706138-03E4-4554-87A9-2D46F757849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460D5F-190F-4668-8B14-6B88137CDC7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938600"/>
            <a:ext cx="15424200" cy="4515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07D023-544F-49C1-9D1D-A717A012EBB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168251-67AA-4787-8746-42EA5CD35F0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7880" y="47084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8329F9-27E4-4164-85C1-BEA3C4EFE06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7880" y="3317040"/>
            <a:ext cx="37551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334440" y="4708440"/>
            <a:ext cx="7695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7FC41F-9D39-4AC7-8013-458C97AA99C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540F431-0EB6-497A-BCD3-2E34F0DEC903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600" spc="-1" strike="noStrike">
                <a:latin typeface="Calibri"/>
              </a:rPr>
              <a:t>Click to edit the title text format</a:t>
            </a:r>
            <a:endParaRPr b="0" lang="en-IN" sz="36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334440" y="3317040"/>
            <a:ext cx="76957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09299B0-6C76-4733-9461-3A1E3EFA4846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g object 16"/>
          <p:cNvSpPr/>
          <p:nvPr/>
        </p:nvSpPr>
        <p:spPr>
          <a:xfrm>
            <a:off x="0" y="-180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4" name="bg object 17" descr=""/>
          <p:cNvPicPr/>
          <p:nvPr/>
        </p:nvPicPr>
        <p:blipFill>
          <a:blip r:embed="rId2"/>
          <a:stretch/>
        </p:blipFill>
        <p:spPr>
          <a:xfrm>
            <a:off x="12210120" y="4740840"/>
            <a:ext cx="1676520" cy="308520"/>
          </a:xfrm>
          <a:prstGeom prst="rect">
            <a:avLst/>
          </a:prstGeom>
          <a:ln w="0"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600" spc="-1" strike="noStrike">
                <a:latin typeface="Calibri"/>
              </a:rPr>
              <a:t>Click to edit the title text format</a:t>
            </a:r>
            <a:endParaRPr b="0" lang="en-IN" sz="3600" spc="-1" strike="noStrike"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7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 idx="8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sldNum" idx="9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B16C19F-6E19-418B-8608-C3CD6DAD1759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jpeg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2"/>
          <p:cNvSpPr/>
          <p:nvPr/>
        </p:nvSpPr>
        <p:spPr>
          <a:xfrm>
            <a:off x="8946360" y="1253160"/>
            <a:ext cx="8254800" cy="106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240" indent="-720" algn="ctr">
              <a:lnSpc>
                <a:spcPct val="100000"/>
              </a:lnSpc>
              <a:spcBef>
                <a:spcPts val="116"/>
              </a:spcBef>
              <a:buNone/>
              <a:tabLst>
                <a:tab algn="l" pos="0"/>
              </a:tabLst>
            </a:pPr>
            <a:r>
              <a:rPr b="1" lang="en-IN" sz="10000" spc="52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1000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10000" spc="-75" strike="noStrike">
                <a:solidFill>
                  <a:srgbClr val="ffffff"/>
                </a:solidFill>
                <a:latin typeface="Cambria"/>
              </a:rPr>
              <a:t>Universe:</a:t>
            </a:r>
            <a:r>
              <a:rPr b="1" lang="en-IN" sz="10000" spc="-40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77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Journey </a:t>
            </a:r>
            <a:r>
              <a:rPr b="1" lang="en-IN" sz="10000" spc="83" strike="noStrike">
                <a:solidFill>
                  <a:srgbClr val="ffffff"/>
                </a:solidFill>
                <a:latin typeface="Cambria"/>
              </a:rPr>
              <a:t>Through</a:t>
            </a:r>
            <a:r>
              <a:rPr b="1" lang="en-IN" sz="100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69" strike="noStrike">
                <a:solidFill>
                  <a:srgbClr val="ffffff"/>
                </a:solidFill>
                <a:latin typeface="Cambria"/>
              </a:rPr>
              <a:t>Set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Theory</a:t>
            </a:r>
            <a:r>
              <a:rPr b="1" lang="en-IN" sz="10000" spc="-24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49" strike="noStrike">
                <a:solidFill>
                  <a:srgbClr val="ffffff"/>
                </a:solidFill>
                <a:latin typeface="Cambria"/>
              </a:rPr>
              <a:t>Basics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127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7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8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9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80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1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82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84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29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0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459000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4100" spc="3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4100" spc="9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Set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Theory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32" name="object 6" descr=""/>
          <p:cNvPicPr/>
          <p:nvPr/>
        </p:nvPicPr>
        <p:blipFill>
          <a:blip r:embed="rId2"/>
          <a:stretch/>
        </p:blipFill>
        <p:spPr>
          <a:xfrm>
            <a:off x="1447200" y="4193280"/>
            <a:ext cx="1095480" cy="30852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7" descr=""/>
          <p:cNvPicPr/>
          <p:nvPr/>
        </p:nvPicPr>
        <p:blipFill>
          <a:blip r:embed="rId3"/>
          <a:stretch/>
        </p:blipFill>
        <p:spPr>
          <a:xfrm>
            <a:off x="3464280" y="3317040"/>
            <a:ext cx="3648600" cy="308520"/>
          </a:xfrm>
          <a:prstGeom prst="rect">
            <a:avLst/>
          </a:prstGeom>
          <a:ln w="0">
            <a:noFill/>
          </a:ln>
        </p:spPr>
      </p:pic>
      <p:pic>
        <p:nvPicPr>
          <p:cNvPr id="134" name="object 8" descr=""/>
          <p:cNvPicPr/>
          <p:nvPr/>
        </p:nvPicPr>
        <p:blipFill>
          <a:blip r:embed="rId4"/>
          <a:stretch/>
        </p:blipFill>
        <p:spPr>
          <a:xfrm>
            <a:off x="6793560" y="3766320"/>
            <a:ext cx="502200" cy="236520"/>
          </a:xfrm>
          <a:prstGeom prst="rect">
            <a:avLst/>
          </a:prstGeom>
          <a:ln w="0">
            <a:noFill/>
          </a:ln>
        </p:spPr>
      </p:pic>
      <p:sp>
        <p:nvSpPr>
          <p:cNvPr id="135" name="object 9"/>
          <p:cNvSpPr/>
          <p:nvPr/>
        </p:nvSpPr>
        <p:spPr>
          <a:xfrm>
            <a:off x="7101360" y="3236400"/>
            <a:ext cx="35964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591" strike="noStrike">
                <a:latin typeface="Verdana"/>
              </a:rPr>
              <a:t>: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6" name="object 10"/>
          <p:cNvSpPr/>
          <p:nvPr/>
        </p:nvSpPr>
        <p:spPr>
          <a:xfrm>
            <a:off x="1433160" y="3175200"/>
            <a:ext cx="5277240" cy="169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21" strike="noStrike">
                <a:latin typeface="Verdana"/>
              </a:rPr>
              <a:t>creative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basics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09332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Here,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7" name="object 11"/>
          <p:cNvSpPr/>
          <p:nvPr/>
        </p:nvSpPr>
        <p:spPr>
          <a:xfrm>
            <a:off x="1433160" y="4499280"/>
            <a:ext cx="5799600" cy="17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</a:pPr>
            <a:r>
              <a:rPr b="0" lang="en-IN" sz="2450" spc="58" strike="noStrike">
                <a:latin typeface="Verdana"/>
              </a:rPr>
              <a:t>fundamental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concepts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72" strike="noStrike">
                <a:latin typeface="Verdana"/>
              </a:rPr>
              <a:t>backbone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logic, revealing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sets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 </a:t>
            </a:r>
            <a:r>
              <a:rPr b="0" lang="en-IN" sz="2450" spc="49" strike="noStrike">
                <a:latin typeface="Verdana"/>
              </a:rPr>
              <a:t>understand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around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algn="ctr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1" lang="en-IN" sz="5850" spc="-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is</a:t>
            </a:r>
            <a:r>
              <a:rPr b="1" lang="en-IN" sz="5850" spc="-7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5850" spc="-10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94" strike="noStrike">
                <a:solidFill>
                  <a:srgbClr val="ffffff"/>
                </a:solidFill>
                <a:latin typeface="Cambria"/>
              </a:rPr>
              <a:t>Set?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140" name="object 4" descr=""/>
          <p:cNvPicPr/>
          <p:nvPr/>
        </p:nvPicPr>
        <p:blipFill>
          <a:blip r:embed="rId2"/>
          <a:stretch/>
        </p:blipFill>
        <p:spPr>
          <a:xfrm>
            <a:off x="10533960" y="3490200"/>
            <a:ext cx="469440" cy="21564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5" descr=""/>
          <p:cNvPicPr/>
          <p:nvPr/>
        </p:nvPicPr>
        <p:blipFill>
          <a:blip r:embed="rId3"/>
          <a:stretch/>
        </p:blipFill>
        <p:spPr>
          <a:xfrm>
            <a:off x="11015640" y="5658840"/>
            <a:ext cx="4301640" cy="307080"/>
          </a:xfrm>
          <a:prstGeom prst="rect">
            <a:avLst/>
          </a:prstGeom>
          <a:ln w="0">
            <a:noFill/>
          </a:ln>
        </p:spPr>
      </p:pic>
      <p:sp>
        <p:nvSpPr>
          <p:cNvPr id="142" name="object 6"/>
          <p:cNvSpPr/>
          <p:nvPr/>
        </p:nvSpPr>
        <p:spPr>
          <a:xfrm>
            <a:off x="9549360" y="3317040"/>
            <a:ext cx="7265880" cy="264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 algn="ctr">
              <a:lnSpc>
                <a:spcPct val="118000"/>
              </a:lnSpc>
              <a:spcBef>
                <a:spcPts val="74"/>
              </a:spcBef>
              <a:buNone/>
              <a:tabLst>
                <a:tab algn="l" pos="873720"/>
              </a:tabLst>
            </a:pPr>
            <a:r>
              <a:rPr b="0" lang="en-IN" sz="2450" spc="29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collection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distinct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objects, </a:t>
            </a:r>
            <a:r>
              <a:rPr b="0" lang="en-IN" sz="2450" spc="-1" strike="noStrike">
                <a:latin typeface="Verdana"/>
              </a:rPr>
              <a:t>considered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object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own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right.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objects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anything: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numbers,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letters,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or </a:t>
            </a:r>
            <a:r>
              <a:rPr b="0" lang="en-IN" sz="2450" spc="-12" strike="noStrike">
                <a:latin typeface="Verdana"/>
              </a:rPr>
              <a:t>even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other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92" strike="noStrike">
                <a:latin typeface="Verdana"/>
              </a:rPr>
              <a:t>sets!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beauty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sets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lies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</a:t>
            </a:r>
            <a:r>
              <a:rPr b="0" lang="en-IN" sz="2450" spc="-1" strike="noStrike">
                <a:latin typeface="Verdana"/>
              </a:rPr>
              <a:t>simplicity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versatility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representing</a:t>
            </a:r>
            <a:endParaRPr b="0" lang="en-IN" sz="2450" spc="-1" strike="noStrike">
              <a:latin typeface="Arial"/>
            </a:endParaRPr>
          </a:p>
          <a:p>
            <a:pPr marL="432936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873720"/>
              </a:tabLst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algn="ctr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Elements</a:t>
            </a:r>
            <a:r>
              <a:rPr b="1" lang="en-IN" sz="5850" spc="-1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4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5850" spc="-1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5850" spc="-4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26" strike="noStrike">
                <a:solidFill>
                  <a:srgbClr val="ffffff"/>
                </a:solidFill>
                <a:latin typeface="Cambria"/>
              </a:rPr>
              <a:t>Set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145" name="object 4" descr=""/>
          <p:cNvPicPr/>
          <p:nvPr/>
        </p:nvPicPr>
        <p:blipFill>
          <a:blip r:embed="rId2"/>
          <a:stretch/>
        </p:blipFill>
        <p:spPr>
          <a:xfrm>
            <a:off x="14054040" y="3458520"/>
            <a:ext cx="1317960" cy="247320"/>
          </a:xfrm>
          <a:prstGeom prst="rect">
            <a:avLst/>
          </a:prstGeom>
          <a:ln w="0">
            <a:noFill/>
          </a:ln>
        </p:spPr>
      </p:pic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9334440" y="3317040"/>
            <a:ext cx="7695720" cy="5895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 algn="ctr">
              <a:lnSpc>
                <a:spcPct val="117000"/>
              </a:lnSpc>
              <a:spcBef>
                <a:spcPts val="96"/>
              </a:spcBef>
              <a:buNone/>
              <a:tabLst>
                <a:tab algn="l" pos="6032520"/>
              </a:tabLst>
            </a:pP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Each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item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set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called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an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.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Elements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are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unique,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their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order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does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not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</a:rPr>
              <a:t>matter.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For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example,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set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82" strike="noStrike">
                <a:solidFill>
                  <a:srgbClr val="000000"/>
                </a:solidFill>
                <a:latin typeface="Verdana"/>
              </a:rPr>
              <a:t>{1,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2" strike="noStrike">
                <a:solidFill>
                  <a:srgbClr val="000000"/>
                </a:solidFill>
                <a:latin typeface="Verdana"/>
              </a:rPr>
              <a:t>2,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457" strike="noStrike">
                <a:solidFill>
                  <a:srgbClr val="000000"/>
                </a:solidFill>
                <a:latin typeface="Verdana"/>
              </a:rPr>
              <a:t>3}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same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</a:rPr>
              <a:t>as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426" strike="noStrike">
                <a:solidFill>
                  <a:srgbClr val="000000"/>
                </a:solidFill>
                <a:latin typeface="Verdana"/>
              </a:rPr>
              <a:t>{3,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2" strike="noStrike">
                <a:solidFill>
                  <a:srgbClr val="000000"/>
                </a:solidFill>
                <a:latin typeface="Verdana"/>
              </a:rPr>
              <a:t>2,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616" strike="noStrike">
                <a:solidFill>
                  <a:srgbClr val="000000"/>
                </a:solidFill>
                <a:latin typeface="Verdana"/>
              </a:rPr>
              <a:t>1}.</a:t>
            </a:r>
            <a:endParaRPr b="0" lang="en-IN" sz="2450" spc="-1" strike="noStrike">
              <a:latin typeface="Calibri"/>
            </a:endParaRPr>
          </a:p>
          <a:p>
            <a:pPr marL="29988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6032520"/>
              </a:tabLst>
            </a:pP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000000"/>
                </a:solidFill>
                <a:latin typeface="Verdana"/>
              </a:rPr>
              <a:t>how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elements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interact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within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sets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crucial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for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grasping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more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complex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concepts.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48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9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6200" spc="-1" strike="noStrike">
                <a:solidFill>
                  <a:srgbClr val="000000"/>
                </a:solidFill>
                <a:latin typeface="Cambria"/>
              </a:rPr>
              <a:t>Types</a:t>
            </a:r>
            <a:r>
              <a:rPr b="1" lang="en-IN" sz="6200" spc="4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200" spc="58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6200" spc="5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200" spc="-21" strike="noStrike">
                <a:solidFill>
                  <a:srgbClr val="000000"/>
                </a:solidFill>
                <a:latin typeface="Cambria"/>
              </a:rPr>
              <a:t>Sets</a:t>
            </a:r>
            <a:endParaRPr b="0" lang="en-IN" sz="6200" spc="-1" strike="noStrike">
              <a:latin typeface="Calibri"/>
            </a:endParaRPr>
          </a:p>
        </p:txBody>
      </p:sp>
      <p:pic>
        <p:nvPicPr>
          <p:cNvPr id="151" name="object 6" descr=""/>
          <p:cNvPicPr/>
          <p:nvPr/>
        </p:nvPicPr>
        <p:blipFill>
          <a:blip r:embed="rId2"/>
          <a:stretch/>
        </p:blipFill>
        <p:spPr>
          <a:xfrm>
            <a:off x="4656240" y="3786840"/>
            <a:ext cx="1032840" cy="276840"/>
          </a:xfrm>
          <a:prstGeom prst="rect">
            <a:avLst/>
          </a:prstGeom>
          <a:ln w="0">
            <a:noFill/>
          </a:ln>
        </p:spPr>
      </p:pic>
      <p:pic>
        <p:nvPicPr>
          <p:cNvPr id="152" name="object 7" descr=""/>
          <p:cNvPicPr/>
          <p:nvPr/>
        </p:nvPicPr>
        <p:blipFill>
          <a:blip r:embed="rId3"/>
          <a:stretch/>
        </p:blipFill>
        <p:spPr>
          <a:xfrm>
            <a:off x="1475640" y="4193280"/>
            <a:ext cx="2092680" cy="247320"/>
          </a:xfrm>
          <a:prstGeom prst="rect">
            <a:avLst/>
          </a:prstGeom>
          <a:ln w="0">
            <a:noFill/>
          </a:ln>
        </p:spPr>
      </p:pic>
      <p:pic>
        <p:nvPicPr>
          <p:cNvPr id="153" name="object 8" descr=""/>
          <p:cNvPicPr/>
          <p:nvPr/>
        </p:nvPicPr>
        <p:blipFill>
          <a:blip r:embed="rId4"/>
          <a:stretch/>
        </p:blipFill>
        <p:spPr>
          <a:xfrm>
            <a:off x="2451600" y="3753720"/>
            <a:ext cx="793800" cy="249120"/>
          </a:xfrm>
          <a:prstGeom prst="rect">
            <a:avLst/>
          </a:prstGeom>
          <a:ln w="0">
            <a:noFill/>
          </a:ln>
        </p:spPr>
      </p:pic>
      <p:pic>
        <p:nvPicPr>
          <p:cNvPr id="154" name="object 9" descr=""/>
          <p:cNvPicPr/>
          <p:nvPr/>
        </p:nvPicPr>
        <p:blipFill>
          <a:blip r:embed="rId5"/>
          <a:stretch/>
        </p:blipFill>
        <p:spPr>
          <a:xfrm>
            <a:off x="3421440" y="3753720"/>
            <a:ext cx="1069920" cy="249120"/>
          </a:xfrm>
          <a:prstGeom prst="rect">
            <a:avLst/>
          </a:prstGeom>
          <a:ln w="0">
            <a:noFill/>
          </a:ln>
        </p:spPr>
      </p:pic>
      <p:sp>
        <p:nvSpPr>
          <p:cNvPr id="155" name="object 10"/>
          <p:cNvSpPr/>
          <p:nvPr/>
        </p:nvSpPr>
        <p:spPr>
          <a:xfrm>
            <a:off x="1433160" y="3175200"/>
            <a:ext cx="5762160" cy="30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  <a:tabLst>
                <a:tab algn="l" pos="1812960"/>
                <a:tab algn="l" pos="3058920"/>
                <a:tab algn="l" pos="4239360"/>
              </a:tabLst>
            </a:pPr>
            <a:r>
              <a:rPr b="0" lang="en-IN" sz="2450" spc="-52" strike="noStrike">
                <a:latin typeface="Verdana"/>
              </a:rPr>
              <a:t>Sets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categorized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types: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211896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type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serves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211896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purpose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mathematics, </a:t>
            </a:r>
            <a:r>
              <a:rPr b="0" lang="en-IN" sz="2450" spc="72" strike="noStrike">
                <a:latin typeface="Verdana"/>
              </a:rPr>
              <a:t>helping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deﬁne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manipulate </a:t>
            </a:r>
            <a:r>
              <a:rPr b="0" lang="en-IN" sz="2450" spc="-1" strike="noStrike">
                <a:latin typeface="Verdana"/>
              </a:rPr>
              <a:t>collections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objects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effectively.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57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8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6200" spc="58" strike="noStrike">
                <a:solidFill>
                  <a:srgbClr val="000000"/>
                </a:solidFill>
                <a:latin typeface="Cambria"/>
              </a:rPr>
              <a:t>Set</a:t>
            </a:r>
            <a:r>
              <a:rPr b="1" lang="en-IN" sz="6200" spc="4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200" spc="-12" strike="noStrike">
                <a:solidFill>
                  <a:srgbClr val="000000"/>
                </a:solidFill>
                <a:latin typeface="Cambria"/>
              </a:rPr>
              <a:t>Operations</a:t>
            </a:r>
            <a:endParaRPr b="0" lang="en-IN" sz="6200" spc="-1" strike="noStrike">
              <a:latin typeface="Calibri"/>
            </a:endParaRPr>
          </a:p>
        </p:txBody>
      </p:sp>
      <p:pic>
        <p:nvPicPr>
          <p:cNvPr id="160" name="object 6" descr=""/>
          <p:cNvPicPr/>
          <p:nvPr/>
        </p:nvPicPr>
        <p:blipFill>
          <a:blip r:embed="rId2"/>
          <a:stretch/>
        </p:blipFill>
        <p:spPr>
          <a:xfrm>
            <a:off x="5655600" y="3317040"/>
            <a:ext cx="1660320" cy="307080"/>
          </a:xfrm>
          <a:prstGeom prst="rect">
            <a:avLst/>
          </a:prstGeom>
          <a:ln w="0">
            <a:noFill/>
          </a:ln>
        </p:spPr>
      </p:pic>
      <p:sp>
        <p:nvSpPr>
          <p:cNvPr id="161" name="object 7"/>
          <p:cNvSpPr/>
          <p:nvPr/>
        </p:nvSpPr>
        <p:spPr>
          <a:xfrm>
            <a:off x="1433160" y="3175200"/>
            <a:ext cx="6194880" cy="432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</a:pPr>
            <a:r>
              <a:rPr b="0" lang="en-IN" sz="2450" spc="-41" strike="noStrike">
                <a:latin typeface="Verdana"/>
              </a:rPr>
              <a:t>Set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theory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involves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several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union,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intersection,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12" strike="noStrike">
                <a:latin typeface="Verdana"/>
              </a:rPr>
              <a:t>difference.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operations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allow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</a:pPr>
            <a:r>
              <a:rPr b="0" lang="en-IN" sz="2450" spc="89" strike="noStrike">
                <a:latin typeface="Verdana"/>
              </a:rPr>
              <a:t>combine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compare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sets,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unveiling </a:t>
            </a:r>
            <a:r>
              <a:rPr b="0" lang="en-IN" sz="2450" spc="-1" strike="noStrike">
                <a:latin typeface="Verdana"/>
              </a:rPr>
              <a:t>relationships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different </a:t>
            </a:r>
            <a:r>
              <a:rPr b="0" lang="en-IN" sz="2450" spc="-1" strike="noStrike">
                <a:latin typeface="Verdana"/>
              </a:rPr>
              <a:t>collections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enriching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12" strike="noStrike">
                <a:latin typeface="Verdana"/>
              </a:rPr>
              <a:t>structures.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823760"/>
          </a:xfrm>
          <a:prstGeom prst="rect">
            <a:avLst/>
          </a:prstGeom>
          <a:noFill/>
          <a:ln w="0">
            <a:noFill/>
          </a:ln>
        </p:spPr>
        <p:txBody>
          <a:bodyPr lIns="0" rIns="0" tIns="10404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1" lang="en-IN" sz="3600" spc="13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3600" spc="1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Set</a:t>
            </a:r>
            <a:r>
              <a:rPr b="1" lang="en-IN" sz="3600" spc="2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-12" strike="noStrike">
                <a:solidFill>
                  <a:srgbClr val="ffffff"/>
                </a:solidFill>
                <a:latin typeface="Cambria"/>
              </a:rPr>
              <a:t>Theory</a:t>
            </a:r>
            <a:endParaRPr b="0" lang="en-IN" sz="3600" spc="-1" strike="noStrike">
              <a:latin typeface="Calibri"/>
            </a:endParaRPr>
          </a:p>
        </p:txBody>
      </p:sp>
      <p:pic>
        <p:nvPicPr>
          <p:cNvPr id="164" name="object 4" descr=""/>
          <p:cNvPicPr/>
          <p:nvPr/>
        </p:nvPicPr>
        <p:blipFill>
          <a:blip r:embed="rId1"/>
          <a:stretch/>
        </p:blipFill>
        <p:spPr>
          <a:xfrm>
            <a:off x="14058000" y="3597120"/>
            <a:ext cx="1371240" cy="247320"/>
          </a:xfrm>
          <a:prstGeom prst="rect">
            <a:avLst/>
          </a:prstGeom>
          <a:ln w="0">
            <a:noFill/>
          </a:ln>
        </p:spPr>
      </p:pic>
      <p:pic>
        <p:nvPicPr>
          <p:cNvPr id="165" name="object 5" descr=""/>
          <p:cNvPicPr/>
          <p:nvPr/>
        </p:nvPicPr>
        <p:blipFill>
          <a:blip r:embed="rId2"/>
          <a:stretch/>
        </p:blipFill>
        <p:spPr>
          <a:xfrm>
            <a:off x="11106000" y="3978000"/>
            <a:ext cx="729720" cy="308520"/>
          </a:xfrm>
          <a:prstGeom prst="rect">
            <a:avLst/>
          </a:prstGeom>
          <a:ln w="0">
            <a:noFill/>
          </a:ln>
        </p:spPr>
      </p:pic>
      <p:pic>
        <p:nvPicPr>
          <p:cNvPr id="166" name="object 6" descr=""/>
          <p:cNvPicPr/>
          <p:nvPr/>
        </p:nvPicPr>
        <p:blipFill>
          <a:blip r:embed="rId3"/>
          <a:stretch/>
        </p:blipFill>
        <p:spPr>
          <a:xfrm>
            <a:off x="11089440" y="3597120"/>
            <a:ext cx="2812320" cy="307080"/>
          </a:xfrm>
          <a:prstGeom prst="rect">
            <a:avLst/>
          </a:prstGeom>
          <a:ln w="0">
            <a:noFill/>
          </a:ln>
        </p:spPr>
      </p:pic>
      <p:sp>
        <p:nvSpPr>
          <p:cNvPr id="167" name="object 7"/>
          <p:cNvSpPr/>
          <p:nvPr/>
        </p:nvSpPr>
        <p:spPr>
          <a:xfrm>
            <a:off x="11062080" y="3135240"/>
            <a:ext cx="5642280" cy="341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Set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theory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has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vast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applications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2840400">
              <a:lnSpc>
                <a:spcPct val="100000"/>
              </a:lnSpc>
              <a:spcBef>
                <a:spcPts val="60"/>
              </a:spcBef>
              <a:buNone/>
              <a:tabLst>
                <a:tab algn="l" pos="4363560"/>
              </a:tabLst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7581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provides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foundational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framework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data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organization,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enabling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efﬁcient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problem-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solving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decision-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making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across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various ﬁelds.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68" name="object 8" descr=""/>
          <p:cNvPicPr/>
          <p:nvPr/>
        </p:nvPicPr>
        <p:blipFill>
          <a:blip r:embed="rId4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70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1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10553040" y="1494360"/>
            <a:ext cx="622584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250" spc="-1" strike="noStrike">
                <a:solidFill>
                  <a:srgbClr val="000000"/>
                </a:solidFill>
                <a:latin typeface="Cambria"/>
              </a:rPr>
              <a:t>Challenges</a:t>
            </a:r>
            <a:r>
              <a:rPr b="1" lang="en-IN" sz="4250" spc="25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25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4250" spc="26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250" spc="-1" strike="noStrike">
                <a:solidFill>
                  <a:srgbClr val="000000"/>
                </a:solidFill>
                <a:latin typeface="Cambria"/>
              </a:rPr>
              <a:t>Set</a:t>
            </a:r>
            <a:r>
              <a:rPr b="1" lang="en-IN" sz="4250" spc="10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250" spc="-12" strike="noStrike">
                <a:solidFill>
                  <a:srgbClr val="000000"/>
                </a:solidFill>
                <a:latin typeface="Cambria"/>
              </a:rPr>
              <a:t>Theory</a:t>
            </a:r>
            <a:endParaRPr b="0" lang="en-IN" sz="4250" spc="-1" strike="noStrike">
              <a:latin typeface="Calibri"/>
            </a:endParaRPr>
          </a:p>
        </p:txBody>
      </p:sp>
      <p:pic>
        <p:nvPicPr>
          <p:cNvPr id="173" name="object 6" descr=""/>
          <p:cNvPicPr/>
          <p:nvPr/>
        </p:nvPicPr>
        <p:blipFill>
          <a:blip r:embed="rId2"/>
          <a:stretch/>
        </p:blipFill>
        <p:spPr>
          <a:xfrm>
            <a:off x="10596960" y="3631320"/>
            <a:ext cx="1575360" cy="307080"/>
          </a:xfrm>
          <a:prstGeom prst="rect">
            <a:avLst/>
          </a:prstGeom>
          <a:ln w="0">
            <a:noFill/>
          </a:ln>
        </p:spPr>
      </p:pic>
      <p:sp>
        <p:nvSpPr>
          <p:cNvPr id="174" name="object 7"/>
          <p:cNvSpPr/>
          <p:nvPr/>
        </p:nvSpPr>
        <p:spPr>
          <a:xfrm>
            <a:off x="10553040" y="2788560"/>
            <a:ext cx="5774400" cy="266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83" strike="noStrike">
                <a:latin typeface="Verdana"/>
              </a:rPr>
              <a:t>While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theory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powerful,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also </a:t>
            </a:r>
            <a:r>
              <a:rPr b="0" lang="en-IN" sz="2450" spc="-1" strike="noStrike">
                <a:latin typeface="Verdana"/>
              </a:rPr>
              <a:t>presents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challenges,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2600" indent="16858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complexities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69" strike="noStrike">
                <a:latin typeface="Verdana"/>
              </a:rPr>
              <a:t>deﬁning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sets.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challenges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deepen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1" strike="noStrike">
                <a:latin typeface="Verdana"/>
              </a:rPr>
              <a:t>appreciation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elegance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intricacies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thought.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154040" y="2378160"/>
            <a:ext cx="9970560" cy="418356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60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1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Journey </a:t>
            </a:r>
            <a:r>
              <a:rPr b="1" lang="en-IN" sz="6850" spc="77" strike="noStrike">
                <a:solidFill>
                  <a:srgbClr val="000000"/>
                </a:solidFill>
                <a:latin typeface="Cambria"/>
              </a:rPr>
              <a:t>Continues</a:t>
            </a:r>
            <a:endParaRPr b="0" lang="en-IN" sz="6850" spc="-1" strike="noStrike">
              <a:latin typeface="Calibri"/>
            </a:endParaRPr>
          </a:p>
          <a:p>
            <a:pPr marL="174600" indent="-720" algn="ctr">
              <a:lnSpc>
                <a:spcPct val="102000"/>
              </a:lnSpc>
              <a:spcBef>
                <a:spcPts val="142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we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000000"/>
                </a:solidFill>
                <a:latin typeface="Verdana"/>
              </a:rPr>
              <a:t>conclude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journey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through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basics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</a:rPr>
              <a:t>,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remember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just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beginning.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concepts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we've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explored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serve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</a:rPr>
              <a:t>as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gateway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deeper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mathematical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000000"/>
                </a:solidFill>
                <a:latin typeface="Verdana"/>
              </a:rPr>
              <a:t>discovery.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Keep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questioning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exploring!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2024-12-18T06:10:40Z</dcterms:created>
  <dc:creator/>
  <dc:description/>
  <dc:language>en-IN</dc:language>
  <cp:lastModifiedBy/>
  <dcterms:modified xsi:type="dcterms:W3CDTF">2025-01-06T11:30:42Z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