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300700" cy="10299700"/>
  <p:notesSz cx="18300700" cy="10299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800594" y="-1"/>
            <a:ext cx="10488295" cy="10287000"/>
          </a:xfrm>
          <a:custGeom>
            <a:avLst/>
            <a:gdLst/>
            <a:ahLst/>
            <a:cxnLst/>
            <a:rect l="l" t="t" r="r" b="b"/>
            <a:pathLst>
              <a:path w="10488294" h="10287000">
                <a:moveTo>
                  <a:pt x="10487914" y="0"/>
                </a:moveTo>
                <a:lnTo>
                  <a:pt x="0" y="0"/>
                </a:lnTo>
                <a:lnTo>
                  <a:pt x="0" y="10287000"/>
                </a:lnTo>
                <a:lnTo>
                  <a:pt x="10487914" y="10287000"/>
                </a:lnTo>
                <a:lnTo>
                  <a:pt x="104879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8097" y="1938642"/>
            <a:ext cx="15424505" cy="974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hyperlink" Target="mailto:youremail@email.com" TargetMode="External"/><Relationship Id="rId4" Type="http://schemas.openxmlformats.org/officeDocument/2006/relationships/hyperlink" Target="http://www.yourwebsite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289873" y="1253090"/>
            <a:ext cx="9567545" cy="760222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ctr" marL="12700" marR="5080" indent="-635">
              <a:lnSpc>
                <a:spcPts val="11920"/>
              </a:lnSpc>
              <a:spcBef>
                <a:spcPts val="325"/>
              </a:spcBef>
            </a:pPr>
            <a:r>
              <a:rPr dirty="0" sz="9950" spc="310" b="1">
                <a:solidFill>
                  <a:srgbClr val="FFFFFF"/>
                </a:solidFill>
                <a:latin typeface="Times New Roman"/>
                <a:cs typeface="Times New Roman"/>
              </a:rPr>
              <a:t>Exploring</a:t>
            </a:r>
            <a:r>
              <a:rPr dirty="0" sz="9950" spc="-2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950" spc="380" b="1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9950" spc="310" b="1">
                <a:solidFill>
                  <a:srgbClr val="FFFFFF"/>
                </a:solidFill>
                <a:latin typeface="Times New Roman"/>
                <a:cs typeface="Times New Roman"/>
              </a:rPr>
              <a:t>Foundations:</a:t>
            </a:r>
            <a:r>
              <a:rPr dirty="0" sz="9950" spc="-5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950" spc="-25" b="1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9950" spc="365" b="1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r>
              <a:rPr dirty="0" sz="9950" spc="-2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950" spc="360" b="1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9950" spc="340" b="1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dirty="0" sz="9950" spc="-1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950" spc="345" b="1">
                <a:solidFill>
                  <a:srgbClr val="FFFFFF"/>
                </a:solidFill>
                <a:latin typeface="Times New Roman"/>
                <a:cs typeface="Times New Roman"/>
              </a:rPr>
              <a:t>Geometric </a:t>
            </a:r>
            <a:r>
              <a:rPr dirty="0" sz="9950" spc="405" b="1">
                <a:solidFill>
                  <a:srgbClr val="FFFFFF"/>
                </a:solidFill>
                <a:latin typeface="Times New Roman"/>
                <a:cs typeface="Times New Roman"/>
              </a:rPr>
              <a:t>Shapes</a:t>
            </a:r>
            <a:endParaRPr sz="995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4998" y="1143000"/>
            <a:ext cx="5122075" cy="8000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861384" y="7823428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520166" y="551942"/>
                </a:moveTo>
                <a:lnTo>
                  <a:pt x="365836" y="331190"/>
                </a:lnTo>
                <a:lnTo>
                  <a:pt x="228625" y="134924"/>
                </a:lnTo>
                <a:lnTo>
                  <a:pt x="165290" y="134924"/>
                </a:lnTo>
                <a:lnTo>
                  <a:pt x="456819" y="551942"/>
                </a:lnTo>
                <a:lnTo>
                  <a:pt x="520166" y="551942"/>
                </a:lnTo>
                <a:close/>
              </a:path>
              <a:path w="685800" h="685800">
                <a:moveTo>
                  <a:pt x="685800" y="74104"/>
                </a:moveTo>
                <a:lnTo>
                  <a:pt x="679970" y="45262"/>
                </a:lnTo>
                <a:lnTo>
                  <a:pt x="664095" y="21704"/>
                </a:lnTo>
                <a:lnTo>
                  <a:pt x="640537" y="5829"/>
                </a:lnTo>
                <a:lnTo>
                  <a:pt x="611695" y="0"/>
                </a:lnTo>
                <a:lnTo>
                  <a:pt x="576605" y="0"/>
                </a:lnTo>
                <a:lnTo>
                  <a:pt x="576605" y="581571"/>
                </a:lnTo>
                <a:lnTo>
                  <a:pt x="437426" y="581571"/>
                </a:lnTo>
                <a:lnTo>
                  <a:pt x="309981" y="396100"/>
                </a:lnTo>
                <a:lnTo>
                  <a:pt x="150431" y="581571"/>
                </a:lnTo>
                <a:lnTo>
                  <a:pt x="109194" y="581571"/>
                </a:lnTo>
                <a:lnTo>
                  <a:pt x="291680" y="369455"/>
                </a:lnTo>
                <a:lnTo>
                  <a:pt x="109194" y="103873"/>
                </a:lnTo>
                <a:lnTo>
                  <a:pt x="248373" y="103873"/>
                </a:lnTo>
                <a:lnTo>
                  <a:pt x="369049" y="279501"/>
                </a:lnTo>
                <a:lnTo>
                  <a:pt x="520141" y="103873"/>
                </a:lnTo>
                <a:lnTo>
                  <a:pt x="561378" y="103873"/>
                </a:lnTo>
                <a:lnTo>
                  <a:pt x="387375" y="306146"/>
                </a:lnTo>
                <a:lnTo>
                  <a:pt x="576605" y="581571"/>
                </a:lnTo>
                <a:lnTo>
                  <a:pt x="576605" y="0"/>
                </a:lnTo>
                <a:lnTo>
                  <a:pt x="74104" y="0"/>
                </a:lnTo>
                <a:lnTo>
                  <a:pt x="45262" y="5829"/>
                </a:lnTo>
                <a:lnTo>
                  <a:pt x="21704" y="21704"/>
                </a:lnTo>
                <a:lnTo>
                  <a:pt x="5816" y="45262"/>
                </a:lnTo>
                <a:lnTo>
                  <a:pt x="0" y="74104"/>
                </a:lnTo>
                <a:lnTo>
                  <a:pt x="0" y="611695"/>
                </a:lnTo>
                <a:lnTo>
                  <a:pt x="5816" y="640549"/>
                </a:lnTo>
                <a:lnTo>
                  <a:pt x="21704" y="664108"/>
                </a:lnTo>
                <a:lnTo>
                  <a:pt x="45262" y="679983"/>
                </a:lnTo>
                <a:lnTo>
                  <a:pt x="74104" y="685800"/>
                </a:lnTo>
                <a:lnTo>
                  <a:pt x="611695" y="685800"/>
                </a:lnTo>
                <a:lnTo>
                  <a:pt x="640537" y="679983"/>
                </a:lnTo>
                <a:lnTo>
                  <a:pt x="664095" y="664108"/>
                </a:lnTo>
                <a:lnTo>
                  <a:pt x="679970" y="640549"/>
                </a:lnTo>
                <a:lnTo>
                  <a:pt x="685800" y="611695"/>
                </a:lnTo>
                <a:lnTo>
                  <a:pt x="685800" y="581571"/>
                </a:lnTo>
                <a:lnTo>
                  <a:pt x="685800" y="103873"/>
                </a:lnTo>
                <a:lnTo>
                  <a:pt x="685800" y="74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691612" y="7818666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36333" y="0"/>
                </a:moveTo>
                <a:lnTo>
                  <a:pt x="49453" y="0"/>
                </a:lnTo>
                <a:lnTo>
                  <a:pt x="30201" y="3887"/>
                </a:lnTo>
                <a:lnTo>
                  <a:pt x="14482" y="14489"/>
                </a:lnTo>
                <a:lnTo>
                  <a:pt x="3885" y="30212"/>
                </a:lnTo>
                <a:lnTo>
                  <a:pt x="0" y="49466"/>
                </a:lnTo>
                <a:lnTo>
                  <a:pt x="0" y="636346"/>
                </a:lnTo>
                <a:lnTo>
                  <a:pt x="3885" y="655592"/>
                </a:lnTo>
                <a:lnTo>
                  <a:pt x="14482" y="671312"/>
                </a:lnTo>
                <a:lnTo>
                  <a:pt x="30201" y="681912"/>
                </a:lnTo>
                <a:lnTo>
                  <a:pt x="49453" y="685800"/>
                </a:lnTo>
                <a:lnTo>
                  <a:pt x="366344" y="685800"/>
                </a:lnTo>
                <a:lnTo>
                  <a:pt x="366344" y="420585"/>
                </a:lnTo>
                <a:lnTo>
                  <a:pt x="277266" y="420585"/>
                </a:lnTo>
                <a:lnTo>
                  <a:pt x="277266" y="316788"/>
                </a:lnTo>
                <a:lnTo>
                  <a:pt x="366344" y="316788"/>
                </a:lnTo>
                <a:lnTo>
                  <a:pt x="366344" y="240385"/>
                </a:lnTo>
                <a:lnTo>
                  <a:pt x="372600" y="192136"/>
                </a:lnTo>
                <a:lnTo>
                  <a:pt x="390437" y="153952"/>
                </a:lnTo>
                <a:lnTo>
                  <a:pt x="418456" y="126212"/>
                </a:lnTo>
                <a:lnTo>
                  <a:pt x="455261" y="109292"/>
                </a:lnTo>
                <a:lnTo>
                  <a:pt x="499452" y="103568"/>
                </a:lnTo>
                <a:lnTo>
                  <a:pt x="526564" y="104030"/>
                </a:lnTo>
                <a:lnTo>
                  <a:pt x="550021" y="105141"/>
                </a:lnTo>
                <a:lnTo>
                  <a:pt x="568157" y="106488"/>
                </a:lnTo>
                <a:lnTo>
                  <a:pt x="579310" y="107657"/>
                </a:lnTo>
                <a:lnTo>
                  <a:pt x="579310" y="200253"/>
                </a:lnTo>
                <a:lnTo>
                  <a:pt x="524814" y="200253"/>
                </a:lnTo>
                <a:lnTo>
                  <a:pt x="498659" y="203913"/>
                </a:lnTo>
                <a:lnTo>
                  <a:pt x="483033" y="214214"/>
                </a:lnTo>
                <a:lnTo>
                  <a:pt x="475467" y="230139"/>
                </a:lnTo>
                <a:lnTo>
                  <a:pt x="473494" y="250672"/>
                </a:lnTo>
                <a:lnTo>
                  <a:pt x="473494" y="316788"/>
                </a:lnTo>
                <a:lnTo>
                  <a:pt x="576300" y="316788"/>
                </a:lnTo>
                <a:lnTo>
                  <a:pt x="562902" y="420585"/>
                </a:lnTo>
                <a:lnTo>
                  <a:pt x="473494" y="420585"/>
                </a:lnTo>
                <a:lnTo>
                  <a:pt x="473494" y="685800"/>
                </a:lnTo>
                <a:lnTo>
                  <a:pt x="636333" y="685800"/>
                </a:lnTo>
                <a:lnTo>
                  <a:pt x="655587" y="681912"/>
                </a:lnTo>
                <a:lnTo>
                  <a:pt x="671310" y="671312"/>
                </a:lnTo>
                <a:lnTo>
                  <a:pt x="681912" y="655592"/>
                </a:lnTo>
                <a:lnTo>
                  <a:pt x="685800" y="636346"/>
                </a:lnTo>
                <a:lnTo>
                  <a:pt x="685800" y="49466"/>
                </a:lnTo>
                <a:lnTo>
                  <a:pt x="681912" y="30212"/>
                </a:lnTo>
                <a:lnTo>
                  <a:pt x="671310" y="14489"/>
                </a:lnTo>
                <a:lnTo>
                  <a:pt x="655587" y="3887"/>
                </a:lnTo>
                <a:lnTo>
                  <a:pt x="636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511477" y="7818666"/>
            <a:ext cx="685800" cy="685800"/>
            <a:chOff x="1511477" y="7818666"/>
            <a:chExt cx="685800" cy="685800"/>
          </a:xfrm>
        </p:grpSpPr>
        <p:sp>
          <p:nvSpPr>
            <p:cNvPr id="6" name="object 6" descr=""/>
            <p:cNvSpPr/>
            <p:nvPr/>
          </p:nvSpPr>
          <p:spPr>
            <a:xfrm>
              <a:off x="1693179" y="8000195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80" h="323215">
                  <a:moveTo>
                    <a:pt x="192891" y="0"/>
                  </a:moveTo>
                  <a:lnTo>
                    <a:pt x="129481" y="0"/>
                  </a:lnTo>
                  <a:lnTo>
                    <a:pt x="109421" y="174"/>
                  </a:lnTo>
                  <a:lnTo>
                    <a:pt x="95302" y="526"/>
                  </a:lnTo>
                  <a:lnTo>
                    <a:pt x="81327" y="1109"/>
                  </a:lnTo>
                  <a:lnTo>
                    <a:pt x="81477" y="1109"/>
                  </a:lnTo>
                  <a:lnTo>
                    <a:pt x="68766" y="2152"/>
                  </a:lnTo>
                  <a:lnTo>
                    <a:pt x="27451" y="17991"/>
                  </a:lnTo>
                  <a:lnTo>
                    <a:pt x="5633" y="51186"/>
                  </a:lnTo>
                  <a:lnTo>
                    <a:pt x="2100" y="68210"/>
                  </a:lnTo>
                  <a:lnTo>
                    <a:pt x="1974" y="68973"/>
                  </a:lnTo>
                  <a:lnTo>
                    <a:pt x="923" y="81804"/>
                  </a:lnTo>
                  <a:lnTo>
                    <a:pt x="348" y="95603"/>
                  </a:lnTo>
                  <a:lnTo>
                    <a:pt x="0" y="109659"/>
                  </a:lnTo>
                  <a:lnTo>
                    <a:pt x="0" y="213084"/>
                  </a:lnTo>
                  <a:lnTo>
                    <a:pt x="1974" y="253774"/>
                  </a:lnTo>
                  <a:lnTo>
                    <a:pt x="17821" y="295129"/>
                  </a:lnTo>
                  <a:lnTo>
                    <a:pt x="51008" y="316947"/>
                  </a:lnTo>
                  <a:lnTo>
                    <a:pt x="95430" y="322232"/>
                  </a:lnTo>
                  <a:lnTo>
                    <a:pt x="129504" y="322753"/>
                  </a:lnTo>
                  <a:lnTo>
                    <a:pt x="192893" y="322753"/>
                  </a:lnTo>
                  <a:lnTo>
                    <a:pt x="240763" y="321657"/>
                  </a:lnTo>
                  <a:lnTo>
                    <a:pt x="289237" y="308776"/>
                  </a:lnTo>
                  <a:lnTo>
                    <a:pt x="314690" y="277499"/>
                  </a:lnTo>
                  <a:lnTo>
                    <a:pt x="318988" y="262475"/>
                  </a:lnTo>
                  <a:lnTo>
                    <a:pt x="161197" y="262475"/>
                  </a:lnTo>
                  <a:lnTo>
                    <a:pt x="121842" y="254530"/>
                  </a:lnTo>
                  <a:lnTo>
                    <a:pt x="89704" y="232863"/>
                  </a:lnTo>
                  <a:lnTo>
                    <a:pt x="68038" y="200726"/>
                  </a:lnTo>
                  <a:lnTo>
                    <a:pt x="60093" y="161370"/>
                  </a:lnTo>
                  <a:lnTo>
                    <a:pt x="68038" y="122014"/>
                  </a:lnTo>
                  <a:lnTo>
                    <a:pt x="89704" y="89877"/>
                  </a:lnTo>
                  <a:lnTo>
                    <a:pt x="121842" y="68210"/>
                  </a:lnTo>
                  <a:lnTo>
                    <a:pt x="161197" y="60265"/>
                  </a:lnTo>
                  <a:lnTo>
                    <a:pt x="243488" y="60265"/>
                  </a:lnTo>
                  <a:lnTo>
                    <a:pt x="242681" y="56265"/>
                  </a:lnTo>
                  <a:lnTo>
                    <a:pt x="244537" y="47069"/>
                  </a:lnTo>
                  <a:lnTo>
                    <a:pt x="249601" y="39556"/>
                  </a:lnTo>
                  <a:lnTo>
                    <a:pt x="257109" y="34489"/>
                  </a:lnTo>
                  <a:lnTo>
                    <a:pt x="266303" y="32630"/>
                  </a:lnTo>
                  <a:lnTo>
                    <a:pt x="308251" y="32630"/>
                  </a:lnTo>
                  <a:lnTo>
                    <a:pt x="304581" y="27623"/>
                  </a:lnTo>
                  <a:lnTo>
                    <a:pt x="271388" y="5806"/>
                  </a:lnTo>
                  <a:lnTo>
                    <a:pt x="226965" y="526"/>
                  </a:lnTo>
                  <a:lnTo>
                    <a:pt x="212910" y="174"/>
                  </a:lnTo>
                  <a:lnTo>
                    <a:pt x="192891" y="0"/>
                  </a:lnTo>
                  <a:close/>
                </a:path>
                <a:path w="322580" h="323215">
                  <a:moveTo>
                    <a:pt x="243488" y="60265"/>
                  </a:moveTo>
                  <a:lnTo>
                    <a:pt x="161197" y="60265"/>
                  </a:lnTo>
                  <a:lnTo>
                    <a:pt x="200553" y="68210"/>
                  </a:lnTo>
                  <a:lnTo>
                    <a:pt x="232690" y="89877"/>
                  </a:lnTo>
                  <a:lnTo>
                    <a:pt x="254357" y="122014"/>
                  </a:lnTo>
                  <a:lnTo>
                    <a:pt x="262302" y="161370"/>
                  </a:lnTo>
                  <a:lnTo>
                    <a:pt x="254357" y="200726"/>
                  </a:lnTo>
                  <a:lnTo>
                    <a:pt x="232690" y="232863"/>
                  </a:lnTo>
                  <a:lnTo>
                    <a:pt x="200553" y="254530"/>
                  </a:lnTo>
                  <a:lnTo>
                    <a:pt x="161197" y="262475"/>
                  </a:lnTo>
                  <a:lnTo>
                    <a:pt x="318988" y="262475"/>
                  </a:lnTo>
                  <a:lnTo>
                    <a:pt x="320298" y="254530"/>
                  </a:lnTo>
                  <a:lnTo>
                    <a:pt x="320422" y="253774"/>
                  </a:lnTo>
                  <a:lnTo>
                    <a:pt x="321471" y="240935"/>
                  </a:lnTo>
                  <a:lnTo>
                    <a:pt x="322054" y="227137"/>
                  </a:lnTo>
                  <a:lnTo>
                    <a:pt x="322406" y="213084"/>
                  </a:lnTo>
                  <a:lnTo>
                    <a:pt x="322406" y="109659"/>
                  </a:lnTo>
                  <a:lnTo>
                    <a:pt x="322054" y="95603"/>
                  </a:lnTo>
                  <a:lnTo>
                    <a:pt x="321471" y="81804"/>
                  </a:lnTo>
                  <a:lnTo>
                    <a:pt x="321317" y="79899"/>
                  </a:lnTo>
                  <a:lnTo>
                    <a:pt x="266303" y="79899"/>
                  </a:lnTo>
                  <a:lnTo>
                    <a:pt x="257109" y="78041"/>
                  </a:lnTo>
                  <a:lnTo>
                    <a:pt x="249601" y="72973"/>
                  </a:lnTo>
                  <a:lnTo>
                    <a:pt x="244537" y="65460"/>
                  </a:lnTo>
                  <a:lnTo>
                    <a:pt x="243488" y="60265"/>
                  </a:lnTo>
                  <a:close/>
                </a:path>
                <a:path w="322580" h="323215">
                  <a:moveTo>
                    <a:pt x="308251" y="32630"/>
                  </a:moveTo>
                  <a:lnTo>
                    <a:pt x="266303" y="32630"/>
                  </a:lnTo>
                  <a:lnTo>
                    <a:pt x="275503" y="34489"/>
                  </a:lnTo>
                  <a:lnTo>
                    <a:pt x="283016" y="39556"/>
                  </a:lnTo>
                  <a:lnTo>
                    <a:pt x="288080" y="47069"/>
                  </a:lnTo>
                  <a:lnTo>
                    <a:pt x="289937" y="56265"/>
                  </a:lnTo>
                  <a:lnTo>
                    <a:pt x="288075" y="65460"/>
                  </a:lnTo>
                  <a:lnTo>
                    <a:pt x="283011" y="72973"/>
                  </a:lnTo>
                  <a:lnTo>
                    <a:pt x="275502" y="78041"/>
                  </a:lnTo>
                  <a:lnTo>
                    <a:pt x="266303" y="79899"/>
                  </a:lnTo>
                  <a:lnTo>
                    <a:pt x="321317" y="79899"/>
                  </a:lnTo>
                  <a:lnTo>
                    <a:pt x="311979" y="38992"/>
                  </a:lnTo>
                  <a:lnTo>
                    <a:pt x="308597" y="33101"/>
                  </a:lnTo>
                  <a:lnTo>
                    <a:pt x="308251" y="32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8744" y="8095932"/>
              <a:ext cx="131267" cy="13126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511477" y="7818666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636346" y="0"/>
                  </a:moveTo>
                  <a:lnTo>
                    <a:pt x="49466" y="0"/>
                  </a:lnTo>
                  <a:lnTo>
                    <a:pt x="30212" y="3887"/>
                  </a:lnTo>
                  <a:lnTo>
                    <a:pt x="14489" y="14489"/>
                  </a:lnTo>
                  <a:lnTo>
                    <a:pt x="3887" y="30212"/>
                  </a:lnTo>
                  <a:lnTo>
                    <a:pt x="0" y="49466"/>
                  </a:lnTo>
                  <a:lnTo>
                    <a:pt x="0" y="636346"/>
                  </a:lnTo>
                  <a:lnTo>
                    <a:pt x="3887" y="655592"/>
                  </a:lnTo>
                  <a:lnTo>
                    <a:pt x="14489" y="671312"/>
                  </a:lnTo>
                  <a:lnTo>
                    <a:pt x="30212" y="681912"/>
                  </a:lnTo>
                  <a:lnTo>
                    <a:pt x="49466" y="685800"/>
                  </a:lnTo>
                  <a:lnTo>
                    <a:pt x="636346" y="685800"/>
                  </a:lnTo>
                  <a:lnTo>
                    <a:pt x="655598" y="681912"/>
                  </a:lnTo>
                  <a:lnTo>
                    <a:pt x="671317" y="671312"/>
                  </a:lnTo>
                  <a:lnTo>
                    <a:pt x="681914" y="655592"/>
                  </a:lnTo>
                  <a:lnTo>
                    <a:pt x="685800" y="636346"/>
                  </a:lnTo>
                  <a:lnTo>
                    <a:pt x="685800" y="539750"/>
                  </a:lnTo>
                  <a:lnTo>
                    <a:pt x="310618" y="539750"/>
                  </a:lnTo>
                  <a:lnTo>
                    <a:pt x="290139" y="539565"/>
                  </a:lnTo>
                  <a:lnTo>
                    <a:pt x="247174" y="537460"/>
                  </a:lnTo>
                  <a:lnTo>
                    <a:pt x="204321" y="525237"/>
                  </a:lnTo>
                  <a:lnTo>
                    <a:pt x="171976" y="498995"/>
                  </a:lnTo>
                  <a:lnTo>
                    <a:pt x="153000" y="462076"/>
                  </a:lnTo>
                  <a:lnTo>
                    <a:pt x="147193" y="424078"/>
                  </a:lnTo>
                  <a:lnTo>
                    <a:pt x="146060" y="375193"/>
                  </a:lnTo>
                  <a:lnTo>
                    <a:pt x="146060" y="310613"/>
                  </a:lnTo>
                  <a:lnTo>
                    <a:pt x="146240" y="290137"/>
                  </a:lnTo>
                  <a:lnTo>
                    <a:pt x="148339" y="247174"/>
                  </a:lnTo>
                  <a:lnTo>
                    <a:pt x="160562" y="204319"/>
                  </a:lnTo>
                  <a:lnTo>
                    <a:pt x="186804" y="171974"/>
                  </a:lnTo>
                  <a:lnTo>
                    <a:pt x="223734" y="152990"/>
                  </a:lnTo>
                  <a:lnTo>
                    <a:pt x="261721" y="147193"/>
                  </a:lnTo>
                  <a:lnTo>
                    <a:pt x="685800" y="146050"/>
                  </a:lnTo>
                  <a:lnTo>
                    <a:pt x="685800" y="49466"/>
                  </a:lnTo>
                  <a:lnTo>
                    <a:pt x="681914" y="30212"/>
                  </a:lnTo>
                  <a:lnTo>
                    <a:pt x="671317" y="14489"/>
                  </a:lnTo>
                  <a:lnTo>
                    <a:pt x="655598" y="3887"/>
                  </a:lnTo>
                  <a:lnTo>
                    <a:pt x="636346" y="0"/>
                  </a:lnTo>
                  <a:close/>
                </a:path>
                <a:path w="685800" h="685800">
                  <a:moveTo>
                    <a:pt x="685800" y="146050"/>
                  </a:moveTo>
                  <a:lnTo>
                    <a:pt x="375193" y="146050"/>
                  </a:lnTo>
                  <a:lnTo>
                    <a:pt x="395671" y="146234"/>
                  </a:lnTo>
                  <a:lnTo>
                    <a:pt x="410058" y="146599"/>
                  </a:lnTo>
                  <a:lnTo>
                    <a:pt x="451146" y="150298"/>
                  </a:lnTo>
                  <a:lnTo>
                    <a:pt x="490551" y="165792"/>
                  </a:lnTo>
                  <a:lnTo>
                    <a:pt x="520014" y="195251"/>
                  </a:lnTo>
                  <a:lnTo>
                    <a:pt x="535512" y="234664"/>
                  </a:lnTo>
                  <a:lnTo>
                    <a:pt x="539206" y="275748"/>
                  </a:lnTo>
                  <a:lnTo>
                    <a:pt x="539750" y="310613"/>
                  </a:lnTo>
                  <a:lnTo>
                    <a:pt x="539750" y="375193"/>
                  </a:lnTo>
                  <a:lnTo>
                    <a:pt x="538619" y="424078"/>
                  </a:lnTo>
                  <a:lnTo>
                    <a:pt x="532810" y="462076"/>
                  </a:lnTo>
                  <a:lnTo>
                    <a:pt x="506753" y="506753"/>
                  </a:lnTo>
                  <a:lnTo>
                    <a:pt x="471881" y="529463"/>
                  </a:lnTo>
                  <a:lnTo>
                    <a:pt x="424091" y="538607"/>
                  </a:lnTo>
                  <a:lnTo>
                    <a:pt x="375201" y="539750"/>
                  </a:lnTo>
                  <a:lnTo>
                    <a:pt x="685800" y="539750"/>
                  </a:lnTo>
                  <a:lnTo>
                    <a:pt x="685800" y="1460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05153" y="2530856"/>
            <a:ext cx="7125970" cy="23056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950" spc="340"/>
              <a:t>Thanks!</a:t>
            </a:r>
            <a:endParaRPr sz="14950"/>
          </a:p>
        </p:txBody>
      </p:sp>
      <p:sp>
        <p:nvSpPr>
          <p:cNvPr id="10" name="object 10" descr=""/>
          <p:cNvSpPr txBox="1"/>
          <p:nvPr/>
        </p:nvSpPr>
        <p:spPr>
          <a:xfrm>
            <a:off x="1505153" y="5084813"/>
            <a:ext cx="4913630" cy="215074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30"/>
              </a:spcBef>
            </a:pPr>
            <a:r>
              <a:rPr dirty="0" sz="2750" spc="95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27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2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dirty="0" sz="27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4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dirty="0" sz="2750" spc="-2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40">
                <a:solidFill>
                  <a:srgbClr val="FFFFFF"/>
                </a:solidFill>
                <a:latin typeface="Verdana"/>
                <a:cs typeface="Verdana"/>
              </a:rPr>
              <a:t>any</a:t>
            </a:r>
            <a:r>
              <a:rPr dirty="0" sz="27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Verdana"/>
                <a:cs typeface="Verdana"/>
              </a:rPr>
              <a:t>questions? </a:t>
            </a:r>
            <a:r>
              <a:rPr dirty="0" sz="2750" spc="-10">
                <a:solidFill>
                  <a:srgbClr val="FFFFFF"/>
                </a:solidFill>
                <a:latin typeface="Verdana"/>
                <a:cs typeface="Verdana"/>
                <a:hlinkClick r:id="rId3"/>
              </a:rPr>
              <a:t>youremail@email.com</a:t>
            </a:r>
            <a:endParaRPr sz="2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750" spc="-515">
                <a:solidFill>
                  <a:srgbClr val="FFFFFF"/>
                </a:solidFill>
                <a:latin typeface="Verdana"/>
                <a:cs typeface="Verdana"/>
              </a:rPr>
              <a:t>+91</a:t>
            </a:r>
            <a:r>
              <a:rPr dirty="0" sz="275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75">
                <a:solidFill>
                  <a:srgbClr val="FFFFFF"/>
                </a:solidFill>
                <a:latin typeface="Verdana"/>
                <a:cs typeface="Verdana"/>
              </a:rPr>
              <a:t>620</a:t>
            </a:r>
            <a:r>
              <a:rPr dirty="0" sz="2750" spc="-2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305">
                <a:solidFill>
                  <a:srgbClr val="FFFFFF"/>
                </a:solidFill>
                <a:latin typeface="Verdana"/>
                <a:cs typeface="Verdana"/>
              </a:rPr>
              <a:t>421</a:t>
            </a:r>
            <a:r>
              <a:rPr dirty="0" sz="2750" spc="-2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50" spc="-25">
                <a:solidFill>
                  <a:srgbClr val="FFFFFF"/>
                </a:solidFill>
                <a:latin typeface="Verdana"/>
                <a:cs typeface="Verdana"/>
              </a:rPr>
              <a:t>838</a:t>
            </a:r>
            <a:endParaRPr sz="2750">
              <a:latin typeface="Verdana"/>
              <a:cs typeface="Verdana"/>
            </a:endParaRPr>
          </a:p>
          <a:p>
            <a:pPr marL="12700" marR="922655">
              <a:lnSpc>
                <a:spcPct val="102299"/>
              </a:lnSpc>
            </a:pPr>
            <a:r>
              <a:rPr dirty="0" sz="2750" spc="-1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www.yourwebsite.com</a:t>
            </a:r>
            <a:r>
              <a:rPr dirty="0" sz="2750" spc="-10">
                <a:solidFill>
                  <a:srgbClr val="FFFFFF"/>
                </a:solidFill>
                <a:latin typeface="Verdana"/>
                <a:cs typeface="Verdana"/>
              </a:rPr>
              <a:t> @yourusername</a:t>
            </a:r>
            <a:endParaRPr sz="2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"/>
            <a:ext cx="9144000" cy="10287000"/>
            <a:chOff x="0" y="-1"/>
            <a:chExt cx="9144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-1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3999" y="0"/>
                  </a:moveTo>
                  <a:lnTo>
                    <a:pt x="0" y="1"/>
                  </a:lnTo>
                  <a:lnTo>
                    <a:pt x="0" y="10286999"/>
                  </a:lnTo>
                  <a:lnTo>
                    <a:pt x="9143999" y="10286999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998" y="1142997"/>
              <a:ext cx="6467474" cy="8001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53192" y="1484668"/>
            <a:ext cx="6219825" cy="6540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100" spc="160">
                <a:solidFill>
                  <a:srgbClr val="000000"/>
                </a:solidFill>
              </a:rPr>
              <a:t>Introduction</a:t>
            </a:r>
            <a:r>
              <a:rPr dirty="0" sz="4100" spc="-110">
                <a:solidFill>
                  <a:srgbClr val="000000"/>
                </a:solidFill>
              </a:rPr>
              <a:t> </a:t>
            </a:r>
            <a:r>
              <a:rPr dirty="0" sz="4100" spc="160">
                <a:solidFill>
                  <a:srgbClr val="000000"/>
                </a:solidFill>
              </a:rPr>
              <a:t>to</a:t>
            </a:r>
            <a:r>
              <a:rPr dirty="0" sz="4100" spc="-55">
                <a:solidFill>
                  <a:srgbClr val="000000"/>
                </a:solidFill>
              </a:rPr>
              <a:t> </a:t>
            </a:r>
            <a:r>
              <a:rPr dirty="0" sz="4100" spc="130">
                <a:solidFill>
                  <a:srgbClr val="000000"/>
                </a:solidFill>
              </a:rPr>
              <a:t>Geometry</a:t>
            </a:r>
            <a:endParaRPr sz="410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9068" y="3631310"/>
            <a:ext cx="3695382" cy="3088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83684" y="3248698"/>
            <a:ext cx="1896173" cy="24940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67679" y="5155311"/>
            <a:ext cx="960361" cy="30726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05205" y="5155311"/>
            <a:ext cx="696976" cy="24778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58795" y="5155311"/>
            <a:ext cx="1027049" cy="30880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553192" y="2788552"/>
            <a:ext cx="6052185" cy="306959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5"/>
              </a:spcBef>
              <a:tabLst>
                <a:tab pos="2605405" algn="l"/>
                <a:tab pos="4227830" algn="l"/>
              </a:tabLst>
            </a:pPr>
            <a:r>
              <a:rPr dirty="0" sz="2450" spc="-95">
                <a:latin typeface="Verdana"/>
                <a:cs typeface="Verdana"/>
              </a:rPr>
              <a:t>In</a:t>
            </a:r>
            <a:r>
              <a:rPr dirty="0" sz="2450" spc="-15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this</a:t>
            </a:r>
            <a:r>
              <a:rPr dirty="0" sz="2450" spc="-15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presentation,</a:t>
            </a:r>
            <a:r>
              <a:rPr dirty="0" sz="2450" spc="-150">
                <a:latin typeface="Verdana"/>
                <a:cs typeface="Verdana"/>
              </a:rPr>
              <a:t> </a:t>
            </a:r>
            <a:r>
              <a:rPr dirty="0" sz="2450" spc="70">
                <a:latin typeface="Verdana"/>
                <a:cs typeface="Verdana"/>
              </a:rPr>
              <a:t>we</a:t>
            </a:r>
            <a:r>
              <a:rPr dirty="0" sz="2450" spc="-15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will</a:t>
            </a:r>
            <a:r>
              <a:rPr dirty="0" sz="2450" spc="-15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explore </a:t>
            </a:r>
            <a:r>
              <a:rPr dirty="0" sz="2450" spc="30">
                <a:latin typeface="Verdana"/>
                <a:cs typeface="Verdana"/>
              </a:rPr>
              <a:t>the</a:t>
            </a:r>
            <a:r>
              <a:rPr dirty="0" sz="2450">
                <a:latin typeface="Verdana"/>
                <a:cs typeface="Verdana"/>
              </a:rPr>
              <a:t>	of</a:t>
            </a:r>
            <a:r>
              <a:rPr dirty="0" sz="2450" spc="-185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geometry,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40">
                <a:latin typeface="Verdana"/>
                <a:cs typeface="Verdana"/>
              </a:rPr>
              <a:t>focusing </a:t>
            </a:r>
            <a:r>
              <a:rPr dirty="0" sz="2450" spc="55">
                <a:latin typeface="Verdana"/>
                <a:cs typeface="Verdana"/>
              </a:rPr>
              <a:t>on</a:t>
            </a:r>
            <a:r>
              <a:rPr dirty="0" sz="2450">
                <a:latin typeface="Verdana"/>
                <a:cs typeface="Verdana"/>
              </a:rPr>
              <a:t>		</a:t>
            </a:r>
            <a:r>
              <a:rPr dirty="0" sz="2450" spc="-425">
                <a:latin typeface="Verdana"/>
                <a:cs typeface="Verdana"/>
              </a:rPr>
              <a:t>.</a:t>
            </a:r>
            <a:endParaRPr sz="2450">
              <a:latin typeface="Verdana"/>
              <a:cs typeface="Verdana"/>
            </a:endParaRPr>
          </a:p>
          <a:p>
            <a:pPr marL="12700" marR="305435">
              <a:lnSpc>
                <a:spcPct val="102000"/>
              </a:lnSpc>
              <a:tabLst>
                <a:tab pos="2971165" algn="l"/>
                <a:tab pos="3845560" algn="l"/>
              </a:tabLst>
            </a:pPr>
            <a:r>
              <a:rPr dirty="0" sz="2450" spc="65">
                <a:latin typeface="Verdana"/>
                <a:cs typeface="Verdana"/>
              </a:rPr>
              <a:t>Understanding</a:t>
            </a:r>
            <a:r>
              <a:rPr dirty="0" sz="2450" spc="-13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these</a:t>
            </a:r>
            <a:r>
              <a:rPr dirty="0" sz="2450" spc="-13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shapes</a:t>
            </a:r>
            <a:r>
              <a:rPr dirty="0" sz="2450" spc="-125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is </a:t>
            </a:r>
            <a:r>
              <a:rPr dirty="0" sz="2450">
                <a:latin typeface="Verdana"/>
                <a:cs typeface="Verdana"/>
              </a:rPr>
              <a:t>essential</a:t>
            </a:r>
            <a:r>
              <a:rPr dirty="0" sz="2450" spc="-13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for</a:t>
            </a:r>
            <a:r>
              <a:rPr dirty="0" sz="2450" spc="-13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grasping</a:t>
            </a:r>
            <a:r>
              <a:rPr dirty="0" sz="2450" spc="-130">
                <a:latin typeface="Verdana"/>
                <a:cs typeface="Verdana"/>
              </a:rPr>
              <a:t> </a:t>
            </a:r>
            <a:r>
              <a:rPr dirty="0" sz="2450" spc="50">
                <a:latin typeface="Verdana"/>
                <a:cs typeface="Verdana"/>
              </a:rPr>
              <a:t>more</a:t>
            </a:r>
            <a:r>
              <a:rPr dirty="0" sz="2450" spc="-125">
                <a:latin typeface="Verdana"/>
                <a:cs typeface="Verdana"/>
              </a:rPr>
              <a:t> </a:t>
            </a:r>
            <a:r>
              <a:rPr dirty="0" sz="2450" spc="40">
                <a:latin typeface="Verdana"/>
                <a:cs typeface="Verdana"/>
              </a:rPr>
              <a:t>complex </a:t>
            </a:r>
            <a:r>
              <a:rPr dirty="0" sz="2450" spc="60">
                <a:latin typeface="Verdana"/>
                <a:cs typeface="Verdana"/>
              </a:rPr>
              <a:t>geometric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concepts.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 spc="-30">
                <a:latin typeface="Verdana"/>
                <a:cs typeface="Verdana"/>
              </a:rPr>
              <a:t>Let's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dive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into </a:t>
            </a:r>
            <a:r>
              <a:rPr dirty="0" sz="2450" spc="55">
                <a:latin typeface="Verdana"/>
                <a:cs typeface="Verdana"/>
              </a:rPr>
              <a:t>the</a:t>
            </a:r>
            <a:r>
              <a:rPr dirty="0" sz="2450" spc="-9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world</a:t>
            </a:r>
            <a:r>
              <a:rPr dirty="0" sz="2450" spc="-9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of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415">
                <a:latin typeface="Verdana"/>
                <a:cs typeface="Verdana"/>
              </a:rPr>
              <a:t>,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365">
                <a:latin typeface="Verdana"/>
                <a:cs typeface="Verdana"/>
              </a:rPr>
              <a:t>,</a:t>
            </a:r>
            <a:r>
              <a:rPr dirty="0" sz="2450" spc="-215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and</a:t>
            </a:r>
            <a:endParaRPr sz="2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2450">
                <a:latin typeface="Verdana"/>
                <a:cs typeface="Verdana"/>
              </a:rPr>
              <a:t>to</a:t>
            </a:r>
            <a:r>
              <a:rPr dirty="0" sz="2450" spc="-150">
                <a:latin typeface="Verdana"/>
                <a:cs typeface="Verdana"/>
              </a:rPr>
              <a:t> </a:t>
            </a:r>
            <a:r>
              <a:rPr dirty="0" sz="2450" spc="75">
                <a:latin typeface="Verdana"/>
                <a:cs typeface="Verdana"/>
              </a:rPr>
              <a:t>build</a:t>
            </a:r>
            <a:r>
              <a:rPr dirty="0" sz="2450" spc="-150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15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strong</a:t>
            </a:r>
            <a:r>
              <a:rPr dirty="0" sz="2450" spc="-15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foundation.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0" y="-1"/>
            <a:ext cx="9144000" cy="10287000"/>
            <a:chOff x="9144000" y="-1"/>
            <a:chExt cx="9144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9144000" y="-1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3192" y="1142997"/>
              <a:ext cx="6496049" cy="7962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200" spc="55">
                <a:solidFill>
                  <a:srgbClr val="000000"/>
                </a:solidFill>
              </a:rPr>
              <a:t>What</a:t>
            </a:r>
            <a:r>
              <a:rPr dirty="0" sz="6200" spc="-140">
                <a:solidFill>
                  <a:srgbClr val="000000"/>
                </a:solidFill>
              </a:rPr>
              <a:t> </a:t>
            </a:r>
            <a:r>
              <a:rPr dirty="0" sz="6200" spc="340">
                <a:solidFill>
                  <a:srgbClr val="000000"/>
                </a:solidFill>
              </a:rPr>
              <a:t>is</a:t>
            </a:r>
            <a:r>
              <a:rPr dirty="0" sz="6200" spc="-90">
                <a:solidFill>
                  <a:srgbClr val="000000"/>
                </a:solidFill>
              </a:rPr>
              <a:t> </a:t>
            </a:r>
            <a:r>
              <a:rPr dirty="0" sz="6200" spc="120">
                <a:solidFill>
                  <a:srgbClr val="000000"/>
                </a:solidFill>
              </a:rPr>
              <a:t>a</a:t>
            </a:r>
            <a:r>
              <a:rPr dirty="0" sz="6200" spc="-130">
                <a:solidFill>
                  <a:srgbClr val="000000"/>
                </a:solidFill>
              </a:rPr>
              <a:t> </a:t>
            </a:r>
            <a:r>
              <a:rPr dirty="0" sz="6200" spc="195">
                <a:solidFill>
                  <a:srgbClr val="000000"/>
                </a:solidFill>
              </a:rPr>
              <a:t>Point?</a:t>
            </a:r>
            <a:endParaRPr sz="620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4934" y="3317036"/>
            <a:ext cx="808761" cy="30726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7380" y="4193337"/>
            <a:ext cx="2298484" cy="24780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96663" y="5079162"/>
            <a:ext cx="2116861" cy="30726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433296" y="3175317"/>
            <a:ext cx="6263005" cy="3101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16585">
              <a:lnSpc>
                <a:spcPct val="117300"/>
              </a:lnSpc>
              <a:spcBef>
                <a:spcPts val="95"/>
              </a:spcBef>
              <a:tabLst>
                <a:tab pos="1237615" algn="l"/>
              </a:tabLst>
            </a:pPr>
            <a:r>
              <a:rPr dirty="0" sz="2450" spc="30">
                <a:latin typeface="Verdana"/>
                <a:cs typeface="Verdana"/>
              </a:rPr>
              <a:t>A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50">
                <a:latin typeface="Verdana"/>
                <a:cs typeface="Verdana"/>
              </a:rPr>
              <a:t>is</a:t>
            </a:r>
            <a:r>
              <a:rPr dirty="0" sz="2450" spc="-204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200">
                <a:latin typeface="Verdana"/>
                <a:cs typeface="Verdana"/>
              </a:rPr>
              <a:t> </a:t>
            </a:r>
            <a:r>
              <a:rPr dirty="0" sz="2450" spc="60">
                <a:latin typeface="Verdana"/>
                <a:cs typeface="Verdana"/>
              </a:rPr>
              <a:t>fundamental</a:t>
            </a:r>
            <a:r>
              <a:rPr dirty="0" sz="2450" spc="-200">
                <a:latin typeface="Verdana"/>
                <a:cs typeface="Verdana"/>
              </a:rPr>
              <a:t> </a:t>
            </a:r>
            <a:r>
              <a:rPr dirty="0" sz="2450" spc="80">
                <a:latin typeface="Verdana"/>
                <a:cs typeface="Verdana"/>
              </a:rPr>
              <a:t>concept</a:t>
            </a:r>
            <a:r>
              <a:rPr dirty="0" sz="2450" spc="-204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in </a:t>
            </a:r>
            <a:r>
              <a:rPr dirty="0" sz="2450" spc="-10">
                <a:latin typeface="Verdana"/>
                <a:cs typeface="Verdana"/>
              </a:rPr>
              <a:t>geometry,</a:t>
            </a:r>
            <a:r>
              <a:rPr dirty="0" sz="2450" spc="-8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representing</a:t>
            </a:r>
            <a:r>
              <a:rPr dirty="0" sz="2450" spc="-7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75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speciﬁc </a:t>
            </a:r>
            <a:r>
              <a:rPr dirty="0" sz="2450">
                <a:latin typeface="Verdana"/>
                <a:cs typeface="Verdana"/>
              </a:rPr>
              <a:t>location</a:t>
            </a:r>
            <a:r>
              <a:rPr dirty="0" sz="2450" spc="-9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in</a:t>
            </a:r>
            <a:r>
              <a:rPr dirty="0" sz="2450" spc="-90">
                <a:latin typeface="Verdana"/>
                <a:cs typeface="Verdana"/>
              </a:rPr>
              <a:t> </a:t>
            </a:r>
            <a:r>
              <a:rPr dirty="0" sz="2450" spc="-40">
                <a:latin typeface="Verdana"/>
                <a:cs typeface="Verdana"/>
              </a:rPr>
              <a:t>space.</a:t>
            </a:r>
            <a:r>
              <a:rPr dirty="0" sz="2450" spc="-95">
                <a:latin typeface="Verdana"/>
                <a:cs typeface="Verdana"/>
              </a:rPr>
              <a:t> </a:t>
            </a:r>
            <a:r>
              <a:rPr dirty="0" sz="2450" spc="-130">
                <a:latin typeface="Verdana"/>
                <a:cs typeface="Verdana"/>
              </a:rPr>
              <a:t>It</a:t>
            </a:r>
            <a:r>
              <a:rPr dirty="0" sz="2450" spc="-9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has</a:t>
            </a:r>
            <a:endParaRPr sz="2450">
              <a:latin typeface="Verdana"/>
              <a:cs typeface="Verdana"/>
            </a:endParaRPr>
          </a:p>
          <a:p>
            <a:pPr marL="12700" marR="5080">
              <a:lnSpc>
                <a:spcPct val="117300"/>
              </a:lnSpc>
              <a:spcBef>
                <a:spcPts val="75"/>
              </a:spcBef>
              <a:tabLst>
                <a:tab pos="5158740" algn="l"/>
              </a:tabLst>
            </a:pPr>
            <a:r>
              <a:rPr dirty="0" sz="2450">
                <a:latin typeface="Verdana"/>
                <a:cs typeface="Verdana"/>
              </a:rPr>
              <a:t>—</a:t>
            </a:r>
            <a:r>
              <a:rPr dirty="0" sz="2450" spc="80">
                <a:latin typeface="Verdana"/>
                <a:cs typeface="Verdana"/>
              </a:rPr>
              <a:t>no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length,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width,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or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height.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 spc="60">
                <a:latin typeface="Verdana"/>
                <a:cs typeface="Verdana"/>
              </a:rPr>
              <a:t>Points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are </a:t>
            </a:r>
            <a:r>
              <a:rPr dirty="0" sz="2450">
                <a:latin typeface="Verdana"/>
                <a:cs typeface="Verdana"/>
              </a:rPr>
              <a:t>often</a:t>
            </a:r>
            <a:r>
              <a:rPr dirty="0" sz="2450" spc="-135">
                <a:latin typeface="Verdana"/>
                <a:cs typeface="Verdana"/>
              </a:rPr>
              <a:t> </a:t>
            </a:r>
            <a:r>
              <a:rPr dirty="0" sz="2450" spc="45">
                <a:latin typeface="Verdana"/>
                <a:cs typeface="Verdana"/>
              </a:rPr>
              <a:t>labeled</a:t>
            </a:r>
            <a:r>
              <a:rPr dirty="0" sz="2450" spc="-130">
                <a:latin typeface="Verdana"/>
                <a:cs typeface="Verdana"/>
              </a:rPr>
              <a:t> </a:t>
            </a:r>
            <a:r>
              <a:rPr dirty="0" sz="2450" spc="50">
                <a:latin typeface="Verdana"/>
                <a:cs typeface="Verdana"/>
              </a:rPr>
              <a:t>with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55">
                <a:latin typeface="Verdana"/>
                <a:cs typeface="Verdana"/>
              </a:rPr>
              <a:t>and </a:t>
            </a:r>
            <a:r>
              <a:rPr dirty="0" sz="2450" spc="-50">
                <a:latin typeface="Verdana"/>
                <a:cs typeface="Verdana"/>
              </a:rPr>
              <a:t>serve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 spc="-55">
                <a:latin typeface="Verdana"/>
                <a:cs typeface="Verdana"/>
              </a:rPr>
              <a:t>as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the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 spc="80">
                <a:latin typeface="Verdana"/>
                <a:cs typeface="Verdana"/>
              </a:rPr>
              <a:t>building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blocks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for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 spc="30">
                <a:latin typeface="Verdana"/>
                <a:cs typeface="Verdana"/>
              </a:rPr>
              <a:t>more </a:t>
            </a:r>
            <a:r>
              <a:rPr dirty="0" sz="2450" spc="50">
                <a:latin typeface="Verdana"/>
                <a:cs typeface="Verdana"/>
              </a:rPr>
              <a:t>complex</a:t>
            </a:r>
            <a:r>
              <a:rPr dirty="0" sz="2450" spc="-204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shapes.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0" y="-1"/>
            <a:ext cx="9144000" cy="10287000"/>
            <a:chOff x="9144000" y="-1"/>
            <a:chExt cx="9144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9144000" y="-1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3192" y="1142997"/>
              <a:ext cx="6496049" cy="7962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150" spc="195">
                <a:solidFill>
                  <a:srgbClr val="000000"/>
                </a:solidFill>
              </a:rPr>
              <a:t>Understanding</a:t>
            </a:r>
            <a:r>
              <a:rPr dirty="0" sz="5150" spc="-70">
                <a:solidFill>
                  <a:srgbClr val="000000"/>
                </a:solidFill>
              </a:rPr>
              <a:t> </a:t>
            </a:r>
            <a:r>
              <a:rPr dirty="0" sz="5150" spc="170">
                <a:solidFill>
                  <a:srgbClr val="000000"/>
                </a:solidFill>
              </a:rPr>
              <a:t>Lines</a:t>
            </a:r>
            <a:endParaRPr sz="5150"/>
          </a:p>
        </p:txBody>
      </p:sp>
      <p:sp>
        <p:nvSpPr>
          <p:cNvPr id="6" name="object 6" descr=""/>
          <p:cNvSpPr/>
          <p:nvPr/>
        </p:nvSpPr>
        <p:spPr>
          <a:xfrm>
            <a:off x="1784934" y="3317036"/>
            <a:ext cx="539750" cy="248285"/>
          </a:xfrm>
          <a:custGeom>
            <a:avLst/>
            <a:gdLst/>
            <a:ahLst/>
            <a:cxnLst/>
            <a:rect l="l" t="t" r="r" b="b"/>
            <a:pathLst>
              <a:path w="539750" h="248285">
                <a:moveTo>
                  <a:pt x="35293" y="0"/>
                </a:moveTo>
                <a:lnTo>
                  <a:pt x="0" y="0"/>
                </a:lnTo>
                <a:lnTo>
                  <a:pt x="0" y="246265"/>
                </a:lnTo>
                <a:lnTo>
                  <a:pt x="35293" y="246265"/>
                </a:lnTo>
                <a:lnTo>
                  <a:pt x="35293" y="0"/>
                </a:lnTo>
                <a:close/>
              </a:path>
              <a:path w="539750" h="248285">
                <a:moveTo>
                  <a:pt x="119849" y="68224"/>
                </a:moveTo>
                <a:lnTo>
                  <a:pt x="84556" y="68224"/>
                </a:lnTo>
                <a:lnTo>
                  <a:pt x="84556" y="246265"/>
                </a:lnTo>
                <a:lnTo>
                  <a:pt x="119849" y="246265"/>
                </a:lnTo>
                <a:lnTo>
                  <a:pt x="119849" y="68224"/>
                </a:lnTo>
                <a:close/>
              </a:path>
              <a:path w="539750" h="248285">
                <a:moveTo>
                  <a:pt x="125222" y="15582"/>
                </a:moveTo>
                <a:lnTo>
                  <a:pt x="122974" y="10363"/>
                </a:lnTo>
                <a:lnTo>
                  <a:pt x="118478" y="6223"/>
                </a:lnTo>
                <a:lnTo>
                  <a:pt x="114109" y="2159"/>
                </a:lnTo>
                <a:lnTo>
                  <a:pt x="114249" y="2159"/>
                </a:lnTo>
                <a:lnTo>
                  <a:pt x="108648" y="0"/>
                </a:lnTo>
                <a:lnTo>
                  <a:pt x="96012" y="0"/>
                </a:lnTo>
                <a:lnTo>
                  <a:pt x="90614" y="2159"/>
                </a:lnTo>
                <a:lnTo>
                  <a:pt x="81711" y="10744"/>
                </a:lnTo>
                <a:lnTo>
                  <a:pt x="79489" y="16014"/>
                </a:lnTo>
                <a:lnTo>
                  <a:pt x="79489" y="28448"/>
                </a:lnTo>
                <a:lnTo>
                  <a:pt x="81686" y="33743"/>
                </a:lnTo>
                <a:lnTo>
                  <a:pt x="90538" y="42545"/>
                </a:lnTo>
                <a:lnTo>
                  <a:pt x="95961" y="44742"/>
                </a:lnTo>
                <a:lnTo>
                  <a:pt x="109004" y="44742"/>
                </a:lnTo>
                <a:lnTo>
                  <a:pt x="114477" y="42545"/>
                </a:lnTo>
                <a:lnTo>
                  <a:pt x="123075" y="33743"/>
                </a:lnTo>
                <a:lnTo>
                  <a:pt x="125171" y="28448"/>
                </a:lnTo>
                <a:lnTo>
                  <a:pt x="125222" y="15582"/>
                </a:lnTo>
                <a:close/>
              </a:path>
              <a:path w="539750" h="248285">
                <a:moveTo>
                  <a:pt x="334251" y="143891"/>
                </a:moveTo>
                <a:lnTo>
                  <a:pt x="324739" y="100990"/>
                </a:lnTo>
                <a:lnTo>
                  <a:pt x="323951" y="99771"/>
                </a:lnTo>
                <a:lnTo>
                  <a:pt x="319506" y="92875"/>
                </a:lnTo>
                <a:lnTo>
                  <a:pt x="313994" y="86575"/>
                </a:lnTo>
                <a:lnTo>
                  <a:pt x="313372" y="85864"/>
                </a:lnTo>
                <a:lnTo>
                  <a:pt x="306311" y="79946"/>
                </a:lnTo>
                <a:lnTo>
                  <a:pt x="270332" y="67144"/>
                </a:lnTo>
                <a:lnTo>
                  <a:pt x="259816" y="66611"/>
                </a:lnTo>
                <a:lnTo>
                  <a:pt x="247408" y="67322"/>
                </a:lnTo>
                <a:lnTo>
                  <a:pt x="210921" y="80314"/>
                </a:lnTo>
                <a:lnTo>
                  <a:pt x="203479" y="86575"/>
                </a:lnTo>
                <a:lnTo>
                  <a:pt x="203479" y="68224"/>
                </a:lnTo>
                <a:lnTo>
                  <a:pt x="169100" y="68224"/>
                </a:lnTo>
                <a:lnTo>
                  <a:pt x="169100" y="246265"/>
                </a:lnTo>
                <a:lnTo>
                  <a:pt x="204406" y="246265"/>
                </a:lnTo>
                <a:lnTo>
                  <a:pt x="204406" y="153022"/>
                </a:lnTo>
                <a:lnTo>
                  <a:pt x="204724" y="146037"/>
                </a:lnTo>
                <a:lnTo>
                  <a:pt x="220687" y="110159"/>
                </a:lnTo>
                <a:lnTo>
                  <a:pt x="255752" y="99771"/>
                </a:lnTo>
                <a:lnTo>
                  <a:pt x="265531" y="100495"/>
                </a:lnTo>
                <a:lnTo>
                  <a:pt x="296062" y="125628"/>
                </a:lnTo>
                <a:lnTo>
                  <a:pt x="298869" y="246265"/>
                </a:lnTo>
                <a:lnTo>
                  <a:pt x="334251" y="246265"/>
                </a:lnTo>
                <a:lnTo>
                  <a:pt x="334251" y="143891"/>
                </a:lnTo>
                <a:close/>
              </a:path>
              <a:path w="539750" h="248285">
                <a:moveTo>
                  <a:pt x="539750" y="140817"/>
                </a:moveTo>
                <a:lnTo>
                  <a:pt x="537768" y="140817"/>
                </a:lnTo>
                <a:lnTo>
                  <a:pt x="536206" y="132600"/>
                </a:lnTo>
                <a:lnTo>
                  <a:pt x="533996" y="124726"/>
                </a:lnTo>
                <a:lnTo>
                  <a:pt x="531139" y="117221"/>
                </a:lnTo>
                <a:lnTo>
                  <a:pt x="527621" y="110045"/>
                </a:lnTo>
                <a:lnTo>
                  <a:pt x="521487" y="100342"/>
                </a:lnTo>
                <a:lnTo>
                  <a:pt x="520230" y="98844"/>
                </a:lnTo>
                <a:lnTo>
                  <a:pt x="514299" y="91770"/>
                </a:lnTo>
                <a:lnTo>
                  <a:pt x="506056" y="84340"/>
                </a:lnTo>
                <a:lnTo>
                  <a:pt x="502843" y="82169"/>
                </a:lnTo>
                <a:lnTo>
                  <a:pt x="502843" y="140817"/>
                </a:lnTo>
                <a:lnTo>
                  <a:pt x="400900" y="140817"/>
                </a:lnTo>
                <a:lnTo>
                  <a:pt x="425030" y="105829"/>
                </a:lnTo>
                <a:lnTo>
                  <a:pt x="452196" y="98844"/>
                </a:lnTo>
                <a:lnTo>
                  <a:pt x="459701" y="99288"/>
                </a:lnTo>
                <a:lnTo>
                  <a:pt x="494157" y="119392"/>
                </a:lnTo>
                <a:lnTo>
                  <a:pt x="502843" y="140817"/>
                </a:lnTo>
                <a:lnTo>
                  <a:pt x="502843" y="82169"/>
                </a:lnTo>
                <a:lnTo>
                  <a:pt x="496773" y="78054"/>
                </a:lnTo>
                <a:lnTo>
                  <a:pt x="486638" y="73063"/>
                </a:lnTo>
                <a:lnTo>
                  <a:pt x="476059" y="69557"/>
                </a:lnTo>
                <a:lnTo>
                  <a:pt x="476224" y="69557"/>
                </a:lnTo>
                <a:lnTo>
                  <a:pt x="464451" y="67348"/>
                </a:lnTo>
                <a:lnTo>
                  <a:pt x="452196" y="66611"/>
                </a:lnTo>
                <a:lnTo>
                  <a:pt x="440131" y="67348"/>
                </a:lnTo>
                <a:lnTo>
                  <a:pt x="398106" y="84772"/>
                </a:lnTo>
                <a:lnTo>
                  <a:pt x="371246" y="121056"/>
                </a:lnTo>
                <a:lnTo>
                  <a:pt x="364858" y="157086"/>
                </a:lnTo>
                <a:lnTo>
                  <a:pt x="365594" y="169862"/>
                </a:lnTo>
                <a:lnTo>
                  <a:pt x="383273" y="213639"/>
                </a:lnTo>
                <a:lnTo>
                  <a:pt x="420585" y="241236"/>
                </a:lnTo>
                <a:lnTo>
                  <a:pt x="458177" y="247802"/>
                </a:lnTo>
                <a:lnTo>
                  <a:pt x="468515" y="247345"/>
                </a:lnTo>
                <a:lnTo>
                  <a:pt x="505866" y="235902"/>
                </a:lnTo>
                <a:lnTo>
                  <a:pt x="529767" y="214947"/>
                </a:lnTo>
                <a:lnTo>
                  <a:pt x="530466" y="214185"/>
                </a:lnTo>
                <a:lnTo>
                  <a:pt x="509435" y="189852"/>
                </a:lnTo>
                <a:lnTo>
                  <a:pt x="502856" y="196938"/>
                </a:lnTo>
                <a:lnTo>
                  <a:pt x="496481" y="202692"/>
                </a:lnTo>
                <a:lnTo>
                  <a:pt x="458787" y="214947"/>
                </a:lnTo>
                <a:lnTo>
                  <a:pt x="450253" y="214503"/>
                </a:lnTo>
                <a:lnTo>
                  <a:pt x="411073" y="193890"/>
                </a:lnTo>
                <a:lnTo>
                  <a:pt x="400710" y="170522"/>
                </a:lnTo>
                <a:lnTo>
                  <a:pt x="538518" y="170522"/>
                </a:lnTo>
                <a:lnTo>
                  <a:pt x="538581" y="161899"/>
                </a:lnTo>
                <a:lnTo>
                  <a:pt x="538670" y="160769"/>
                </a:lnTo>
                <a:lnTo>
                  <a:pt x="538822" y="159600"/>
                </a:lnTo>
                <a:lnTo>
                  <a:pt x="538911" y="151942"/>
                </a:lnTo>
                <a:lnTo>
                  <a:pt x="538594" y="146964"/>
                </a:lnTo>
                <a:lnTo>
                  <a:pt x="537959" y="142163"/>
                </a:lnTo>
                <a:lnTo>
                  <a:pt x="539750" y="140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8236" y="4193337"/>
            <a:ext cx="994956" cy="3088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7162" y="5955462"/>
            <a:ext cx="1631467" cy="3088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56975" y="5517312"/>
            <a:ext cx="1374686" cy="3088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433296" y="3175317"/>
            <a:ext cx="6264275" cy="31019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75"/>
              </a:spcBef>
              <a:tabLst>
                <a:tab pos="974090" algn="l"/>
                <a:tab pos="3788410" algn="l"/>
                <a:tab pos="4677410" algn="l"/>
              </a:tabLst>
            </a:pPr>
            <a:r>
              <a:rPr dirty="0" sz="2450" spc="30">
                <a:latin typeface="Verdana"/>
                <a:cs typeface="Verdana"/>
              </a:rPr>
              <a:t>A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50">
                <a:latin typeface="Verdana"/>
                <a:cs typeface="Verdana"/>
              </a:rPr>
              <a:t>is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straight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one-</a:t>
            </a:r>
            <a:r>
              <a:rPr dirty="0" sz="2450" spc="35">
                <a:latin typeface="Verdana"/>
                <a:cs typeface="Verdana"/>
              </a:rPr>
              <a:t>dimensional </a:t>
            </a:r>
            <a:r>
              <a:rPr dirty="0" sz="2450">
                <a:latin typeface="Verdana"/>
                <a:cs typeface="Verdana"/>
              </a:rPr>
              <a:t>ﬁgure</a:t>
            </a:r>
            <a:r>
              <a:rPr dirty="0" sz="2450" spc="-11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that</a:t>
            </a:r>
            <a:r>
              <a:rPr dirty="0" sz="2450" spc="-10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extends</a:t>
            </a:r>
            <a:r>
              <a:rPr dirty="0" sz="2450" spc="-10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inﬁnitely</a:t>
            </a:r>
            <a:r>
              <a:rPr dirty="0" sz="2450" spc="-10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in</a:t>
            </a:r>
            <a:r>
              <a:rPr dirty="0" sz="2450" spc="-105">
                <a:latin typeface="Verdana"/>
                <a:cs typeface="Verdana"/>
              </a:rPr>
              <a:t> </a:t>
            </a:r>
            <a:r>
              <a:rPr dirty="0" sz="2450" spc="65">
                <a:latin typeface="Verdana"/>
                <a:cs typeface="Verdana"/>
              </a:rPr>
              <a:t>both </a:t>
            </a:r>
            <a:r>
              <a:rPr dirty="0" sz="2450" spc="-10">
                <a:latin typeface="Verdana"/>
                <a:cs typeface="Verdana"/>
              </a:rPr>
              <a:t>directions.</a:t>
            </a:r>
            <a:r>
              <a:rPr dirty="0" sz="2450" spc="-185">
                <a:latin typeface="Verdana"/>
                <a:cs typeface="Verdana"/>
              </a:rPr>
              <a:t> </a:t>
            </a:r>
            <a:r>
              <a:rPr dirty="0" sz="2450" spc="-130">
                <a:latin typeface="Verdana"/>
                <a:cs typeface="Verdana"/>
              </a:rPr>
              <a:t>It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has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95">
                <a:latin typeface="Verdana"/>
                <a:cs typeface="Verdana"/>
              </a:rPr>
              <a:t>but</a:t>
            </a:r>
            <a:r>
              <a:rPr dirty="0" sz="2450" spc="-210">
                <a:latin typeface="Verdana"/>
                <a:cs typeface="Verdana"/>
              </a:rPr>
              <a:t> </a:t>
            </a:r>
            <a:r>
              <a:rPr dirty="0" sz="2450" spc="80">
                <a:latin typeface="Verdana"/>
                <a:cs typeface="Verdana"/>
              </a:rPr>
              <a:t>no</a:t>
            </a:r>
            <a:r>
              <a:rPr dirty="0" sz="2450" spc="-204">
                <a:latin typeface="Verdana"/>
                <a:cs typeface="Verdana"/>
              </a:rPr>
              <a:t> </a:t>
            </a:r>
            <a:r>
              <a:rPr dirty="0" sz="2450" spc="90">
                <a:latin typeface="Verdana"/>
                <a:cs typeface="Verdana"/>
              </a:rPr>
              <a:t>width</a:t>
            </a:r>
            <a:r>
              <a:rPr dirty="0" sz="2450" spc="-21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or </a:t>
            </a:r>
            <a:r>
              <a:rPr dirty="0" sz="2450">
                <a:latin typeface="Verdana"/>
                <a:cs typeface="Verdana"/>
              </a:rPr>
              <a:t>height.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Lines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65">
                <a:latin typeface="Verdana"/>
                <a:cs typeface="Verdana"/>
              </a:rPr>
              <a:t>can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90">
                <a:latin typeface="Verdana"/>
                <a:cs typeface="Verdana"/>
              </a:rPr>
              <a:t>be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 spc="70">
                <a:latin typeface="Verdana"/>
                <a:cs typeface="Verdana"/>
              </a:rPr>
              <a:t>deﬁned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by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any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35">
                <a:latin typeface="Verdana"/>
                <a:cs typeface="Verdana"/>
              </a:rPr>
              <a:t>two </a:t>
            </a:r>
            <a:r>
              <a:rPr dirty="0" sz="2450">
                <a:latin typeface="Verdana"/>
                <a:cs typeface="Verdana"/>
              </a:rPr>
              <a:t>points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 spc="80">
                <a:latin typeface="Verdana"/>
                <a:cs typeface="Verdana"/>
              </a:rPr>
              <a:t>on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them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 spc="80">
                <a:latin typeface="Verdana"/>
                <a:cs typeface="Verdana"/>
              </a:rPr>
              <a:t>and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 spc="-35">
                <a:latin typeface="Verdana"/>
                <a:cs typeface="Verdana"/>
              </a:rPr>
              <a:t>are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essential</a:t>
            </a:r>
            <a:r>
              <a:rPr dirty="0" sz="2450" spc="-16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for </a:t>
            </a:r>
            <a:r>
              <a:rPr dirty="0" sz="2450">
                <a:latin typeface="Verdana"/>
                <a:cs typeface="Verdana"/>
              </a:rPr>
              <a:t>creating</a:t>
            </a:r>
            <a:r>
              <a:rPr dirty="0" sz="2450" spc="-1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shapes</a:t>
            </a:r>
            <a:r>
              <a:rPr dirty="0" sz="2450" spc="-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like</a:t>
            </a:r>
            <a:r>
              <a:rPr dirty="0" sz="2450">
                <a:latin typeface="Verdana"/>
                <a:cs typeface="Verdana"/>
              </a:rPr>
              <a:t>		</a:t>
            </a:r>
            <a:r>
              <a:rPr dirty="0" sz="2450" spc="55">
                <a:latin typeface="Verdana"/>
                <a:cs typeface="Verdana"/>
              </a:rPr>
              <a:t>and</a:t>
            </a:r>
            <a:endParaRPr sz="2450">
              <a:latin typeface="Verdana"/>
              <a:cs typeface="Verdana"/>
            </a:endParaRPr>
          </a:p>
          <a:p>
            <a:pPr marL="1671955">
              <a:lnSpc>
                <a:spcPct val="100000"/>
              </a:lnSpc>
              <a:spcBef>
                <a:spcPts val="509"/>
              </a:spcBef>
            </a:pPr>
            <a:r>
              <a:rPr dirty="0" sz="2450" spc="-415">
                <a:latin typeface="Verdana"/>
                <a:cs typeface="Verdana"/>
              </a:rPr>
              <a:t>.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3208" rIns="0" bIns="0" rtlCol="0" vert="horz">
            <a:spAutoFit/>
          </a:bodyPr>
          <a:lstStyle/>
          <a:p>
            <a:pPr marL="9636760">
              <a:lnSpc>
                <a:spcPct val="100000"/>
              </a:lnSpc>
              <a:spcBef>
                <a:spcPts val="125"/>
              </a:spcBef>
            </a:pPr>
            <a:r>
              <a:rPr dirty="0" spc="160"/>
              <a:t>Exploring</a:t>
            </a:r>
            <a:r>
              <a:rPr dirty="0" spc="-245"/>
              <a:t> </a:t>
            </a:r>
            <a:r>
              <a:rPr dirty="0" spc="160"/>
              <a:t>Angles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05297" y="4009694"/>
            <a:ext cx="977988" cy="21609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12474" y="3215995"/>
            <a:ext cx="869848" cy="3088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61747" y="4739995"/>
            <a:ext cx="737438" cy="3088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68837" y="4358995"/>
            <a:ext cx="1262278" cy="3088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13502" y="4771694"/>
            <a:ext cx="867333" cy="21609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63194" y="4739995"/>
            <a:ext cx="1077341" cy="24778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1062195" y="3135236"/>
            <a:ext cx="5567045" cy="78359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5"/>
              </a:spcBef>
              <a:tabLst>
                <a:tab pos="1503045" algn="l"/>
              </a:tabLst>
            </a:pPr>
            <a:r>
              <a:rPr dirty="0" sz="2450" spc="7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450" spc="-5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45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50">
                <a:solidFill>
                  <a:srgbClr val="FFFFFF"/>
                </a:solidFill>
                <a:latin typeface="Verdana"/>
                <a:cs typeface="Verdana"/>
              </a:rPr>
              <a:t>formed</a:t>
            </a:r>
            <a:r>
              <a:rPr dirty="0" sz="24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45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60">
                <a:solidFill>
                  <a:srgbClr val="FFFFFF"/>
                </a:solidFill>
                <a:latin typeface="Verdana"/>
                <a:cs typeface="Verdana"/>
              </a:rPr>
              <a:t>two</a:t>
            </a:r>
            <a:r>
              <a:rPr dirty="0" sz="24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114">
                <a:solidFill>
                  <a:srgbClr val="FFFFFF"/>
                </a:solidFill>
                <a:latin typeface="Verdana"/>
                <a:cs typeface="Verdana"/>
              </a:rPr>
              <a:t>rays</a:t>
            </a:r>
            <a:r>
              <a:rPr dirty="0" sz="24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Verdana"/>
                <a:cs typeface="Verdana"/>
              </a:rPr>
              <a:t>that share</a:t>
            </a:r>
            <a:r>
              <a:rPr dirty="0" sz="24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120">
                <a:solidFill>
                  <a:srgbClr val="FFFFFF"/>
                </a:solidFill>
                <a:latin typeface="Verdana"/>
                <a:cs typeface="Verdana"/>
              </a:rPr>
              <a:t>common</a:t>
            </a:r>
            <a:r>
              <a:rPr dirty="0" sz="24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endpoint,</a:t>
            </a:r>
            <a:r>
              <a:rPr dirty="0" sz="24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70">
                <a:solidFill>
                  <a:srgbClr val="FFFFFF"/>
                </a:solidFill>
                <a:latin typeface="Verdana"/>
                <a:cs typeface="Verdana"/>
              </a:rPr>
              <a:t>known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056742" y="3897236"/>
            <a:ext cx="3511550" cy="402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-36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dirty="0" sz="245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Angles</a:t>
            </a:r>
            <a:r>
              <a:rPr dirty="0" sz="245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35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45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Verdana"/>
                <a:cs typeface="Verdana"/>
              </a:rPr>
              <a:t>measured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062195" y="3897236"/>
            <a:ext cx="976630" cy="116459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5"/>
              </a:spcBef>
            </a:pPr>
            <a:r>
              <a:rPr dirty="0" sz="2450" spc="-55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45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3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2450" spc="-2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endParaRPr sz="2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2450" spc="-25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368758" y="4278236"/>
            <a:ext cx="4145279" cy="783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5"/>
              </a:spcBef>
            </a:pPr>
            <a:r>
              <a:rPr dirty="0" sz="2450" spc="8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4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65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dirty="0" sz="24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9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dirty="0" sz="245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Verdana"/>
                <a:cs typeface="Verdana"/>
              </a:rPr>
              <a:t>categorized</a:t>
            </a:r>
            <a:endParaRPr sz="2450">
              <a:latin typeface="Verdana"/>
              <a:cs typeface="Verdana"/>
            </a:endParaRPr>
          </a:p>
          <a:p>
            <a:pPr algn="r" marR="36830">
              <a:lnSpc>
                <a:spcPct val="100000"/>
              </a:lnSpc>
              <a:spcBef>
                <a:spcPts val="60"/>
              </a:spcBef>
              <a:tabLst>
                <a:tab pos="912494" algn="l"/>
                <a:tab pos="2641600" algn="l"/>
              </a:tabLst>
            </a:pPr>
            <a:r>
              <a:rPr dirty="0" sz="2450" spc="-415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450" spc="-365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45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	based</a:t>
            </a:r>
            <a:r>
              <a:rPr dirty="0" sz="245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55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062195" y="5040236"/>
            <a:ext cx="5125085" cy="116459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5"/>
              </a:spcBef>
            </a:pP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dirty="0" sz="245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35">
                <a:solidFill>
                  <a:srgbClr val="FFFFFF"/>
                </a:solidFill>
                <a:latin typeface="Verdana"/>
                <a:cs typeface="Verdana"/>
              </a:rPr>
              <a:t>measure.</a:t>
            </a:r>
            <a:r>
              <a:rPr dirty="0" sz="245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55">
                <a:solidFill>
                  <a:srgbClr val="FFFFFF"/>
                </a:solidFill>
                <a:latin typeface="Verdana"/>
                <a:cs typeface="Verdana"/>
              </a:rPr>
              <a:t>Understanding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angles</a:t>
            </a:r>
            <a:r>
              <a:rPr dirty="0" sz="245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45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crucial</a:t>
            </a:r>
            <a:r>
              <a:rPr dirty="0" sz="245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45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45">
                <a:solidFill>
                  <a:srgbClr val="FFFFFF"/>
                </a:solidFill>
                <a:latin typeface="Verdana"/>
                <a:cs typeface="Verdana"/>
              </a:rPr>
              <a:t>constructing </a:t>
            </a:r>
            <a:r>
              <a:rPr dirty="0" sz="2450" spc="-10">
                <a:solidFill>
                  <a:srgbClr val="FFFFFF"/>
                </a:solidFill>
                <a:latin typeface="Verdana"/>
                <a:cs typeface="Verdana"/>
              </a:rPr>
              <a:t>shapes.</a:t>
            </a:r>
            <a:endParaRPr sz="2450">
              <a:latin typeface="Verdana"/>
              <a:cs typeface="Verdana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3999" cy="102877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0" y="-1"/>
            <a:ext cx="9144000" cy="10287000"/>
            <a:chOff x="9144000" y="-1"/>
            <a:chExt cx="9144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9144000" y="-1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3192" y="1143000"/>
              <a:ext cx="6496050" cy="79628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0" spc="150">
                <a:solidFill>
                  <a:srgbClr val="000000"/>
                </a:solidFill>
              </a:rPr>
              <a:t>Triangles:</a:t>
            </a:r>
            <a:r>
              <a:rPr dirty="0" sz="5000" spc="-195">
                <a:solidFill>
                  <a:srgbClr val="000000"/>
                </a:solidFill>
              </a:rPr>
              <a:t> </a:t>
            </a:r>
            <a:r>
              <a:rPr dirty="0" sz="5000" spc="175">
                <a:solidFill>
                  <a:srgbClr val="000000"/>
                </a:solidFill>
              </a:rPr>
              <a:t>The</a:t>
            </a:r>
            <a:r>
              <a:rPr dirty="0" sz="5000" spc="-75">
                <a:solidFill>
                  <a:srgbClr val="000000"/>
                </a:solidFill>
              </a:rPr>
              <a:t> </a:t>
            </a:r>
            <a:r>
              <a:rPr dirty="0" sz="5000" spc="210">
                <a:solidFill>
                  <a:srgbClr val="000000"/>
                </a:solidFill>
              </a:rPr>
              <a:t>Basics</a:t>
            </a:r>
            <a:endParaRPr sz="500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9153" y="3317036"/>
            <a:ext cx="1217447" cy="3088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8132" y="4641012"/>
            <a:ext cx="1357426" cy="24780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5681" y="4641012"/>
            <a:ext cx="1628990" cy="30726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45830" y="5079162"/>
            <a:ext cx="1185722" cy="24780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433296" y="3175317"/>
            <a:ext cx="6276975" cy="31019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80"/>
              </a:spcBef>
              <a:tabLst>
                <a:tab pos="1625600" algn="l"/>
                <a:tab pos="1898650" algn="l"/>
                <a:tab pos="4119245" algn="l"/>
                <a:tab pos="5648325" algn="l"/>
              </a:tabLst>
            </a:pPr>
            <a:r>
              <a:rPr dirty="0" sz="2450" spc="30">
                <a:latin typeface="Verdana"/>
                <a:cs typeface="Verdana"/>
              </a:rPr>
              <a:t>A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50">
                <a:latin typeface="Verdana"/>
                <a:cs typeface="Verdana"/>
              </a:rPr>
              <a:t>is</a:t>
            </a:r>
            <a:r>
              <a:rPr dirty="0" sz="2450" spc="-18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 spc="50">
                <a:latin typeface="Verdana"/>
                <a:cs typeface="Verdana"/>
              </a:rPr>
              <a:t>polygon</a:t>
            </a:r>
            <a:r>
              <a:rPr dirty="0" sz="2450" spc="-185">
                <a:latin typeface="Verdana"/>
                <a:cs typeface="Verdana"/>
              </a:rPr>
              <a:t> </a:t>
            </a:r>
            <a:r>
              <a:rPr dirty="0" sz="2450" spc="70">
                <a:latin typeface="Verdana"/>
                <a:cs typeface="Verdana"/>
              </a:rPr>
              <a:t>with</a:t>
            </a:r>
            <a:r>
              <a:rPr dirty="0" sz="2450" spc="-18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three</a:t>
            </a:r>
            <a:r>
              <a:rPr dirty="0" sz="2450" spc="-185">
                <a:latin typeface="Verdana"/>
                <a:cs typeface="Verdana"/>
              </a:rPr>
              <a:t> </a:t>
            </a:r>
            <a:r>
              <a:rPr dirty="0" sz="2450" spc="50">
                <a:latin typeface="Verdana"/>
                <a:cs typeface="Verdana"/>
              </a:rPr>
              <a:t>edges </a:t>
            </a:r>
            <a:r>
              <a:rPr dirty="0" sz="2450" spc="80">
                <a:latin typeface="Verdana"/>
                <a:cs typeface="Verdana"/>
              </a:rPr>
              <a:t>and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three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60">
                <a:latin typeface="Verdana"/>
                <a:cs typeface="Verdana"/>
              </a:rPr>
              <a:t>vertices.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130">
                <a:latin typeface="Verdana"/>
                <a:cs typeface="Verdana"/>
              </a:rPr>
              <a:t>It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50">
                <a:latin typeface="Verdana"/>
                <a:cs typeface="Verdana"/>
              </a:rPr>
              <a:t>is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classiﬁed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into </a:t>
            </a:r>
            <a:r>
              <a:rPr dirty="0" sz="2450">
                <a:latin typeface="Verdana"/>
                <a:cs typeface="Verdana"/>
              </a:rPr>
              <a:t>different</a:t>
            </a:r>
            <a:r>
              <a:rPr dirty="0" sz="2450" spc="-14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types</a:t>
            </a:r>
            <a:r>
              <a:rPr dirty="0" sz="2450" spc="-14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based</a:t>
            </a:r>
            <a:r>
              <a:rPr dirty="0" sz="2450" spc="-140">
                <a:latin typeface="Verdana"/>
                <a:cs typeface="Verdana"/>
              </a:rPr>
              <a:t> </a:t>
            </a:r>
            <a:r>
              <a:rPr dirty="0" sz="2450" spc="80">
                <a:latin typeface="Verdana"/>
                <a:cs typeface="Verdana"/>
              </a:rPr>
              <a:t>on</a:t>
            </a:r>
            <a:r>
              <a:rPr dirty="0" sz="2450" spc="-14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its</a:t>
            </a:r>
            <a:r>
              <a:rPr dirty="0" sz="2450" spc="-13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sides</a:t>
            </a:r>
            <a:r>
              <a:rPr dirty="0" sz="2450" spc="-140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and </a:t>
            </a:r>
            <a:r>
              <a:rPr dirty="0" sz="2450" spc="-30">
                <a:latin typeface="Verdana"/>
                <a:cs typeface="Verdana"/>
              </a:rPr>
              <a:t>angles,</a:t>
            </a:r>
            <a:r>
              <a:rPr dirty="0" sz="2450" spc="-185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such</a:t>
            </a:r>
            <a:r>
              <a:rPr dirty="0" sz="2450" spc="-185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as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415">
                <a:latin typeface="Verdana"/>
                <a:cs typeface="Verdana"/>
              </a:rPr>
              <a:t>,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415">
                <a:latin typeface="Verdana"/>
                <a:cs typeface="Verdana"/>
              </a:rPr>
              <a:t>, </a:t>
            </a:r>
            <a:r>
              <a:rPr dirty="0" sz="2450" spc="55">
                <a:latin typeface="Verdana"/>
                <a:cs typeface="Verdana"/>
              </a:rPr>
              <a:t>and</a:t>
            </a:r>
            <a:r>
              <a:rPr dirty="0" sz="2450">
                <a:latin typeface="Verdana"/>
                <a:cs typeface="Verdana"/>
              </a:rPr>
              <a:t>		</a:t>
            </a:r>
            <a:r>
              <a:rPr dirty="0" sz="2450" spc="-365">
                <a:latin typeface="Verdana"/>
                <a:cs typeface="Verdana"/>
              </a:rPr>
              <a:t>.</a:t>
            </a:r>
            <a:r>
              <a:rPr dirty="0" sz="2450" spc="-19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Triangles</a:t>
            </a:r>
            <a:r>
              <a:rPr dirty="0" sz="2450" spc="-190">
                <a:latin typeface="Verdana"/>
                <a:cs typeface="Verdana"/>
              </a:rPr>
              <a:t> </a:t>
            </a:r>
            <a:r>
              <a:rPr dirty="0" sz="2450" spc="-35">
                <a:latin typeface="Verdana"/>
                <a:cs typeface="Verdana"/>
              </a:rPr>
              <a:t>are</a:t>
            </a:r>
            <a:r>
              <a:rPr dirty="0" sz="2450" spc="-190">
                <a:latin typeface="Verdana"/>
                <a:cs typeface="Verdana"/>
              </a:rPr>
              <a:t> </a:t>
            </a:r>
            <a:r>
              <a:rPr dirty="0" sz="2450" spc="50">
                <a:latin typeface="Verdana"/>
                <a:cs typeface="Verdana"/>
              </a:rPr>
              <a:t>fundamental </a:t>
            </a:r>
            <a:r>
              <a:rPr dirty="0" sz="2450">
                <a:latin typeface="Verdana"/>
                <a:cs typeface="Verdana"/>
              </a:rPr>
              <a:t>in</a:t>
            </a:r>
            <a:r>
              <a:rPr dirty="0" sz="2450" spc="-130">
                <a:latin typeface="Verdana"/>
                <a:cs typeface="Verdana"/>
              </a:rPr>
              <a:t> </a:t>
            </a:r>
            <a:r>
              <a:rPr dirty="0" sz="2450" spc="45">
                <a:latin typeface="Verdana"/>
                <a:cs typeface="Verdana"/>
              </a:rPr>
              <a:t>geometry</a:t>
            </a:r>
            <a:r>
              <a:rPr dirty="0" sz="2450" spc="-125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due</a:t>
            </a:r>
            <a:r>
              <a:rPr dirty="0" sz="2450" spc="-13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to</a:t>
            </a:r>
            <a:r>
              <a:rPr dirty="0" sz="2450" spc="-12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their</a:t>
            </a:r>
            <a:r>
              <a:rPr dirty="0" sz="2450" spc="-12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properties</a:t>
            </a:r>
            <a:r>
              <a:rPr dirty="0" sz="2450" spc="-130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and </a:t>
            </a:r>
            <a:r>
              <a:rPr dirty="0" sz="2450" spc="-10">
                <a:latin typeface="Verdana"/>
                <a:cs typeface="Verdana"/>
              </a:rPr>
              <a:t>applications.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3208" rIns="0" bIns="0" rtlCol="0" vert="horz">
            <a:spAutoFit/>
          </a:bodyPr>
          <a:lstStyle/>
          <a:p>
            <a:pPr marL="9636760">
              <a:lnSpc>
                <a:spcPct val="100000"/>
              </a:lnSpc>
              <a:spcBef>
                <a:spcPts val="125"/>
              </a:spcBef>
            </a:pPr>
            <a:r>
              <a:rPr dirty="0" spc="170"/>
              <a:t>Circles</a:t>
            </a:r>
            <a:r>
              <a:rPr dirty="0" spc="-80"/>
              <a:t> </a:t>
            </a:r>
            <a:r>
              <a:rPr dirty="0" spc="310"/>
              <a:t>Deﬁned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85344" y="4009694"/>
            <a:ext cx="1000633" cy="21609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97107" y="3215995"/>
            <a:ext cx="814857" cy="24778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67714" y="4739995"/>
            <a:ext cx="931164" cy="24778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1062195" y="3135224"/>
            <a:ext cx="5609590" cy="268859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5"/>
              </a:spcBef>
              <a:tabLst>
                <a:tab pos="1232535" algn="l"/>
                <a:tab pos="3222625" algn="l"/>
                <a:tab pos="3832860" algn="l"/>
              </a:tabLst>
            </a:pPr>
            <a:r>
              <a:rPr dirty="0" sz="2450" spc="3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450" spc="-5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4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shape</a:t>
            </a:r>
            <a:r>
              <a:rPr dirty="0" sz="24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where</a:t>
            </a:r>
            <a:r>
              <a:rPr dirty="0" sz="24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24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Verdana"/>
                <a:cs typeface="Verdana"/>
              </a:rPr>
              <a:t>points </a:t>
            </a:r>
            <a:r>
              <a:rPr dirty="0" sz="2450" spc="-35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4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45">
                <a:solidFill>
                  <a:srgbClr val="FFFFFF"/>
                </a:solidFill>
                <a:latin typeface="Verdana"/>
                <a:cs typeface="Verdana"/>
              </a:rPr>
              <a:t>equidistant</a:t>
            </a:r>
            <a:r>
              <a:rPr dirty="0" sz="245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dirty="0" sz="245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5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central</a:t>
            </a:r>
            <a:r>
              <a:rPr dirty="0" sz="245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45">
                <a:solidFill>
                  <a:srgbClr val="FFFFFF"/>
                </a:solidFill>
                <a:latin typeface="Verdana"/>
                <a:cs typeface="Verdana"/>
              </a:rPr>
              <a:t>point </a:t>
            </a:r>
            <a:r>
              <a:rPr dirty="0" sz="2450" spc="80">
                <a:solidFill>
                  <a:srgbClr val="FFFFFF"/>
                </a:solidFill>
                <a:latin typeface="Verdana"/>
                <a:cs typeface="Verdana"/>
              </a:rPr>
              <a:t>known</a:t>
            </a:r>
            <a:r>
              <a:rPr dirty="0" sz="245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55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45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3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450" spc="-36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dirty="0" sz="245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45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Verdana"/>
                <a:cs typeface="Verdana"/>
              </a:rPr>
              <a:t>distance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dirty="0" sz="245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5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45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center</a:t>
            </a:r>
            <a:r>
              <a:rPr dirty="0" sz="245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45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5">
                <a:solidFill>
                  <a:srgbClr val="FFFFFF"/>
                </a:solidFill>
                <a:latin typeface="Verdana"/>
                <a:cs typeface="Verdana"/>
              </a:rPr>
              <a:t>any</a:t>
            </a:r>
            <a:r>
              <a:rPr dirty="0" sz="245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65">
                <a:solidFill>
                  <a:srgbClr val="FFFFFF"/>
                </a:solidFill>
                <a:latin typeface="Verdana"/>
                <a:cs typeface="Verdana"/>
              </a:rPr>
              <a:t>point</a:t>
            </a:r>
            <a:r>
              <a:rPr dirty="0" sz="245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8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245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3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circle</a:t>
            </a:r>
            <a:r>
              <a:rPr dirty="0" sz="24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45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called</a:t>
            </a:r>
            <a:r>
              <a:rPr dirty="0" sz="245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3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		</a:t>
            </a:r>
            <a:r>
              <a:rPr dirty="0" sz="2450" spc="-36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dirty="0" sz="24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Verdana"/>
                <a:cs typeface="Verdana"/>
              </a:rPr>
              <a:t>Circles</a:t>
            </a:r>
            <a:r>
              <a:rPr dirty="0" sz="245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5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prevalent</a:t>
            </a:r>
            <a:r>
              <a:rPr dirty="0" sz="24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4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45">
                <a:solidFill>
                  <a:srgbClr val="FFFFFF"/>
                </a:solidFill>
                <a:latin typeface="Verdana"/>
                <a:cs typeface="Verdana"/>
              </a:rPr>
              <a:t>everyday</a:t>
            </a:r>
            <a:r>
              <a:rPr dirty="0" sz="245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Verdana"/>
                <a:cs typeface="Verdana"/>
              </a:rPr>
              <a:t>life</a:t>
            </a:r>
            <a:r>
              <a:rPr dirty="0" sz="24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8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4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Verdana"/>
                <a:cs typeface="Verdana"/>
              </a:rPr>
              <a:t>have </a:t>
            </a:r>
            <a:r>
              <a:rPr dirty="0" sz="2450" spc="80">
                <a:solidFill>
                  <a:srgbClr val="FFFFFF"/>
                </a:solidFill>
                <a:latin typeface="Verdana"/>
                <a:cs typeface="Verdana"/>
              </a:rPr>
              <a:t>unique</a:t>
            </a:r>
            <a:r>
              <a:rPr dirty="0" sz="245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Verdana"/>
                <a:cs typeface="Verdana"/>
              </a:rPr>
              <a:t>properties.</a:t>
            </a:r>
            <a:endParaRPr sz="2450">
              <a:latin typeface="Verdana"/>
              <a:cs typeface="Verdan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3999" cy="102877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5473" y="1429398"/>
            <a:ext cx="625348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155">
                <a:solidFill>
                  <a:srgbClr val="000000"/>
                </a:solidFill>
              </a:rPr>
              <a:t>Rectangles</a:t>
            </a:r>
            <a:r>
              <a:rPr dirty="0" sz="4500" spc="-75">
                <a:solidFill>
                  <a:srgbClr val="000000"/>
                </a:solidFill>
              </a:rPr>
              <a:t> </a:t>
            </a:r>
            <a:r>
              <a:rPr dirty="0" sz="4500" spc="160">
                <a:solidFill>
                  <a:srgbClr val="000000"/>
                </a:solidFill>
              </a:rPr>
              <a:t>and</a:t>
            </a:r>
            <a:r>
              <a:rPr dirty="0" sz="4500" spc="-65">
                <a:solidFill>
                  <a:srgbClr val="000000"/>
                </a:solidFill>
              </a:rPr>
              <a:t> </a:t>
            </a:r>
            <a:r>
              <a:rPr dirty="0" sz="4500" spc="150">
                <a:solidFill>
                  <a:srgbClr val="000000"/>
                </a:solidFill>
              </a:rPr>
              <a:t>Squares</a:t>
            </a:r>
            <a:endParaRPr sz="45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4178" y="2950057"/>
            <a:ext cx="1474241" cy="3088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8890" y="3892969"/>
            <a:ext cx="1068158" cy="24065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583232" y="2808326"/>
            <a:ext cx="6095365" cy="31019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r" marL="12700" marR="5080" indent="608965">
              <a:lnSpc>
                <a:spcPct val="117900"/>
              </a:lnSpc>
              <a:spcBef>
                <a:spcPts val="75"/>
              </a:spcBef>
              <a:tabLst>
                <a:tab pos="2517775" algn="l"/>
                <a:tab pos="4594225" algn="l"/>
              </a:tabLst>
            </a:pPr>
            <a:r>
              <a:rPr dirty="0" sz="2450" spc="30">
                <a:latin typeface="Verdana"/>
                <a:cs typeface="Verdana"/>
              </a:rPr>
              <a:t>A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50">
                <a:latin typeface="Verdana"/>
                <a:cs typeface="Verdana"/>
              </a:rPr>
              <a:t>is</a:t>
            </a:r>
            <a:r>
              <a:rPr dirty="0" sz="2450" spc="-114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114">
                <a:latin typeface="Verdana"/>
                <a:cs typeface="Verdana"/>
              </a:rPr>
              <a:t> </a:t>
            </a:r>
            <a:r>
              <a:rPr dirty="0" sz="2450" spc="-40">
                <a:latin typeface="Verdana"/>
                <a:cs typeface="Verdana"/>
              </a:rPr>
              <a:t>four-</a:t>
            </a:r>
            <a:r>
              <a:rPr dirty="0" sz="2450">
                <a:latin typeface="Verdana"/>
                <a:cs typeface="Verdana"/>
              </a:rPr>
              <a:t>sided</a:t>
            </a:r>
            <a:r>
              <a:rPr dirty="0" sz="2450" spc="-110">
                <a:latin typeface="Verdana"/>
                <a:cs typeface="Verdana"/>
              </a:rPr>
              <a:t> </a:t>
            </a:r>
            <a:r>
              <a:rPr dirty="0" sz="2450" spc="40">
                <a:latin typeface="Verdana"/>
                <a:cs typeface="Verdana"/>
              </a:rPr>
              <a:t>polygon </a:t>
            </a:r>
            <a:r>
              <a:rPr dirty="0" sz="2450" spc="-40">
                <a:latin typeface="Verdana"/>
                <a:cs typeface="Verdana"/>
              </a:rPr>
              <a:t>(quadrilateral)</a:t>
            </a:r>
            <a:r>
              <a:rPr dirty="0" sz="2450" spc="-100">
                <a:latin typeface="Verdana"/>
                <a:cs typeface="Verdana"/>
              </a:rPr>
              <a:t> </a:t>
            </a:r>
            <a:r>
              <a:rPr dirty="0" sz="2450" spc="70">
                <a:latin typeface="Verdana"/>
                <a:cs typeface="Verdana"/>
              </a:rPr>
              <a:t>with</a:t>
            </a:r>
            <a:r>
              <a:rPr dirty="0" sz="2450" spc="-10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opposite</a:t>
            </a:r>
            <a:r>
              <a:rPr dirty="0" sz="2450" spc="-10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sides</a:t>
            </a:r>
            <a:r>
              <a:rPr dirty="0" sz="2450" spc="-100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that </a:t>
            </a:r>
            <a:r>
              <a:rPr dirty="0" sz="2450" spc="-35">
                <a:latin typeface="Verdana"/>
                <a:cs typeface="Verdana"/>
              </a:rPr>
              <a:t>are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 spc="50">
                <a:latin typeface="Verdana"/>
                <a:cs typeface="Verdana"/>
              </a:rPr>
              <a:t>equal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in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length.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 spc="30">
                <a:latin typeface="Verdana"/>
                <a:cs typeface="Verdana"/>
              </a:rPr>
              <a:t>A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50">
                <a:latin typeface="Verdana"/>
                <a:cs typeface="Verdana"/>
              </a:rPr>
              <a:t>is</a:t>
            </a:r>
            <a:r>
              <a:rPr dirty="0" sz="2450" spc="-204">
                <a:latin typeface="Verdana"/>
                <a:cs typeface="Verdana"/>
              </a:rPr>
              <a:t> </a:t>
            </a:r>
            <a:r>
              <a:rPr dirty="0" sz="2450" spc="-50">
                <a:latin typeface="Verdana"/>
                <a:cs typeface="Verdana"/>
              </a:rPr>
              <a:t>a </a:t>
            </a:r>
            <a:r>
              <a:rPr dirty="0" sz="2450">
                <a:latin typeface="Verdana"/>
                <a:cs typeface="Verdana"/>
              </a:rPr>
              <a:t>special</a:t>
            </a:r>
            <a:r>
              <a:rPr dirty="0" sz="2450" spc="-7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type</a:t>
            </a:r>
            <a:r>
              <a:rPr dirty="0" sz="2450" spc="-6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of</a:t>
            </a:r>
            <a:r>
              <a:rPr dirty="0" sz="2450" spc="-6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rectangle</a:t>
            </a:r>
            <a:r>
              <a:rPr dirty="0" sz="2450" spc="-7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where</a:t>
            </a:r>
            <a:r>
              <a:rPr dirty="0" sz="2450" spc="-6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all</a:t>
            </a:r>
            <a:r>
              <a:rPr dirty="0" sz="2450" spc="-6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four </a:t>
            </a:r>
            <a:r>
              <a:rPr dirty="0" sz="2450">
                <a:latin typeface="Verdana"/>
                <a:cs typeface="Verdana"/>
              </a:rPr>
              <a:t>sides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 spc="-35">
                <a:latin typeface="Verdana"/>
                <a:cs typeface="Verdana"/>
              </a:rPr>
              <a:t>are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equal.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Both</a:t>
            </a:r>
            <a:r>
              <a:rPr dirty="0" sz="2450" spc="-17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shapes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are </a:t>
            </a:r>
            <a:r>
              <a:rPr dirty="0" sz="2450">
                <a:latin typeface="Verdana"/>
                <a:cs typeface="Verdana"/>
              </a:rPr>
              <a:t>essential</a:t>
            </a:r>
            <a:r>
              <a:rPr dirty="0" sz="2450" spc="-14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in</a:t>
            </a:r>
            <a:r>
              <a:rPr dirty="0" sz="2450" spc="-140">
                <a:latin typeface="Verdana"/>
                <a:cs typeface="Verdana"/>
              </a:rPr>
              <a:t> </a:t>
            </a:r>
            <a:r>
              <a:rPr dirty="0" sz="2450" spc="-35">
                <a:latin typeface="Verdana"/>
                <a:cs typeface="Verdana"/>
              </a:rPr>
              <a:t>various</a:t>
            </a:r>
            <a:r>
              <a:rPr dirty="0" sz="2450" spc="-14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applications,</a:t>
            </a:r>
            <a:r>
              <a:rPr dirty="0" sz="2450" spc="-140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from</a:t>
            </a:r>
            <a:endParaRPr sz="245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509"/>
              </a:spcBef>
            </a:pPr>
            <a:r>
              <a:rPr dirty="0" sz="2450">
                <a:latin typeface="Verdana"/>
                <a:cs typeface="Verdana"/>
              </a:rPr>
              <a:t>architecture</a:t>
            </a:r>
            <a:r>
              <a:rPr dirty="0" sz="2450" spc="-4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to</a:t>
            </a:r>
            <a:r>
              <a:rPr dirty="0" sz="2450" spc="-4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design.</a:t>
            </a:r>
            <a:endParaRPr sz="245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0" y="0"/>
            <a:ext cx="9143999" cy="102877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777"/>
            <a:ext cx="18288000" cy="10287000"/>
            <a:chOff x="0" y="-1777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-1765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8000" y="0"/>
                  </a:moveTo>
                  <a:lnTo>
                    <a:pt x="17061942" y="0"/>
                  </a:lnTo>
                  <a:lnTo>
                    <a:pt x="17061942" y="1225550"/>
                  </a:lnTo>
                  <a:lnTo>
                    <a:pt x="17061942" y="9061450"/>
                  </a:lnTo>
                  <a:lnTo>
                    <a:pt x="12092534" y="9061450"/>
                  </a:lnTo>
                  <a:lnTo>
                    <a:pt x="12092534" y="9057615"/>
                  </a:lnTo>
                  <a:lnTo>
                    <a:pt x="6195504" y="9057615"/>
                  </a:lnTo>
                  <a:lnTo>
                    <a:pt x="6195504" y="9061450"/>
                  </a:lnTo>
                  <a:lnTo>
                    <a:pt x="1225994" y="9061450"/>
                  </a:lnTo>
                  <a:lnTo>
                    <a:pt x="1225994" y="1225550"/>
                  </a:lnTo>
                  <a:lnTo>
                    <a:pt x="6195504" y="1225550"/>
                  </a:lnTo>
                  <a:lnTo>
                    <a:pt x="6195504" y="1230045"/>
                  </a:lnTo>
                  <a:lnTo>
                    <a:pt x="12092534" y="1230045"/>
                  </a:lnTo>
                  <a:lnTo>
                    <a:pt x="12092534" y="1225550"/>
                  </a:lnTo>
                  <a:lnTo>
                    <a:pt x="17061942" y="1225550"/>
                  </a:lnTo>
                  <a:lnTo>
                    <a:pt x="17061942" y="0"/>
                  </a:lnTo>
                  <a:lnTo>
                    <a:pt x="11815737" y="0"/>
                  </a:lnTo>
                  <a:lnTo>
                    <a:pt x="11815737" y="1828"/>
                  </a:lnTo>
                  <a:lnTo>
                    <a:pt x="6472263" y="1828"/>
                  </a:lnTo>
                  <a:lnTo>
                    <a:pt x="6472263" y="0"/>
                  </a:lnTo>
                  <a:lnTo>
                    <a:pt x="0" y="0"/>
                  </a:lnTo>
                  <a:lnTo>
                    <a:pt x="0" y="1225550"/>
                  </a:lnTo>
                  <a:lnTo>
                    <a:pt x="0" y="9061450"/>
                  </a:lnTo>
                  <a:lnTo>
                    <a:pt x="0" y="10287000"/>
                  </a:lnTo>
                  <a:lnTo>
                    <a:pt x="6472263" y="10287000"/>
                  </a:lnTo>
                  <a:lnTo>
                    <a:pt x="6472263" y="10285832"/>
                  </a:lnTo>
                  <a:lnTo>
                    <a:pt x="11815737" y="10285832"/>
                  </a:lnTo>
                  <a:lnTo>
                    <a:pt x="11815737" y="10287000"/>
                  </a:lnTo>
                  <a:lnTo>
                    <a:pt x="18288000" y="10287000"/>
                  </a:lnTo>
                  <a:lnTo>
                    <a:pt x="18288000" y="9061450"/>
                  </a:lnTo>
                  <a:lnTo>
                    <a:pt x="18288000" y="122555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3908" y="5121871"/>
              <a:ext cx="960386" cy="30727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1396" y="5121871"/>
              <a:ext cx="696988" cy="24780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21568" y="5121871"/>
              <a:ext cx="1027099" cy="3088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99861" y="5121871"/>
              <a:ext cx="1374736" cy="3088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7715" y="5502871"/>
              <a:ext cx="972096" cy="24780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26875" y="5502871"/>
              <a:ext cx="1631480" cy="3088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3959" y="5569483"/>
              <a:ext cx="1225397" cy="24066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99903" y="4739271"/>
              <a:ext cx="1896148" cy="24940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49906" y="2406592"/>
            <a:ext cx="13378815" cy="114427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300" spc="340">
                <a:solidFill>
                  <a:srgbClr val="000000"/>
                </a:solidFill>
              </a:rPr>
              <a:t>Conclusion</a:t>
            </a:r>
            <a:r>
              <a:rPr dirty="0" sz="7300" spc="-100">
                <a:solidFill>
                  <a:srgbClr val="000000"/>
                </a:solidFill>
              </a:rPr>
              <a:t> </a:t>
            </a:r>
            <a:r>
              <a:rPr dirty="0" sz="7300" spc="285">
                <a:solidFill>
                  <a:srgbClr val="000000"/>
                </a:solidFill>
              </a:rPr>
              <a:t>and</a:t>
            </a:r>
            <a:r>
              <a:rPr dirty="0" sz="7300" spc="-95">
                <a:solidFill>
                  <a:srgbClr val="000000"/>
                </a:solidFill>
              </a:rPr>
              <a:t> </a:t>
            </a:r>
            <a:r>
              <a:rPr dirty="0" sz="7300" spc="-30">
                <a:solidFill>
                  <a:srgbClr val="000000"/>
                </a:solidFill>
              </a:rPr>
              <a:t>Key</a:t>
            </a:r>
            <a:r>
              <a:rPr dirty="0" sz="7300" spc="-470">
                <a:solidFill>
                  <a:srgbClr val="000000"/>
                </a:solidFill>
              </a:rPr>
              <a:t> </a:t>
            </a:r>
            <a:r>
              <a:rPr dirty="0" sz="7300" spc="160">
                <a:solidFill>
                  <a:srgbClr val="000000"/>
                </a:solidFill>
              </a:rPr>
              <a:t>Takeaways</a:t>
            </a:r>
            <a:endParaRPr sz="7300"/>
          </a:p>
        </p:txBody>
      </p:sp>
      <p:sp>
        <p:nvSpPr>
          <p:cNvPr id="13" name="object 13" descr=""/>
          <p:cNvSpPr txBox="1"/>
          <p:nvPr/>
        </p:nvSpPr>
        <p:spPr>
          <a:xfrm>
            <a:off x="4220057" y="4660112"/>
            <a:ext cx="9838055" cy="1926589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320040" marR="312420" indent="264160">
              <a:lnSpc>
                <a:spcPct val="102000"/>
              </a:lnSpc>
              <a:spcBef>
                <a:spcPts val="65"/>
              </a:spcBef>
              <a:tabLst>
                <a:tab pos="5860415" algn="l"/>
                <a:tab pos="6734809" algn="l"/>
                <a:tab pos="7924800" algn="l"/>
                <a:tab pos="8054975" algn="l"/>
                <a:tab pos="9450705" algn="l"/>
              </a:tabLst>
            </a:pPr>
            <a:r>
              <a:rPr dirty="0" sz="2450" spc="-95">
                <a:latin typeface="Verdana"/>
                <a:cs typeface="Verdana"/>
              </a:rPr>
              <a:t>In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summary,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 spc="70">
                <a:latin typeface="Verdana"/>
                <a:cs typeface="Verdana"/>
              </a:rPr>
              <a:t>we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have</a:t>
            </a:r>
            <a:r>
              <a:rPr dirty="0" sz="2450" spc="-16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explored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30">
                <a:latin typeface="Verdana"/>
                <a:cs typeface="Verdana"/>
              </a:rPr>
              <a:t>the</a:t>
            </a:r>
            <a:r>
              <a:rPr dirty="0" sz="2450">
                <a:latin typeface="Verdana"/>
                <a:cs typeface="Verdana"/>
              </a:rPr>
              <a:t>			of</a:t>
            </a:r>
            <a:r>
              <a:rPr dirty="0" sz="2450" spc="-185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basic </a:t>
            </a:r>
            <a:r>
              <a:rPr dirty="0" sz="2450" spc="60">
                <a:latin typeface="Verdana"/>
                <a:cs typeface="Verdana"/>
              </a:rPr>
              <a:t>geometric</a:t>
            </a:r>
            <a:r>
              <a:rPr dirty="0" sz="2450" spc="-190">
                <a:latin typeface="Verdana"/>
                <a:cs typeface="Verdana"/>
              </a:rPr>
              <a:t> </a:t>
            </a:r>
            <a:r>
              <a:rPr dirty="0" sz="2450" spc="-40">
                <a:latin typeface="Verdana"/>
                <a:cs typeface="Verdana"/>
              </a:rPr>
              <a:t>shapes,</a:t>
            </a:r>
            <a:r>
              <a:rPr dirty="0" sz="2450" spc="-185">
                <a:latin typeface="Verdana"/>
                <a:cs typeface="Verdana"/>
              </a:rPr>
              <a:t> </a:t>
            </a:r>
            <a:r>
              <a:rPr dirty="0" sz="2450" spc="65">
                <a:latin typeface="Verdana"/>
                <a:cs typeface="Verdana"/>
              </a:rPr>
              <a:t>including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415">
                <a:latin typeface="Verdana"/>
                <a:cs typeface="Verdana"/>
              </a:rPr>
              <a:t>,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415">
                <a:latin typeface="Verdana"/>
                <a:cs typeface="Verdana"/>
              </a:rPr>
              <a:t>,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425">
                <a:latin typeface="Verdana"/>
                <a:cs typeface="Verdana"/>
              </a:rPr>
              <a:t>,</a:t>
            </a:r>
            <a:r>
              <a:rPr dirty="0" sz="2450">
                <a:latin typeface="Verdana"/>
                <a:cs typeface="Verdana"/>
              </a:rPr>
              <a:t>		</a:t>
            </a:r>
            <a:r>
              <a:rPr dirty="0" sz="2450" spc="-415">
                <a:latin typeface="Verdana"/>
                <a:cs typeface="Verdana"/>
              </a:rPr>
              <a:t>,</a:t>
            </a:r>
            <a:endParaRPr sz="2450">
              <a:latin typeface="Verdana"/>
              <a:cs typeface="Verdana"/>
            </a:endParaRPr>
          </a:p>
          <a:p>
            <a:pPr marL="12700" marR="5080" indent="1113790">
              <a:lnSpc>
                <a:spcPct val="102000"/>
              </a:lnSpc>
              <a:tabLst>
                <a:tab pos="2934970" algn="l"/>
                <a:tab pos="5005705" algn="l"/>
              </a:tabLst>
            </a:pPr>
            <a:r>
              <a:rPr dirty="0" sz="2450" spc="-415">
                <a:latin typeface="Verdana"/>
                <a:cs typeface="Verdana"/>
              </a:rPr>
              <a:t>,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365">
                <a:latin typeface="Verdana"/>
                <a:cs typeface="Verdana"/>
              </a:rPr>
              <a:t>,</a:t>
            </a:r>
            <a:r>
              <a:rPr dirty="0" sz="2450" spc="-215">
                <a:latin typeface="Verdana"/>
                <a:cs typeface="Verdana"/>
              </a:rPr>
              <a:t> </a:t>
            </a:r>
            <a:r>
              <a:rPr dirty="0" sz="2450" spc="55">
                <a:latin typeface="Verdana"/>
                <a:cs typeface="Verdana"/>
              </a:rPr>
              <a:t>and</a:t>
            </a:r>
            <a:r>
              <a:rPr dirty="0" sz="2450">
                <a:latin typeface="Verdana"/>
                <a:cs typeface="Verdana"/>
              </a:rPr>
              <a:t>	</a:t>
            </a:r>
            <a:r>
              <a:rPr dirty="0" sz="2450" spc="-365">
                <a:latin typeface="Verdana"/>
                <a:cs typeface="Verdana"/>
              </a:rPr>
              <a:t>.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65">
                <a:latin typeface="Verdana"/>
                <a:cs typeface="Verdana"/>
              </a:rPr>
              <a:t>Understanding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these</a:t>
            </a:r>
            <a:r>
              <a:rPr dirty="0" sz="2450" spc="-17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shapes </a:t>
            </a:r>
            <a:r>
              <a:rPr dirty="0" sz="2450" spc="-50">
                <a:latin typeface="Verdana"/>
                <a:cs typeface="Verdana"/>
              </a:rPr>
              <a:t>is</a:t>
            </a:r>
            <a:r>
              <a:rPr dirty="0" sz="2450" spc="-9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crucial</a:t>
            </a:r>
            <a:r>
              <a:rPr dirty="0" sz="2450" spc="-95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for</a:t>
            </a:r>
            <a:r>
              <a:rPr dirty="0" sz="2450" spc="-9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further</a:t>
            </a:r>
            <a:r>
              <a:rPr dirty="0" sz="2450" spc="-90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studies</a:t>
            </a:r>
            <a:r>
              <a:rPr dirty="0" sz="2450" spc="-9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in</a:t>
            </a:r>
            <a:r>
              <a:rPr dirty="0" sz="2450" spc="-95">
                <a:latin typeface="Verdana"/>
                <a:cs typeface="Verdana"/>
              </a:rPr>
              <a:t> </a:t>
            </a:r>
            <a:r>
              <a:rPr dirty="0" sz="2450" spc="45">
                <a:latin typeface="Verdana"/>
                <a:cs typeface="Verdana"/>
              </a:rPr>
              <a:t>geometry</a:t>
            </a:r>
            <a:r>
              <a:rPr dirty="0" sz="2450" spc="-95">
                <a:latin typeface="Verdana"/>
                <a:cs typeface="Verdana"/>
              </a:rPr>
              <a:t> </a:t>
            </a:r>
            <a:r>
              <a:rPr dirty="0" sz="2450" spc="80">
                <a:latin typeface="Verdana"/>
                <a:cs typeface="Verdana"/>
              </a:rPr>
              <a:t>and</a:t>
            </a:r>
            <a:r>
              <a:rPr dirty="0" sz="2450" spc="-90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its</a:t>
            </a:r>
            <a:r>
              <a:rPr dirty="0" sz="2450" spc="-9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applications</a:t>
            </a:r>
            <a:r>
              <a:rPr dirty="0" sz="2450" spc="-95">
                <a:latin typeface="Verdana"/>
                <a:cs typeface="Verdana"/>
              </a:rPr>
              <a:t> </a:t>
            </a:r>
            <a:r>
              <a:rPr dirty="0" sz="2450" spc="-25">
                <a:latin typeface="Verdana"/>
                <a:cs typeface="Verdana"/>
              </a:rPr>
              <a:t>in</a:t>
            </a:r>
            <a:endParaRPr sz="2450">
              <a:latin typeface="Verdana"/>
              <a:cs typeface="Verdana"/>
            </a:endParaRPr>
          </a:p>
          <a:p>
            <a:pPr marL="3804920">
              <a:lnSpc>
                <a:spcPct val="100000"/>
              </a:lnSpc>
              <a:spcBef>
                <a:spcPts val="60"/>
              </a:spcBef>
            </a:pPr>
            <a:r>
              <a:rPr dirty="0" sz="2450" spc="55">
                <a:latin typeface="Verdana"/>
                <a:cs typeface="Verdana"/>
              </a:rPr>
              <a:t>the</a:t>
            </a:r>
            <a:r>
              <a:rPr dirty="0" sz="2450" spc="-200">
                <a:latin typeface="Verdana"/>
                <a:cs typeface="Verdana"/>
              </a:rPr>
              <a:t> </a:t>
            </a:r>
            <a:r>
              <a:rPr dirty="0" sz="2450" spc="-40">
                <a:latin typeface="Verdana"/>
                <a:cs typeface="Verdana"/>
              </a:rPr>
              <a:t>real</a:t>
            </a:r>
            <a:r>
              <a:rPr dirty="0" sz="2450" spc="-200">
                <a:latin typeface="Verdana"/>
                <a:cs typeface="Verdana"/>
              </a:rPr>
              <a:t> </a:t>
            </a:r>
            <a:r>
              <a:rPr dirty="0" sz="2450" spc="-10">
                <a:latin typeface="Verdana"/>
                <a:cs typeface="Verdana"/>
              </a:rPr>
              <a:t>world.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terms:created xsi:type="dcterms:W3CDTF">2024-12-18T15:30:39Z</dcterms:created>
  <dcterms:modified xsi:type="dcterms:W3CDTF">2024-12-18T15:30:39Z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oducer">
    <vt:lpwstr>GPL Ghostscript 10.04.0</vt:lpwstr>
  </property>
</Properties>
</file>