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4161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C32"/>
          </a:solidFill>
          <a:ln/>
        </p:spPr>
      </p:sp>
      <p:sp>
        <p:nvSpPr>
          <p:cNvPr id="3" name="Shape 1"/>
          <p:cNvSpPr/>
          <p:nvPr/>
        </p:nvSpPr>
        <p:spPr>
          <a:xfrm>
            <a:off x="0" y="0"/>
            <a:ext cx="14630400" cy="8229600"/>
          </a:xfrm>
          <a:prstGeom prst="rect">
            <a:avLst/>
          </a:prstGeom>
          <a:solidFill>
            <a:srgbClr val="282C32"/>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C32"/>
          </a:solidFill>
          <a:ln/>
        </p:spPr>
      </p:sp>
      <p:sp>
        <p:nvSpPr>
          <p:cNvPr id="3" name="Shape 1"/>
          <p:cNvSpPr/>
          <p:nvPr/>
        </p:nvSpPr>
        <p:spPr>
          <a:xfrm>
            <a:off x="0" y="0"/>
            <a:ext cx="14630400" cy="8229600"/>
          </a:xfrm>
          <a:prstGeom prst="rect">
            <a:avLst/>
          </a:prstGeom>
          <a:solidFill>
            <a:srgbClr val="282C32"/>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C32"/>
          </a:solidFill>
          <a:ln/>
        </p:spPr>
      </p:sp>
      <p:sp>
        <p:nvSpPr>
          <p:cNvPr id="3" name="Shape 1"/>
          <p:cNvSpPr/>
          <p:nvPr/>
        </p:nvSpPr>
        <p:spPr>
          <a:xfrm>
            <a:off x="0" y="0"/>
            <a:ext cx="14630400" cy="8229600"/>
          </a:xfrm>
          <a:prstGeom prst="rect">
            <a:avLst/>
          </a:prstGeom>
          <a:solidFill>
            <a:srgbClr val="282C32"/>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C32"/>
          </a:solidFill>
          <a:ln/>
        </p:spPr>
      </p:sp>
      <p:sp>
        <p:nvSpPr>
          <p:cNvPr id="3" name="Shape 1"/>
          <p:cNvSpPr/>
          <p:nvPr/>
        </p:nvSpPr>
        <p:spPr>
          <a:xfrm>
            <a:off x="0" y="0"/>
            <a:ext cx="14630400" cy="8229600"/>
          </a:xfrm>
          <a:prstGeom prst="rect">
            <a:avLst/>
          </a:prstGeom>
          <a:solidFill>
            <a:srgbClr val="282C32"/>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C32"/>
          </a:solidFill>
          <a:ln/>
        </p:spPr>
      </p:sp>
      <p:sp>
        <p:nvSpPr>
          <p:cNvPr id="3" name="Shape 1"/>
          <p:cNvSpPr/>
          <p:nvPr/>
        </p:nvSpPr>
        <p:spPr>
          <a:xfrm>
            <a:off x="0" y="0"/>
            <a:ext cx="14630400" cy="8229600"/>
          </a:xfrm>
          <a:prstGeom prst="rect">
            <a:avLst/>
          </a:prstGeom>
          <a:solidFill>
            <a:srgbClr val="282C32"/>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C32"/>
          </a:solidFill>
          <a:ln/>
        </p:spPr>
      </p:sp>
      <p:sp>
        <p:nvSpPr>
          <p:cNvPr id="3" name="Shape 1"/>
          <p:cNvSpPr/>
          <p:nvPr/>
        </p:nvSpPr>
        <p:spPr>
          <a:xfrm>
            <a:off x="0" y="0"/>
            <a:ext cx="14630400" cy="8229600"/>
          </a:xfrm>
          <a:prstGeom prst="rect">
            <a:avLst/>
          </a:prstGeom>
          <a:solidFill>
            <a:srgbClr val="282C32"/>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C32"/>
          </a:solidFill>
          <a:ln/>
        </p:spPr>
      </p:sp>
      <p:sp>
        <p:nvSpPr>
          <p:cNvPr id="3" name="Shape 1"/>
          <p:cNvSpPr/>
          <p:nvPr/>
        </p:nvSpPr>
        <p:spPr>
          <a:xfrm>
            <a:off x="0" y="0"/>
            <a:ext cx="14630400" cy="8229600"/>
          </a:xfrm>
          <a:prstGeom prst="rect">
            <a:avLst/>
          </a:prstGeom>
          <a:solidFill>
            <a:srgbClr val="282C32"/>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282C32"/>
          </a:solidFill>
          <a:ln/>
        </p:spPr>
      </p:sp>
      <p:sp>
        <p:nvSpPr>
          <p:cNvPr id="3" name="Shape 1"/>
          <p:cNvSpPr/>
          <p:nvPr/>
        </p:nvSpPr>
        <p:spPr>
          <a:xfrm>
            <a:off x="0" y="0"/>
            <a:ext cx="14630400" cy="8229600"/>
          </a:xfrm>
          <a:prstGeom prst="rect">
            <a:avLst/>
          </a:prstGeom>
          <a:solidFill>
            <a:srgbClr val="282C32"/>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4.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58309" y="1541264"/>
            <a:ext cx="7627382" cy="1425416"/>
          </a:xfrm>
          <a:prstGeom prst="rect">
            <a:avLst/>
          </a:prstGeom>
          <a:noFill/>
          <a:ln/>
        </p:spPr>
        <p:txBody>
          <a:bodyPr wrap="square" lIns="0" tIns="0" rIns="0" bIns="0" rtlCol="0" anchor="t"/>
          <a:lstStyle/>
          <a:p>
            <a:pPr marL="0" indent="0">
              <a:lnSpc>
                <a:spcPts val="5600"/>
              </a:lnSpc>
              <a:buNone/>
            </a:pPr>
            <a:r>
              <a:rPr lang="en-US" sz="4450" b="1" dirty="0">
                <a:solidFill>
                  <a:srgbClr val="9998FF"/>
                </a:solidFill>
                <a:latin typeface="Barlow Bold" pitchFamily="34" charset="0"/>
                <a:ea typeface="Barlow Bold" pitchFamily="34" charset="-122"/>
                <a:cs typeface="Barlow Bold" pitchFamily="34" charset="-120"/>
              </a:rPr>
              <a:t>Matrices and Determinants: A Comprehensive Overview</a:t>
            </a:r>
            <a:endParaRPr lang="en-US" sz="4450" dirty="0"/>
          </a:p>
        </p:txBody>
      </p:sp>
      <p:sp>
        <p:nvSpPr>
          <p:cNvPr id="4" name="Text 1"/>
          <p:cNvSpPr/>
          <p:nvPr/>
        </p:nvSpPr>
        <p:spPr>
          <a:xfrm>
            <a:off x="758309" y="3291602"/>
            <a:ext cx="7627382" cy="2773680"/>
          </a:xfrm>
          <a:prstGeom prst="rect">
            <a:avLst/>
          </a:prstGeom>
          <a:noFill/>
          <a:ln/>
        </p:spPr>
        <p:txBody>
          <a:bodyPr wrap="square" lIns="0" tIns="0" rIns="0" bIns="0" rtlCol="0" anchor="t"/>
          <a:lstStyle/>
          <a:p>
            <a:pPr marL="0" indent="0">
              <a:lnSpc>
                <a:spcPts val="2700"/>
              </a:lnSpc>
              <a:buNone/>
            </a:pPr>
            <a:r>
              <a:rPr lang="en-US" sz="1700" dirty="0">
                <a:solidFill>
                  <a:srgbClr val="EEEFF5"/>
                </a:solidFill>
                <a:latin typeface="Montserrat" pitchFamily="34" charset="0"/>
                <a:ea typeface="Montserrat" pitchFamily="34" charset="-122"/>
                <a:cs typeface="Montserrat" pitchFamily="34" charset="-120"/>
              </a:rPr>
              <a:t>Welcome to our exploration of matrices and determinants, fundamental concepts in mathematics with wide-ranging applications in various fields. This presentation will guide you through the essentials, starting with an introduction to matrices, their operations, and the concept of determinants. We'll then delve into properties, cofactor expansion, and the inverse of a matrix, concluding with real-world examples of their applications. Join us as we unravel the power and versatility of matrices and determinants.</a:t>
            </a:r>
            <a:endParaRPr lang="en-US" sz="1700" dirty="0"/>
          </a:p>
        </p:txBody>
      </p:sp>
      <p:sp>
        <p:nvSpPr>
          <p:cNvPr id="5" name="Shape 2"/>
          <p:cNvSpPr/>
          <p:nvPr/>
        </p:nvSpPr>
        <p:spPr>
          <a:xfrm>
            <a:off x="758309" y="6325195"/>
            <a:ext cx="346591" cy="346591"/>
          </a:xfrm>
          <a:prstGeom prst="roundRect">
            <a:avLst>
              <a:gd name="adj" fmla="val 26380043"/>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765929" y="6332815"/>
            <a:ext cx="331351" cy="331351"/>
          </a:xfrm>
          <a:prstGeom prst="rect">
            <a:avLst/>
          </a:prstGeom>
        </p:spPr>
      </p:pic>
      <p:sp>
        <p:nvSpPr>
          <p:cNvPr id="7" name="Text 3"/>
          <p:cNvSpPr/>
          <p:nvPr/>
        </p:nvSpPr>
        <p:spPr>
          <a:xfrm>
            <a:off x="1213128" y="6309003"/>
            <a:ext cx="4113252" cy="379214"/>
          </a:xfrm>
          <a:prstGeom prst="rect">
            <a:avLst/>
          </a:prstGeom>
          <a:noFill/>
          <a:ln/>
        </p:spPr>
        <p:txBody>
          <a:bodyPr wrap="none" lIns="0" tIns="0" rIns="0" bIns="0" rtlCol="0" anchor="t"/>
          <a:lstStyle/>
          <a:p>
            <a:pPr marL="0" indent="0" algn="l">
              <a:lnSpc>
                <a:spcPts val="2950"/>
              </a:lnSpc>
              <a:buNone/>
            </a:pPr>
            <a:r>
              <a:rPr lang="en-US" sz="2100" b="1" dirty="0">
                <a:solidFill>
                  <a:srgbClr val="EEEFF5"/>
                </a:solidFill>
                <a:latin typeface="Montserrat Bold" pitchFamily="34" charset="0"/>
                <a:ea typeface="Montserrat Bold" pitchFamily="34" charset="-122"/>
                <a:cs typeface="Montserrat Bold" pitchFamily="34" charset="-120"/>
              </a:rPr>
              <a:t>by ONYEDIKACHI ONWURAH</a:t>
            </a:r>
            <a:endParaRPr lang="en-US" sz="2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58309" y="2063710"/>
            <a:ext cx="6074688" cy="712708"/>
          </a:xfrm>
          <a:prstGeom prst="rect">
            <a:avLst/>
          </a:prstGeom>
          <a:noFill/>
          <a:ln/>
        </p:spPr>
        <p:txBody>
          <a:bodyPr wrap="none" lIns="0" tIns="0" rIns="0" bIns="0" rtlCol="0" anchor="t"/>
          <a:lstStyle/>
          <a:p>
            <a:pPr marL="0" indent="0">
              <a:lnSpc>
                <a:spcPts val="5600"/>
              </a:lnSpc>
              <a:buNone/>
            </a:pPr>
            <a:r>
              <a:rPr lang="en-US" sz="4450" b="1" dirty="0">
                <a:solidFill>
                  <a:srgbClr val="9998FF"/>
                </a:solidFill>
                <a:latin typeface="Barlow Bold" pitchFamily="34" charset="0"/>
                <a:ea typeface="Barlow Bold" pitchFamily="34" charset="-122"/>
                <a:cs typeface="Barlow Bold" pitchFamily="34" charset="-120"/>
              </a:rPr>
              <a:t>Introduction to Matrices</a:t>
            </a:r>
            <a:endParaRPr lang="en-US" sz="4450" dirty="0"/>
          </a:p>
        </p:txBody>
      </p:sp>
      <p:sp>
        <p:nvSpPr>
          <p:cNvPr id="3" name="Text 1"/>
          <p:cNvSpPr/>
          <p:nvPr/>
        </p:nvSpPr>
        <p:spPr>
          <a:xfrm>
            <a:off x="758309" y="3317915"/>
            <a:ext cx="2850713" cy="356235"/>
          </a:xfrm>
          <a:prstGeom prst="rect">
            <a:avLst/>
          </a:prstGeom>
          <a:noFill/>
          <a:ln/>
        </p:spPr>
        <p:txBody>
          <a:bodyPr wrap="none" lIns="0" tIns="0" rIns="0" bIns="0" rtlCol="0" anchor="t"/>
          <a:lstStyle/>
          <a:p>
            <a:pPr marL="0" indent="0">
              <a:lnSpc>
                <a:spcPts val="2800"/>
              </a:lnSpc>
              <a:buNone/>
            </a:pPr>
            <a:r>
              <a:rPr lang="en-US" sz="2200" b="1" dirty="0">
                <a:solidFill>
                  <a:srgbClr val="9998FF"/>
                </a:solidFill>
                <a:latin typeface="Barlow Bold" pitchFamily="34" charset="0"/>
                <a:ea typeface="Barlow Bold" pitchFamily="34" charset="-122"/>
                <a:cs typeface="Barlow Bold" pitchFamily="34" charset="-120"/>
              </a:rPr>
              <a:t>Definition</a:t>
            </a:r>
            <a:endParaRPr lang="en-US" sz="2200" dirty="0"/>
          </a:p>
        </p:txBody>
      </p:sp>
      <p:sp>
        <p:nvSpPr>
          <p:cNvPr id="4" name="Text 2"/>
          <p:cNvSpPr/>
          <p:nvPr/>
        </p:nvSpPr>
        <p:spPr>
          <a:xfrm>
            <a:off x="758309" y="3890724"/>
            <a:ext cx="6292572" cy="2080260"/>
          </a:xfrm>
          <a:prstGeom prst="rect">
            <a:avLst/>
          </a:prstGeom>
          <a:noFill/>
          <a:ln/>
        </p:spPr>
        <p:txBody>
          <a:bodyPr wrap="square" lIns="0" tIns="0" rIns="0" bIns="0" rtlCol="0" anchor="t"/>
          <a:lstStyle/>
          <a:p>
            <a:pPr marL="0" indent="0">
              <a:lnSpc>
                <a:spcPts val="2700"/>
              </a:lnSpc>
              <a:buNone/>
            </a:pPr>
            <a:r>
              <a:rPr lang="en-US" sz="1700" dirty="0">
                <a:solidFill>
                  <a:srgbClr val="EEEFF5"/>
                </a:solidFill>
                <a:latin typeface="Montserrat" pitchFamily="34" charset="0"/>
                <a:ea typeface="Montserrat" pitchFamily="34" charset="-122"/>
                <a:cs typeface="Montserrat" pitchFamily="34" charset="-120"/>
              </a:rPr>
              <a:t>Matrices are rectangular arrays of numbers, symbols, or expressions arranged in rows and columns. They are essential for representing and manipulating data in various mathematical and scientific contexts. The order of a matrix, denoted by m x n, specifies the number of rows (m) and columns (n).</a:t>
            </a:r>
            <a:endParaRPr lang="en-US" sz="1700" dirty="0"/>
          </a:p>
        </p:txBody>
      </p:sp>
      <p:sp>
        <p:nvSpPr>
          <p:cNvPr id="5" name="Text 3"/>
          <p:cNvSpPr/>
          <p:nvPr/>
        </p:nvSpPr>
        <p:spPr>
          <a:xfrm>
            <a:off x="7587139" y="3317915"/>
            <a:ext cx="2850713" cy="356235"/>
          </a:xfrm>
          <a:prstGeom prst="rect">
            <a:avLst/>
          </a:prstGeom>
          <a:noFill/>
          <a:ln/>
        </p:spPr>
        <p:txBody>
          <a:bodyPr wrap="none" lIns="0" tIns="0" rIns="0" bIns="0" rtlCol="0" anchor="t"/>
          <a:lstStyle/>
          <a:p>
            <a:pPr marL="0" indent="0">
              <a:lnSpc>
                <a:spcPts val="2800"/>
              </a:lnSpc>
              <a:buNone/>
            </a:pPr>
            <a:r>
              <a:rPr lang="en-US" sz="2200" b="1" dirty="0">
                <a:solidFill>
                  <a:srgbClr val="9998FF"/>
                </a:solidFill>
                <a:latin typeface="Barlow Bold" pitchFamily="34" charset="0"/>
                <a:ea typeface="Barlow Bold" pitchFamily="34" charset="-122"/>
                <a:cs typeface="Barlow Bold" pitchFamily="34" charset="-120"/>
              </a:rPr>
              <a:t>Examples</a:t>
            </a:r>
            <a:endParaRPr lang="en-US" sz="2200" dirty="0"/>
          </a:p>
        </p:txBody>
      </p:sp>
      <p:sp>
        <p:nvSpPr>
          <p:cNvPr id="6" name="Text 4"/>
          <p:cNvSpPr/>
          <p:nvPr/>
        </p:nvSpPr>
        <p:spPr>
          <a:xfrm>
            <a:off x="7587139" y="3890724"/>
            <a:ext cx="6292572" cy="2080260"/>
          </a:xfrm>
          <a:prstGeom prst="rect">
            <a:avLst/>
          </a:prstGeom>
          <a:noFill/>
          <a:ln/>
        </p:spPr>
        <p:txBody>
          <a:bodyPr wrap="square" lIns="0" tIns="0" rIns="0" bIns="0" rtlCol="0" anchor="t"/>
          <a:lstStyle/>
          <a:p>
            <a:pPr marL="0" indent="0">
              <a:lnSpc>
                <a:spcPts val="2700"/>
              </a:lnSpc>
              <a:buNone/>
            </a:pPr>
            <a:r>
              <a:rPr lang="en-US" sz="1700" dirty="0">
                <a:solidFill>
                  <a:srgbClr val="EEEFF5"/>
                </a:solidFill>
                <a:latin typeface="Montserrat" pitchFamily="34" charset="0"/>
                <a:ea typeface="Montserrat" pitchFamily="34" charset="-122"/>
                <a:cs typeface="Montserrat" pitchFamily="34" charset="-120"/>
              </a:rPr>
              <a:t>A matrix can be used to represent a system of linear equations, a transformation of points in space, or even a network of relationships. For instance, consider a matrix representing the coefficients of a set of linear equations, where each row represents an equation and each column represents a variable.</a:t>
            </a:r>
            <a:endParaRPr lang="en-US" sz="1700" dirty="0"/>
          </a:p>
        </p:txBody>
      </p:sp>
      <p:pic>
        <p:nvPicPr>
          <p:cNvPr id="8" name="Picture 7">
            <a:extLst>
              <a:ext uri="{FF2B5EF4-FFF2-40B4-BE49-F238E27FC236}">
                <a16:creationId xmlns:a16="http://schemas.microsoft.com/office/drawing/2014/main" id="{2B1C4D06-A402-4A3D-B732-8AA76EF53E5D}"/>
              </a:ext>
            </a:extLst>
          </p:cNvPr>
          <p:cNvPicPr>
            <a:picLocks noChangeAspect="1"/>
          </p:cNvPicPr>
          <p:nvPr/>
        </p:nvPicPr>
        <p:blipFill>
          <a:blip r:embed="rId3"/>
          <a:stretch>
            <a:fillRect/>
          </a:stretch>
        </p:blipFill>
        <p:spPr>
          <a:xfrm>
            <a:off x="11791554" y="7573654"/>
            <a:ext cx="2838846" cy="59063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85324" y="1008102"/>
            <a:ext cx="5152906" cy="644128"/>
          </a:xfrm>
          <a:prstGeom prst="rect">
            <a:avLst/>
          </a:prstGeom>
          <a:noFill/>
          <a:ln/>
        </p:spPr>
        <p:txBody>
          <a:bodyPr wrap="none" lIns="0" tIns="0" rIns="0" bIns="0" rtlCol="0" anchor="t"/>
          <a:lstStyle/>
          <a:p>
            <a:pPr marL="0" indent="0">
              <a:lnSpc>
                <a:spcPts val="5050"/>
              </a:lnSpc>
              <a:buNone/>
            </a:pPr>
            <a:r>
              <a:rPr lang="en-US" sz="4050" b="1" dirty="0">
                <a:solidFill>
                  <a:srgbClr val="9998FF"/>
                </a:solidFill>
                <a:latin typeface="Barlow Bold" pitchFamily="34" charset="0"/>
                <a:ea typeface="Barlow Bold" pitchFamily="34" charset="-122"/>
                <a:cs typeface="Barlow Bold" pitchFamily="34" charset="-120"/>
              </a:rPr>
              <a:t>Matrix Operations</a:t>
            </a:r>
            <a:endParaRPr lang="en-US" sz="4050" dirty="0"/>
          </a:p>
        </p:txBody>
      </p:sp>
      <p:sp>
        <p:nvSpPr>
          <p:cNvPr id="4" name="Shape 1"/>
          <p:cNvSpPr/>
          <p:nvPr/>
        </p:nvSpPr>
        <p:spPr>
          <a:xfrm>
            <a:off x="685324" y="2166104"/>
            <a:ext cx="440531" cy="440531"/>
          </a:xfrm>
          <a:prstGeom prst="roundRect">
            <a:avLst>
              <a:gd name="adj" fmla="val 40004"/>
            </a:avLst>
          </a:prstGeom>
          <a:solidFill>
            <a:srgbClr val="282C32"/>
          </a:solidFill>
          <a:ln/>
          <a:effectLst>
            <a:outerShdw blurRad="48260" dist="24130" dir="13500000" algn="bl" rotWithShape="0">
              <a:srgbClr val="FFFFFF">
                <a:alpha val="10000"/>
              </a:srgbClr>
            </a:outerShdw>
          </a:effectLst>
        </p:spPr>
      </p:sp>
      <p:sp>
        <p:nvSpPr>
          <p:cNvPr id="5" name="Text 2"/>
          <p:cNvSpPr/>
          <p:nvPr/>
        </p:nvSpPr>
        <p:spPr>
          <a:xfrm>
            <a:off x="850821" y="2231708"/>
            <a:ext cx="109418" cy="309205"/>
          </a:xfrm>
          <a:prstGeom prst="rect">
            <a:avLst/>
          </a:prstGeom>
          <a:noFill/>
          <a:ln/>
        </p:spPr>
        <p:txBody>
          <a:bodyPr wrap="none" lIns="0" tIns="0" rIns="0" bIns="0" rtlCol="0" anchor="t"/>
          <a:lstStyle/>
          <a:p>
            <a:pPr marL="0" indent="0" algn="ctr">
              <a:lnSpc>
                <a:spcPts val="2400"/>
              </a:lnSpc>
              <a:buNone/>
            </a:pPr>
            <a:r>
              <a:rPr lang="en-US" sz="2400" b="1" dirty="0">
                <a:solidFill>
                  <a:srgbClr val="EEEFF5"/>
                </a:solidFill>
                <a:latin typeface="Barlow Bold" pitchFamily="34" charset="0"/>
                <a:ea typeface="Barlow Bold" pitchFamily="34" charset="-122"/>
                <a:cs typeface="Barlow Bold" pitchFamily="34" charset="-120"/>
              </a:rPr>
              <a:t>1</a:t>
            </a:r>
            <a:endParaRPr lang="en-US" sz="2400" dirty="0"/>
          </a:p>
        </p:txBody>
      </p:sp>
      <p:sp>
        <p:nvSpPr>
          <p:cNvPr id="6" name="Text 3"/>
          <p:cNvSpPr/>
          <p:nvPr/>
        </p:nvSpPr>
        <p:spPr>
          <a:xfrm>
            <a:off x="1321594" y="2166104"/>
            <a:ext cx="2854762" cy="322064"/>
          </a:xfrm>
          <a:prstGeom prst="rect">
            <a:avLst/>
          </a:prstGeom>
          <a:noFill/>
          <a:ln/>
        </p:spPr>
        <p:txBody>
          <a:bodyPr wrap="none" lIns="0" tIns="0" rIns="0" bIns="0" rtlCol="0" anchor="t"/>
          <a:lstStyle/>
          <a:p>
            <a:pPr marL="0" indent="0">
              <a:lnSpc>
                <a:spcPts val="2500"/>
              </a:lnSpc>
              <a:buNone/>
            </a:pPr>
            <a:r>
              <a:rPr lang="en-US" sz="2000" b="1" dirty="0">
                <a:solidFill>
                  <a:srgbClr val="EEEFF5"/>
                </a:solidFill>
                <a:latin typeface="Barlow Bold" pitchFamily="34" charset="0"/>
                <a:ea typeface="Barlow Bold" pitchFamily="34" charset="-122"/>
                <a:cs typeface="Barlow Bold" pitchFamily="34" charset="-120"/>
              </a:rPr>
              <a:t>Addition and Subtraction</a:t>
            </a:r>
            <a:endParaRPr lang="en-US" sz="2000" dirty="0"/>
          </a:p>
        </p:txBody>
      </p:sp>
      <p:sp>
        <p:nvSpPr>
          <p:cNvPr id="7" name="Text 4"/>
          <p:cNvSpPr/>
          <p:nvPr/>
        </p:nvSpPr>
        <p:spPr>
          <a:xfrm>
            <a:off x="1321594" y="2605564"/>
            <a:ext cx="3152537" cy="1253490"/>
          </a:xfrm>
          <a:prstGeom prst="rect">
            <a:avLst/>
          </a:prstGeom>
          <a:noFill/>
          <a:ln/>
        </p:spPr>
        <p:txBody>
          <a:bodyPr wrap="square" lIns="0" tIns="0" rIns="0" bIns="0" rtlCol="0" anchor="t"/>
          <a:lstStyle/>
          <a:p>
            <a:pPr marL="0" indent="0">
              <a:lnSpc>
                <a:spcPts val="2450"/>
              </a:lnSpc>
              <a:buNone/>
            </a:pPr>
            <a:r>
              <a:rPr lang="en-US" sz="1500" dirty="0">
                <a:solidFill>
                  <a:srgbClr val="EEEFF5"/>
                </a:solidFill>
                <a:latin typeface="Montserrat" pitchFamily="34" charset="0"/>
                <a:ea typeface="Montserrat" pitchFamily="34" charset="-122"/>
                <a:cs typeface="Montserrat" pitchFamily="34" charset="-120"/>
              </a:rPr>
              <a:t>Matrices of the same order can be added or subtracted by adding or subtracting corresponding elements.</a:t>
            </a:r>
            <a:endParaRPr lang="en-US" sz="1500" dirty="0"/>
          </a:p>
        </p:txBody>
      </p:sp>
      <p:sp>
        <p:nvSpPr>
          <p:cNvPr id="8" name="Shape 5"/>
          <p:cNvSpPr/>
          <p:nvPr/>
        </p:nvSpPr>
        <p:spPr>
          <a:xfrm>
            <a:off x="4669869" y="2166104"/>
            <a:ext cx="440531" cy="440531"/>
          </a:xfrm>
          <a:prstGeom prst="roundRect">
            <a:avLst>
              <a:gd name="adj" fmla="val 40004"/>
            </a:avLst>
          </a:prstGeom>
          <a:solidFill>
            <a:srgbClr val="282C32"/>
          </a:solidFill>
          <a:ln/>
          <a:effectLst>
            <a:outerShdw blurRad="48260" dist="24130" dir="13500000" algn="bl" rotWithShape="0">
              <a:srgbClr val="FFFFFF">
                <a:alpha val="10000"/>
              </a:srgbClr>
            </a:outerShdw>
          </a:effectLst>
        </p:spPr>
      </p:sp>
      <p:sp>
        <p:nvSpPr>
          <p:cNvPr id="9" name="Text 6"/>
          <p:cNvSpPr/>
          <p:nvPr/>
        </p:nvSpPr>
        <p:spPr>
          <a:xfrm>
            <a:off x="4803577" y="2231708"/>
            <a:ext cx="173117" cy="309205"/>
          </a:xfrm>
          <a:prstGeom prst="rect">
            <a:avLst/>
          </a:prstGeom>
          <a:noFill/>
          <a:ln/>
        </p:spPr>
        <p:txBody>
          <a:bodyPr wrap="none" lIns="0" tIns="0" rIns="0" bIns="0" rtlCol="0" anchor="t"/>
          <a:lstStyle/>
          <a:p>
            <a:pPr marL="0" indent="0" algn="ctr">
              <a:lnSpc>
                <a:spcPts val="2400"/>
              </a:lnSpc>
              <a:buNone/>
            </a:pPr>
            <a:r>
              <a:rPr lang="en-US" sz="2400" b="1" dirty="0">
                <a:solidFill>
                  <a:srgbClr val="EEEFF5"/>
                </a:solidFill>
                <a:latin typeface="Barlow Bold" pitchFamily="34" charset="0"/>
                <a:ea typeface="Barlow Bold" pitchFamily="34" charset="-122"/>
                <a:cs typeface="Barlow Bold" pitchFamily="34" charset="-120"/>
              </a:rPr>
              <a:t>2</a:t>
            </a:r>
            <a:endParaRPr lang="en-US" sz="2400" dirty="0"/>
          </a:p>
        </p:txBody>
      </p:sp>
      <p:sp>
        <p:nvSpPr>
          <p:cNvPr id="10" name="Text 7"/>
          <p:cNvSpPr/>
          <p:nvPr/>
        </p:nvSpPr>
        <p:spPr>
          <a:xfrm>
            <a:off x="5306139" y="2166104"/>
            <a:ext cx="2576393" cy="322064"/>
          </a:xfrm>
          <a:prstGeom prst="rect">
            <a:avLst/>
          </a:prstGeom>
          <a:noFill/>
          <a:ln/>
        </p:spPr>
        <p:txBody>
          <a:bodyPr wrap="none" lIns="0" tIns="0" rIns="0" bIns="0" rtlCol="0" anchor="t"/>
          <a:lstStyle/>
          <a:p>
            <a:pPr marL="0" indent="0">
              <a:lnSpc>
                <a:spcPts val="2500"/>
              </a:lnSpc>
              <a:buNone/>
            </a:pPr>
            <a:r>
              <a:rPr lang="en-US" sz="2000" b="1" dirty="0">
                <a:solidFill>
                  <a:srgbClr val="EEEFF5"/>
                </a:solidFill>
                <a:latin typeface="Barlow Bold" pitchFamily="34" charset="0"/>
                <a:ea typeface="Barlow Bold" pitchFamily="34" charset="-122"/>
                <a:cs typeface="Barlow Bold" pitchFamily="34" charset="-120"/>
              </a:rPr>
              <a:t>Multiplication</a:t>
            </a:r>
            <a:endParaRPr lang="en-US" sz="2000" dirty="0"/>
          </a:p>
        </p:txBody>
      </p:sp>
      <p:sp>
        <p:nvSpPr>
          <p:cNvPr id="11" name="Text 8"/>
          <p:cNvSpPr/>
          <p:nvPr/>
        </p:nvSpPr>
        <p:spPr>
          <a:xfrm>
            <a:off x="5306139" y="2605564"/>
            <a:ext cx="3152537" cy="2820353"/>
          </a:xfrm>
          <a:prstGeom prst="rect">
            <a:avLst/>
          </a:prstGeom>
          <a:noFill/>
          <a:ln/>
        </p:spPr>
        <p:txBody>
          <a:bodyPr wrap="square" lIns="0" tIns="0" rIns="0" bIns="0" rtlCol="0" anchor="t"/>
          <a:lstStyle/>
          <a:p>
            <a:pPr marL="0" indent="0">
              <a:lnSpc>
                <a:spcPts val="2450"/>
              </a:lnSpc>
              <a:buNone/>
            </a:pPr>
            <a:r>
              <a:rPr lang="en-US" sz="1500" dirty="0">
                <a:solidFill>
                  <a:srgbClr val="EEEFF5"/>
                </a:solidFill>
                <a:latin typeface="Montserrat" pitchFamily="34" charset="0"/>
                <a:ea typeface="Montserrat" pitchFamily="34" charset="-122"/>
                <a:cs typeface="Montserrat" pitchFamily="34" charset="-120"/>
              </a:rPr>
              <a:t>Matrix multiplication is a more complex operation, involving the dot product of rows of the first matrix with columns of the second matrix. The resulting matrix has dimensions defined by the number of rows in the first matrix and the number of columns in the second matrix.</a:t>
            </a:r>
            <a:endParaRPr lang="en-US" sz="1500" dirty="0"/>
          </a:p>
        </p:txBody>
      </p:sp>
      <p:sp>
        <p:nvSpPr>
          <p:cNvPr id="12" name="Shape 9"/>
          <p:cNvSpPr/>
          <p:nvPr/>
        </p:nvSpPr>
        <p:spPr>
          <a:xfrm>
            <a:off x="685324" y="5841921"/>
            <a:ext cx="440531" cy="440531"/>
          </a:xfrm>
          <a:prstGeom prst="roundRect">
            <a:avLst>
              <a:gd name="adj" fmla="val 40004"/>
            </a:avLst>
          </a:prstGeom>
          <a:solidFill>
            <a:srgbClr val="282C32"/>
          </a:solidFill>
          <a:ln/>
          <a:effectLst>
            <a:outerShdw blurRad="48260" dist="24130" dir="13500000" algn="bl" rotWithShape="0">
              <a:srgbClr val="FFFFFF">
                <a:alpha val="10000"/>
              </a:srgbClr>
            </a:outerShdw>
          </a:effectLst>
        </p:spPr>
      </p:sp>
      <p:sp>
        <p:nvSpPr>
          <p:cNvPr id="13" name="Text 10"/>
          <p:cNvSpPr/>
          <p:nvPr/>
        </p:nvSpPr>
        <p:spPr>
          <a:xfrm>
            <a:off x="822127" y="5907524"/>
            <a:ext cx="166926" cy="309205"/>
          </a:xfrm>
          <a:prstGeom prst="rect">
            <a:avLst/>
          </a:prstGeom>
          <a:noFill/>
          <a:ln/>
        </p:spPr>
        <p:txBody>
          <a:bodyPr wrap="none" lIns="0" tIns="0" rIns="0" bIns="0" rtlCol="0" anchor="t"/>
          <a:lstStyle/>
          <a:p>
            <a:pPr marL="0" indent="0" algn="ctr">
              <a:lnSpc>
                <a:spcPts val="2400"/>
              </a:lnSpc>
              <a:buNone/>
            </a:pPr>
            <a:r>
              <a:rPr lang="en-US" sz="2400" b="1" dirty="0">
                <a:solidFill>
                  <a:srgbClr val="EEEFF5"/>
                </a:solidFill>
                <a:latin typeface="Barlow Bold" pitchFamily="34" charset="0"/>
                <a:ea typeface="Barlow Bold" pitchFamily="34" charset="-122"/>
                <a:cs typeface="Barlow Bold" pitchFamily="34" charset="-120"/>
              </a:rPr>
              <a:t>3</a:t>
            </a:r>
            <a:endParaRPr lang="en-US" sz="2400" dirty="0"/>
          </a:p>
        </p:txBody>
      </p:sp>
      <p:sp>
        <p:nvSpPr>
          <p:cNvPr id="14" name="Text 11"/>
          <p:cNvSpPr/>
          <p:nvPr/>
        </p:nvSpPr>
        <p:spPr>
          <a:xfrm>
            <a:off x="1321594" y="5841921"/>
            <a:ext cx="2576393" cy="322064"/>
          </a:xfrm>
          <a:prstGeom prst="rect">
            <a:avLst/>
          </a:prstGeom>
          <a:noFill/>
          <a:ln/>
        </p:spPr>
        <p:txBody>
          <a:bodyPr wrap="none" lIns="0" tIns="0" rIns="0" bIns="0" rtlCol="0" anchor="t"/>
          <a:lstStyle/>
          <a:p>
            <a:pPr marL="0" indent="0">
              <a:lnSpc>
                <a:spcPts val="2500"/>
              </a:lnSpc>
              <a:buNone/>
            </a:pPr>
            <a:r>
              <a:rPr lang="en-US" sz="2000" b="1" dirty="0">
                <a:solidFill>
                  <a:srgbClr val="EEEFF5"/>
                </a:solidFill>
                <a:latin typeface="Barlow Bold" pitchFamily="34" charset="0"/>
                <a:ea typeface="Barlow Bold" pitchFamily="34" charset="-122"/>
                <a:cs typeface="Barlow Bold" pitchFamily="34" charset="-120"/>
              </a:rPr>
              <a:t>Scalar Multiplication</a:t>
            </a:r>
            <a:endParaRPr lang="en-US" sz="2000" dirty="0"/>
          </a:p>
        </p:txBody>
      </p:sp>
      <p:sp>
        <p:nvSpPr>
          <p:cNvPr id="15" name="Text 12"/>
          <p:cNvSpPr/>
          <p:nvPr/>
        </p:nvSpPr>
        <p:spPr>
          <a:xfrm>
            <a:off x="1321594" y="6281380"/>
            <a:ext cx="7137083" cy="940118"/>
          </a:xfrm>
          <a:prstGeom prst="rect">
            <a:avLst/>
          </a:prstGeom>
          <a:noFill/>
          <a:ln/>
        </p:spPr>
        <p:txBody>
          <a:bodyPr wrap="square" lIns="0" tIns="0" rIns="0" bIns="0" rtlCol="0" anchor="t"/>
          <a:lstStyle/>
          <a:p>
            <a:pPr marL="0" indent="0">
              <a:lnSpc>
                <a:spcPts val="2450"/>
              </a:lnSpc>
              <a:buNone/>
            </a:pPr>
            <a:r>
              <a:rPr lang="en-US" sz="1500" dirty="0">
                <a:solidFill>
                  <a:srgbClr val="EEEFF5"/>
                </a:solidFill>
                <a:latin typeface="Montserrat" pitchFamily="34" charset="0"/>
                <a:ea typeface="Montserrat" pitchFamily="34" charset="-122"/>
                <a:cs typeface="Montserrat" pitchFamily="34" charset="-120"/>
              </a:rPr>
              <a:t>A scalar can be multiplied by a matrix by multiplying each element of the matrix by the scalar. This operation scales the matrix without altering its shape.</a:t>
            </a:r>
            <a:endParaRPr lang="en-US" sz="1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647343" y="627459"/>
            <a:ext cx="4867394" cy="608409"/>
          </a:xfrm>
          <a:prstGeom prst="rect">
            <a:avLst/>
          </a:prstGeom>
          <a:noFill/>
          <a:ln/>
        </p:spPr>
        <p:txBody>
          <a:bodyPr wrap="none" lIns="0" tIns="0" rIns="0" bIns="0" rtlCol="0" anchor="t"/>
          <a:lstStyle/>
          <a:p>
            <a:pPr marL="0" indent="0">
              <a:lnSpc>
                <a:spcPts val="4750"/>
              </a:lnSpc>
              <a:buNone/>
            </a:pPr>
            <a:r>
              <a:rPr lang="en-US" sz="3800" b="1" dirty="0">
                <a:solidFill>
                  <a:srgbClr val="9998FF"/>
                </a:solidFill>
                <a:latin typeface="Barlow Bold" pitchFamily="34" charset="0"/>
                <a:ea typeface="Barlow Bold" pitchFamily="34" charset="-122"/>
                <a:cs typeface="Barlow Bold" pitchFamily="34" charset="-120"/>
              </a:rPr>
              <a:t>Determinants</a:t>
            </a:r>
            <a:endParaRPr lang="en-US" sz="3800" dirty="0"/>
          </a:p>
        </p:txBody>
      </p:sp>
      <p:pic>
        <p:nvPicPr>
          <p:cNvPr id="3" name="Image 0" descr="preencoded.png"/>
          <p:cNvPicPr>
            <a:picLocks noChangeAspect="1"/>
          </p:cNvPicPr>
          <p:nvPr/>
        </p:nvPicPr>
        <p:blipFill>
          <a:blip r:embed="rId3"/>
          <a:stretch>
            <a:fillRect/>
          </a:stretch>
        </p:blipFill>
        <p:spPr>
          <a:xfrm>
            <a:off x="2881074" y="1605677"/>
            <a:ext cx="2200275" cy="1967984"/>
          </a:xfrm>
          <a:prstGeom prst="rect">
            <a:avLst/>
          </a:prstGeom>
        </p:spPr>
      </p:pic>
      <p:sp>
        <p:nvSpPr>
          <p:cNvPr id="4" name="Text 1"/>
          <p:cNvSpPr/>
          <p:nvPr/>
        </p:nvSpPr>
        <p:spPr>
          <a:xfrm>
            <a:off x="3940254" y="2672120"/>
            <a:ext cx="81915" cy="369927"/>
          </a:xfrm>
          <a:prstGeom prst="rect">
            <a:avLst/>
          </a:prstGeom>
          <a:noFill/>
          <a:ln/>
        </p:spPr>
        <p:txBody>
          <a:bodyPr wrap="none" lIns="0" tIns="0" rIns="0" bIns="0" rtlCol="0" anchor="t"/>
          <a:lstStyle/>
          <a:p>
            <a:pPr marL="0" indent="0" algn="ctr">
              <a:lnSpc>
                <a:spcPts val="2900"/>
              </a:lnSpc>
              <a:buNone/>
            </a:pPr>
            <a:r>
              <a:rPr lang="en-US" sz="1800" b="1" dirty="0">
                <a:solidFill>
                  <a:srgbClr val="EEEFF5"/>
                </a:solidFill>
                <a:latin typeface="Barlow Bold" pitchFamily="34" charset="0"/>
                <a:ea typeface="Barlow Bold" pitchFamily="34" charset="-122"/>
                <a:cs typeface="Barlow Bold" pitchFamily="34" charset="-120"/>
              </a:rPr>
              <a:t>1</a:t>
            </a:r>
            <a:endParaRPr lang="en-US" sz="1800" dirty="0"/>
          </a:p>
        </p:txBody>
      </p:sp>
      <p:sp>
        <p:nvSpPr>
          <p:cNvPr id="5" name="Text 2"/>
          <p:cNvSpPr/>
          <p:nvPr/>
        </p:nvSpPr>
        <p:spPr>
          <a:xfrm>
            <a:off x="5266253" y="2086332"/>
            <a:ext cx="2433637" cy="304205"/>
          </a:xfrm>
          <a:prstGeom prst="rect">
            <a:avLst/>
          </a:prstGeom>
          <a:noFill/>
          <a:ln/>
        </p:spPr>
        <p:txBody>
          <a:bodyPr wrap="none" lIns="0" tIns="0" rIns="0" bIns="0" rtlCol="0" anchor="t"/>
          <a:lstStyle/>
          <a:p>
            <a:pPr marL="0" indent="0" algn="l">
              <a:lnSpc>
                <a:spcPts val="2350"/>
              </a:lnSpc>
              <a:buNone/>
            </a:pPr>
            <a:r>
              <a:rPr lang="en-US" sz="1900" b="1" dirty="0">
                <a:solidFill>
                  <a:srgbClr val="EEEFF5"/>
                </a:solidFill>
                <a:latin typeface="Barlow Bold" pitchFamily="34" charset="0"/>
                <a:ea typeface="Barlow Bold" pitchFamily="34" charset="-122"/>
                <a:cs typeface="Barlow Bold" pitchFamily="34" charset="-120"/>
              </a:rPr>
              <a:t>Definition</a:t>
            </a:r>
            <a:endParaRPr lang="en-US" sz="1900" dirty="0"/>
          </a:p>
        </p:txBody>
      </p:sp>
      <p:sp>
        <p:nvSpPr>
          <p:cNvPr id="6" name="Text 3"/>
          <p:cNvSpPr/>
          <p:nvPr/>
        </p:nvSpPr>
        <p:spPr>
          <a:xfrm>
            <a:off x="5266253" y="2501503"/>
            <a:ext cx="8531900" cy="591503"/>
          </a:xfrm>
          <a:prstGeom prst="rect">
            <a:avLst/>
          </a:prstGeom>
          <a:noFill/>
          <a:ln/>
        </p:spPr>
        <p:txBody>
          <a:bodyPr wrap="square" lIns="0" tIns="0" rIns="0" bIns="0" rtlCol="0" anchor="t"/>
          <a:lstStyle/>
          <a:p>
            <a:pPr marL="0" indent="0" algn="l">
              <a:lnSpc>
                <a:spcPts val="2300"/>
              </a:lnSpc>
              <a:buNone/>
            </a:pPr>
            <a:r>
              <a:rPr lang="en-US" sz="1450" dirty="0">
                <a:solidFill>
                  <a:srgbClr val="EEEFF5"/>
                </a:solidFill>
                <a:latin typeface="Montserrat" pitchFamily="34" charset="0"/>
                <a:ea typeface="Montserrat" pitchFamily="34" charset="-122"/>
                <a:cs typeface="Montserrat" pitchFamily="34" charset="-120"/>
              </a:rPr>
              <a:t>A determinant is a scalar value associated with a square matrix, calculated from its elements.</a:t>
            </a:r>
            <a:endParaRPr lang="en-US" sz="1450" dirty="0"/>
          </a:p>
        </p:txBody>
      </p:sp>
      <p:sp>
        <p:nvSpPr>
          <p:cNvPr id="7" name="Shape 4"/>
          <p:cNvSpPr/>
          <p:nvPr/>
        </p:nvSpPr>
        <p:spPr>
          <a:xfrm>
            <a:off x="5127546" y="3587234"/>
            <a:ext cx="8809315" cy="11430"/>
          </a:xfrm>
          <a:prstGeom prst="roundRect">
            <a:avLst>
              <a:gd name="adj" fmla="val 1456400"/>
            </a:avLst>
          </a:prstGeom>
          <a:solidFill>
            <a:srgbClr val="60646A"/>
          </a:solidFill>
          <a:ln/>
        </p:spPr>
      </p:sp>
      <p:pic>
        <p:nvPicPr>
          <p:cNvPr id="8" name="Image 1" descr="preencoded.png"/>
          <p:cNvPicPr>
            <a:picLocks noChangeAspect="1"/>
          </p:cNvPicPr>
          <p:nvPr/>
        </p:nvPicPr>
        <p:blipFill>
          <a:blip r:embed="rId4"/>
          <a:stretch>
            <a:fillRect/>
          </a:stretch>
        </p:blipFill>
        <p:spPr>
          <a:xfrm>
            <a:off x="1780818" y="3619857"/>
            <a:ext cx="4400669" cy="1967984"/>
          </a:xfrm>
          <a:prstGeom prst="rect">
            <a:avLst/>
          </a:prstGeom>
        </p:spPr>
      </p:pic>
      <p:sp>
        <p:nvSpPr>
          <p:cNvPr id="9" name="Text 5"/>
          <p:cNvSpPr/>
          <p:nvPr/>
        </p:nvSpPr>
        <p:spPr>
          <a:xfrm>
            <a:off x="3916323" y="4418886"/>
            <a:ext cx="129421" cy="369927"/>
          </a:xfrm>
          <a:prstGeom prst="rect">
            <a:avLst/>
          </a:prstGeom>
          <a:noFill/>
          <a:ln/>
        </p:spPr>
        <p:txBody>
          <a:bodyPr wrap="none" lIns="0" tIns="0" rIns="0" bIns="0" rtlCol="0" anchor="t"/>
          <a:lstStyle/>
          <a:p>
            <a:pPr marL="0" indent="0" algn="ctr">
              <a:lnSpc>
                <a:spcPts val="2900"/>
              </a:lnSpc>
              <a:buNone/>
            </a:pPr>
            <a:r>
              <a:rPr lang="en-US" sz="1800" b="1" dirty="0">
                <a:solidFill>
                  <a:srgbClr val="EEEFF5"/>
                </a:solidFill>
                <a:latin typeface="Barlow Bold" pitchFamily="34" charset="0"/>
                <a:ea typeface="Barlow Bold" pitchFamily="34" charset="-122"/>
                <a:cs typeface="Barlow Bold" pitchFamily="34" charset="-120"/>
              </a:rPr>
              <a:t>2</a:t>
            </a:r>
            <a:endParaRPr lang="en-US" sz="1800" dirty="0"/>
          </a:p>
        </p:txBody>
      </p:sp>
      <p:sp>
        <p:nvSpPr>
          <p:cNvPr id="10" name="Text 6"/>
          <p:cNvSpPr/>
          <p:nvPr/>
        </p:nvSpPr>
        <p:spPr>
          <a:xfrm>
            <a:off x="6366391" y="3804761"/>
            <a:ext cx="2433637" cy="304205"/>
          </a:xfrm>
          <a:prstGeom prst="rect">
            <a:avLst/>
          </a:prstGeom>
          <a:noFill/>
          <a:ln/>
        </p:spPr>
        <p:txBody>
          <a:bodyPr wrap="none" lIns="0" tIns="0" rIns="0" bIns="0" rtlCol="0" anchor="t"/>
          <a:lstStyle/>
          <a:p>
            <a:pPr marL="0" indent="0" algn="l">
              <a:lnSpc>
                <a:spcPts val="2350"/>
              </a:lnSpc>
              <a:buNone/>
            </a:pPr>
            <a:r>
              <a:rPr lang="en-US" sz="1900" b="1" dirty="0">
                <a:solidFill>
                  <a:srgbClr val="EEEFF5"/>
                </a:solidFill>
                <a:latin typeface="Barlow Bold" pitchFamily="34" charset="0"/>
                <a:ea typeface="Barlow Bold" pitchFamily="34" charset="-122"/>
                <a:cs typeface="Barlow Bold" pitchFamily="34" charset="-120"/>
              </a:rPr>
              <a:t>Calculation</a:t>
            </a:r>
            <a:endParaRPr lang="en-US" sz="1900" dirty="0"/>
          </a:p>
        </p:txBody>
      </p:sp>
      <p:sp>
        <p:nvSpPr>
          <p:cNvPr id="11" name="Text 7"/>
          <p:cNvSpPr/>
          <p:nvPr/>
        </p:nvSpPr>
        <p:spPr>
          <a:xfrm>
            <a:off x="6366391" y="4219932"/>
            <a:ext cx="7431762" cy="1183005"/>
          </a:xfrm>
          <a:prstGeom prst="rect">
            <a:avLst/>
          </a:prstGeom>
          <a:noFill/>
          <a:ln/>
        </p:spPr>
        <p:txBody>
          <a:bodyPr wrap="square" lIns="0" tIns="0" rIns="0" bIns="0" rtlCol="0" anchor="t"/>
          <a:lstStyle/>
          <a:p>
            <a:pPr marL="0" indent="0" algn="l">
              <a:lnSpc>
                <a:spcPts val="2300"/>
              </a:lnSpc>
              <a:buNone/>
            </a:pPr>
            <a:r>
              <a:rPr lang="en-US" sz="1450" dirty="0">
                <a:solidFill>
                  <a:srgbClr val="EEEFF5"/>
                </a:solidFill>
                <a:latin typeface="Montserrat" pitchFamily="34" charset="0"/>
                <a:ea typeface="Montserrat" pitchFamily="34" charset="-122"/>
                <a:cs typeface="Montserrat" pitchFamily="34" charset="-120"/>
              </a:rPr>
              <a:t>The determinant of a 2x2 matrix is calculated by multiplying the elements on the main diagonal and subtracting the product of the elements on the off-diagonal. The calculation for larger matrices involves a more complex process, utilizing cofactor expansion or row reduction methods.</a:t>
            </a:r>
            <a:endParaRPr lang="en-US" sz="1450" dirty="0"/>
          </a:p>
        </p:txBody>
      </p:sp>
      <p:sp>
        <p:nvSpPr>
          <p:cNvPr id="12" name="Shape 8"/>
          <p:cNvSpPr/>
          <p:nvPr/>
        </p:nvSpPr>
        <p:spPr>
          <a:xfrm>
            <a:off x="6227683" y="5601414"/>
            <a:ext cx="7709178" cy="11430"/>
          </a:xfrm>
          <a:prstGeom prst="roundRect">
            <a:avLst>
              <a:gd name="adj" fmla="val 1456400"/>
            </a:avLst>
          </a:prstGeom>
          <a:solidFill>
            <a:srgbClr val="60646A"/>
          </a:solidFill>
          <a:ln/>
        </p:spPr>
      </p:sp>
      <p:pic>
        <p:nvPicPr>
          <p:cNvPr id="13" name="Image 2" descr="preencoded.png"/>
          <p:cNvPicPr>
            <a:picLocks noChangeAspect="1"/>
          </p:cNvPicPr>
          <p:nvPr/>
        </p:nvPicPr>
        <p:blipFill>
          <a:blip r:embed="rId5"/>
          <a:stretch>
            <a:fillRect/>
          </a:stretch>
        </p:blipFill>
        <p:spPr>
          <a:xfrm>
            <a:off x="680680" y="5634038"/>
            <a:ext cx="6601063" cy="1967984"/>
          </a:xfrm>
          <a:prstGeom prst="rect">
            <a:avLst/>
          </a:prstGeom>
        </p:spPr>
      </p:pic>
      <p:sp>
        <p:nvSpPr>
          <p:cNvPr id="14" name="Text 9"/>
          <p:cNvSpPr/>
          <p:nvPr/>
        </p:nvSpPr>
        <p:spPr>
          <a:xfrm>
            <a:off x="3918704" y="6433066"/>
            <a:ext cx="124897" cy="369927"/>
          </a:xfrm>
          <a:prstGeom prst="rect">
            <a:avLst/>
          </a:prstGeom>
          <a:noFill/>
          <a:ln/>
        </p:spPr>
        <p:txBody>
          <a:bodyPr wrap="none" lIns="0" tIns="0" rIns="0" bIns="0" rtlCol="0" anchor="t"/>
          <a:lstStyle/>
          <a:p>
            <a:pPr marL="0" indent="0" algn="ctr">
              <a:lnSpc>
                <a:spcPts val="2900"/>
              </a:lnSpc>
              <a:buNone/>
            </a:pPr>
            <a:r>
              <a:rPr lang="en-US" sz="1800" b="1" dirty="0">
                <a:solidFill>
                  <a:srgbClr val="EEEFF5"/>
                </a:solidFill>
                <a:latin typeface="Barlow Bold" pitchFamily="34" charset="0"/>
                <a:ea typeface="Barlow Bold" pitchFamily="34" charset="-122"/>
                <a:cs typeface="Barlow Bold" pitchFamily="34" charset="-120"/>
              </a:rPr>
              <a:t>3</a:t>
            </a:r>
            <a:endParaRPr lang="en-US" sz="1800" dirty="0"/>
          </a:p>
        </p:txBody>
      </p:sp>
      <p:sp>
        <p:nvSpPr>
          <p:cNvPr id="15" name="Text 10"/>
          <p:cNvSpPr/>
          <p:nvPr/>
        </p:nvSpPr>
        <p:spPr>
          <a:xfrm>
            <a:off x="7466648" y="5966817"/>
            <a:ext cx="2433637" cy="304205"/>
          </a:xfrm>
          <a:prstGeom prst="rect">
            <a:avLst/>
          </a:prstGeom>
          <a:noFill/>
          <a:ln/>
        </p:spPr>
        <p:txBody>
          <a:bodyPr wrap="none" lIns="0" tIns="0" rIns="0" bIns="0" rtlCol="0" anchor="t"/>
          <a:lstStyle/>
          <a:p>
            <a:pPr marL="0" indent="0" algn="l">
              <a:lnSpc>
                <a:spcPts val="2350"/>
              </a:lnSpc>
              <a:buNone/>
            </a:pPr>
            <a:r>
              <a:rPr lang="en-US" sz="1900" b="1" dirty="0">
                <a:solidFill>
                  <a:srgbClr val="EEEFF5"/>
                </a:solidFill>
                <a:latin typeface="Barlow Bold" pitchFamily="34" charset="0"/>
                <a:ea typeface="Barlow Bold" pitchFamily="34" charset="-122"/>
                <a:cs typeface="Barlow Bold" pitchFamily="34" charset="-120"/>
              </a:rPr>
              <a:t>Applications</a:t>
            </a:r>
            <a:endParaRPr lang="en-US" sz="1900" dirty="0"/>
          </a:p>
        </p:txBody>
      </p:sp>
      <p:sp>
        <p:nvSpPr>
          <p:cNvPr id="16" name="Text 11"/>
          <p:cNvSpPr/>
          <p:nvPr/>
        </p:nvSpPr>
        <p:spPr>
          <a:xfrm>
            <a:off x="7466648" y="6381988"/>
            <a:ext cx="6331506" cy="887254"/>
          </a:xfrm>
          <a:prstGeom prst="rect">
            <a:avLst/>
          </a:prstGeom>
          <a:noFill/>
          <a:ln/>
        </p:spPr>
        <p:txBody>
          <a:bodyPr wrap="square" lIns="0" tIns="0" rIns="0" bIns="0" rtlCol="0" anchor="t"/>
          <a:lstStyle/>
          <a:p>
            <a:pPr marL="0" indent="0" algn="l">
              <a:lnSpc>
                <a:spcPts val="2300"/>
              </a:lnSpc>
              <a:buNone/>
            </a:pPr>
            <a:r>
              <a:rPr lang="en-US" sz="1450" dirty="0">
                <a:solidFill>
                  <a:srgbClr val="EEEFF5"/>
                </a:solidFill>
                <a:latin typeface="Montserrat" pitchFamily="34" charset="0"/>
                <a:ea typeface="Montserrat" pitchFamily="34" charset="-122"/>
                <a:cs typeface="Montserrat" pitchFamily="34" charset="-120"/>
              </a:rPr>
              <a:t>Determinants play crucial roles in determining the invertibility of a matrix, solving systems of linear equations, and calculating eigenvalues and eigenvectors in linear algebra.</a:t>
            </a:r>
            <a:endParaRPr lang="en-US" sz="1450" dirty="0"/>
          </a:p>
        </p:txBody>
      </p:sp>
      <p:pic>
        <p:nvPicPr>
          <p:cNvPr id="18" name="Picture 17">
            <a:extLst>
              <a:ext uri="{FF2B5EF4-FFF2-40B4-BE49-F238E27FC236}">
                <a16:creationId xmlns:a16="http://schemas.microsoft.com/office/drawing/2014/main" id="{12849FFC-86E7-4DDE-B7B2-AF8F2D3FEA11}"/>
              </a:ext>
            </a:extLst>
          </p:cNvPr>
          <p:cNvPicPr>
            <a:picLocks noChangeAspect="1"/>
          </p:cNvPicPr>
          <p:nvPr/>
        </p:nvPicPr>
        <p:blipFill>
          <a:blip r:embed="rId6"/>
          <a:stretch>
            <a:fillRect/>
          </a:stretch>
        </p:blipFill>
        <p:spPr>
          <a:xfrm>
            <a:off x="11683628" y="7602022"/>
            <a:ext cx="2838846" cy="59063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194822" y="884039"/>
            <a:ext cx="6432352" cy="665798"/>
          </a:xfrm>
          <a:prstGeom prst="rect">
            <a:avLst/>
          </a:prstGeom>
          <a:noFill/>
          <a:ln/>
        </p:spPr>
        <p:txBody>
          <a:bodyPr wrap="none" lIns="0" tIns="0" rIns="0" bIns="0" rtlCol="0" anchor="t"/>
          <a:lstStyle/>
          <a:p>
            <a:pPr marL="0" indent="0">
              <a:lnSpc>
                <a:spcPts val="5200"/>
              </a:lnSpc>
              <a:buNone/>
            </a:pPr>
            <a:r>
              <a:rPr lang="en-US" sz="4150" b="1" dirty="0">
                <a:solidFill>
                  <a:srgbClr val="9998FF"/>
                </a:solidFill>
                <a:latin typeface="Barlow Bold" pitchFamily="34" charset="0"/>
                <a:ea typeface="Barlow Bold" pitchFamily="34" charset="-122"/>
                <a:cs typeface="Barlow Bold" pitchFamily="34" charset="-120"/>
              </a:rPr>
              <a:t>Properties of Determinants</a:t>
            </a:r>
            <a:endParaRPr lang="en-US" sz="4150" dirty="0"/>
          </a:p>
        </p:txBody>
      </p:sp>
      <p:sp>
        <p:nvSpPr>
          <p:cNvPr id="4" name="Shape 1"/>
          <p:cNvSpPr/>
          <p:nvPr/>
        </p:nvSpPr>
        <p:spPr>
          <a:xfrm>
            <a:off x="6194822" y="1853446"/>
            <a:ext cx="3762375" cy="2154555"/>
          </a:xfrm>
          <a:prstGeom prst="roundRect">
            <a:avLst>
              <a:gd name="adj" fmla="val 8455"/>
            </a:avLst>
          </a:prstGeom>
          <a:solidFill>
            <a:srgbClr val="282C32"/>
          </a:solidFill>
          <a:ln/>
          <a:effectLst>
            <a:outerShdw blurRad="49530" dist="24130" dir="13500000" algn="bl" rotWithShape="0">
              <a:srgbClr val="FFFFFF">
                <a:alpha val="10000"/>
              </a:srgbClr>
            </a:outerShdw>
          </a:effectLst>
        </p:spPr>
      </p:sp>
      <p:sp>
        <p:nvSpPr>
          <p:cNvPr id="5" name="Text 2"/>
          <p:cNvSpPr/>
          <p:nvPr/>
        </p:nvSpPr>
        <p:spPr>
          <a:xfrm>
            <a:off x="6397228" y="2055852"/>
            <a:ext cx="3357563" cy="665798"/>
          </a:xfrm>
          <a:prstGeom prst="rect">
            <a:avLst/>
          </a:prstGeom>
          <a:noFill/>
          <a:ln/>
        </p:spPr>
        <p:txBody>
          <a:bodyPr wrap="square" lIns="0" tIns="0" rIns="0" bIns="0" rtlCol="0" anchor="t"/>
          <a:lstStyle/>
          <a:p>
            <a:pPr marL="0" indent="0">
              <a:lnSpc>
                <a:spcPts val="2600"/>
              </a:lnSpc>
              <a:buNone/>
            </a:pPr>
            <a:r>
              <a:rPr lang="en-US" sz="2050" b="1" dirty="0">
                <a:solidFill>
                  <a:srgbClr val="EEEFF5"/>
                </a:solidFill>
                <a:latin typeface="Barlow Bold" pitchFamily="34" charset="0"/>
                <a:ea typeface="Barlow Bold" pitchFamily="34" charset="-122"/>
                <a:cs typeface="Barlow Bold" pitchFamily="34" charset="-120"/>
              </a:rPr>
              <a:t>Determinant of the Identity Matrix</a:t>
            </a:r>
            <a:endParaRPr lang="en-US" sz="2050" dirty="0"/>
          </a:p>
        </p:txBody>
      </p:sp>
      <p:sp>
        <p:nvSpPr>
          <p:cNvPr id="6" name="Text 3"/>
          <p:cNvSpPr/>
          <p:nvPr/>
        </p:nvSpPr>
        <p:spPr>
          <a:xfrm>
            <a:off x="6397228" y="2843093"/>
            <a:ext cx="3357563" cy="647700"/>
          </a:xfrm>
          <a:prstGeom prst="rect">
            <a:avLst/>
          </a:prstGeom>
          <a:noFill/>
          <a:ln/>
        </p:spPr>
        <p:txBody>
          <a:bodyPr wrap="square" lIns="0" tIns="0" rIns="0" bIns="0" rtlCol="0" anchor="t"/>
          <a:lstStyle/>
          <a:p>
            <a:pPr marL="0" indent="0">
              <a:lnSpc>
                <a:spcPts val="2550"/>
              </a:lnSpc>
              <a:buNone/>
            </a:pPr>
            <a:r>
              <a:rPr lang="en-US" sz="1550" dirty="0">
                <a:solidFill>
                  <a:srgbClr val="EEEFF5"/>
                </a:solidFill>
                <a:latin typeface="Montserrat" pitchFamily="34" charset="0"/>
                <a:ea typeface="Montserrat" pitchFamily="34" charset="-122"/>
                <a:cs typeface="Montserrat" pitchFamily="34" charset="-120"/>
              </a:rPr>
              <a:t>The determinant of the identity matrix is always 1.</a:t>
            </a:r>
            <a:endParaRPr lang="en-US" sz="1550" dirty="0"/>
          </a:p>
        </p:txBody>
      </p:sp>
      <p:sp>
        <p:nvSpPr>
          <p:cNvPr id="7" name="Shape 4"/>
          <p:cNvSpPr/>
          <p:nvPr/>
        </p:nvSpPr>
        <p:spPr>
          <a:xfrm>
            <a:off x="10159603" y="1853446"/>
            <a:ext cx="3762375" cy="2154555"/>
          </a:xfrm>
          <a:prstGeom prst="roundRect">
            <a:avLst>
              <a:gd name="adj" fmla="val 8455"/>
            </a:avLst>
          </a:prstGeom>
          <a:solidFill>
            <a:srgbClr val="282C32"/>
          </a:solidFill>
          <a:ln/>
          <a:effectLst>
            <a:outerShdw blurRad="49530" dist="24130" dir="13500000" algn="bl" rotWithShape="0">
              <a:srgbClr val="FFFFFF">
                <a:alpha val="10000"/>
              </a:srgbClr>
            </a:outerShdw>
          </a:effectLst>
        </p:spPr>
      </p:sp>
      <p:sp>
        <p:nvSpPr>
          <p:cNvPr id="8" name="Text 5"/>
          <p:cNvSpPr/>
          <p:nvPr/>
        </p:nvSpPr>
        <p:spPr>
          <a:xfrm>
            <a:off x="10362009" y="2055852"/>
            <a:ext cx="3262908" cy="332899"/>
          </a:xfrm>
          <a:prstGeom prst="rect">
            <a:avLst/>
          </a:prstGeom>
          <a:noFill/>
          <a:ln/>
        </p:spPr>
        <p:txBody>
          <a:bodyPr wrap="none" lIns="0" tIns="0" rIns="0" bIns="0" rtlCol="0" anchor="t"/>
          <a:lstStyle/>
          <a:p>
            <a:pPr marL="0" indent="0">
              <a:lnSpc>
                <a:spcPts val="2600"/>
              </a:lnSpc>
              <a:buNone/>
            </a:pPr>
            <a:r>
              <a:rPr lang="en-US" sz="2050" b="1" dirty="0">
                <a:solidFill>
                  <a:srgbClr val="EEEFF5"/>
                </a:solidFill>
                <a:latin typeface="Barlow Bold" pitchFamily="34" charset="0"/>
                <a:ea typeface="Barlow Bold" pitchFamily="34" charset="-122"/>
                <a:cs typeface="Barlow Bold" pitchFamily="34" charset="-120"/>
              </a:rPr>
              <a:t>Determinant of a Transpose</a:t>
            </a:r>
            <a:endParaRPr lang="en-US" sz="2050" dirty="0"/>
          </a:p>
        </p:txBody>
      </p:sp>
      <p:sp>
        <p:nvSpPr>
          <p:cNvPr id="9" name="Text 6"/>
          <p:cNvSpPr/>
          <p:nvPr/>
        </p:nvSpPr>
        <p:spPr>
          <a:xfrm>
            <a:off x="10362009" y="2510195"/>
            <a:ext cx="3357563" cy="1295400"/>
          </a:xfrm>
          <a:prstGeom prst="rect">
            <a:avLst/>
          </a:prstGeom>
          <a:noFill/>
          <a:ln/>
        </p:spPr>
        <p:txBody>
          <a:bodyPr wrap="square" lIns="0" tIns="0" rIns="0" bIns="0" rtlCol="0" anchor="t"/>
          <a:lstStyle/>
          <a:p>
            <a:pPr marL="0" indent="0">
              <a:lnSpc>
                <a:spcPts val="2550"/>
              </a:lnSpc>
              <a:buNone/>
            </a:pPr>
            <a:r>
              <a:rPr lang="en-US" sz="1550" dirty="0">
                <a:solidFill>
                  <a:srgbClr val="EEEFF5"/>
                </a:solidFill>
                <a:latin typeface="Montserrat" pitchFamily="34" charset="0"/>
                <a:ea typeface="Montserrat" pitchFamily="34" charset="-122"/>
                <a:cs typeface="Montserrat" pitchFamily="34" charset="-120"/>
              </a:rPr>
              <a:t>The determinant of a matrix's transpose is equal to the determinant of the original matrix.</a:t>
            </a:r>
            <a:endParaRPr lang="en-US" sz="1550" dirty="0"/>
          </a:p>
        </p:txBody>
      </p:sp>
      <p:sp>
        <p:nvSpPr>
          <p:cNvPr id="10" name="Shape 7"/>
          <p:cNvSpPr/>
          <p:nvPr/>
        </p:nvSpPr>
        <p:spPr>
          <a:xfrm>
            <a:off x="6194822" y="4210407"/>
            <a:ext cx="3762375" cy="3135154"/>
          </a:xfrm>
          <a:prstGeom prst="roundRect">
            <a:avLst>
              <a:gd name="adj" fmla="val 5811"/>
            </a:avLst>
          </a:prstGeom>
          <a:solidFill>
            <a:srgbClr val="282C32"/>
          </a:solidFill>
          <a:ln/>
          <a:effectLst>
            <a:outerShdw blurRad="49530" dist="24130" dir="13500000" algn="bl" rotWithShape="0">
              <a:srgbClr val="FFFFFF">
                <a:alpha val="10000"/>
              </a:srgbClr>
            </a:outerShdw>
          </a:effectLst>
        </p:spPr>
      </p:sp>
      <p:sp>
        <p:nvSpPr>
          <p:cNvPr id="11" name="Text 8"/>
          <p:cNvSpPr/>
          <p:nvPr/>
        </p:nvSpPr>
        <p:spPr>
          <a:xfrm>
            <a:off x="6397228" y="4412813"/>
            <a:ext cx="3357563" cy="665798"/>
          </a:xfrm>
          <a:prstGeom prst="rect">
            <a:avLst/>
          </a:prstGeom>
          <a:noFill/>
          <a:ln/>
        </p:spPr>
        <p:txBody>
          <a:bodyPr wrap="square" lIns="0" tIns="0" rIns="0" bIns="0" rtlCol="0" anchor="t"/>
          <a:lstStyle/>
          <a:p>
            <a:pPr marL="0" indent="0">
              <a:lnSpc>
                <a:spcPts val="2600"/>
              </a:lnSpc>
              <a:buNone/>
            </a:pPr>
            <a:r>
              <a:rPr lang="en-US" sz="2050" b="1" dirty="0">
                <a:solidFill>
                  <a:srgbClr val="EEEFF5"/>
                </a:solidFill>
                <a:latin typeface="Barlow Bold" pitchFamily="34" charset="0"/>
                <a:ea typeface="Barlow Bold" pitchFamily="34" charset="-122"/>
                <a:cs typeface="Barlow Bold" pitchFamily="34" charset="-120"/>
              </a:rPr>
              <a:t>Determinant of a Multiplied Matrix</a:t>
            </a:r>
            <a:endParaRPr lang="en-US" sz="2050" dirty="0"/>
          </a:p>
        </p:txBody>
      </p:sp>
      <p:sp>
        <p:nvSpPr>
          <p:cNvPr id="12" name="Text 9"/>
          <p:cNvSpPr/>
          <p:nvPr/>
        </p:nvSpPr>
        <p:spPr>
          <a:xfrm>
            <a:off x="6397228" y="5200055"/>
            <a:ext cx="3357563" cy="1943100"/>
          </a:xfrm>
          <a:prstGeom prst="rect">
            <a:avLst/>
          </a:prstGeom>
          <a:noFill/>
          <a:ln/>
        </p:spPr>
        <p:txBody>
          <a:bodyPr wrap="square" lIns="0" tIns="0" rIns="0" bIns="0" rtlCol="0" anchor="t"/>
          <a:lstStyle/>
          <a:p>
            <a:pPr marL="0" indent="0">
              <a:lnSpc>
                <a:spcPts val="2550"/>
              </a:lnSpc>
              <a:buNone/>
            </a:pPr>
            <a:r>
              <a:rPr lang="en-US" sz="1550" dirty="0">
                <a:solidFill>
                  <a:srgbClr val="EEEFF5"/>
                </a:solidFill>
                <a:latin typeface="Montserrat" pitchFamily="34" charset="0"/>
                <a:ea typeface="Montserrat" pitchFamily="34" charset="-122"/>
                <a:cs typeface="Montserrat" pitchFamily="34" charset="-120"/>
              </a:rPr>
              <a:t>The determinant of a matrix multiplied by a scalar is equal to the scalar raised to the power of the matrix's order multiplied by the determinant of the original matrix.</a:t>
            </a:r>
            <a:endParaRPr lang="en-US" sz="1550" dirty="0"/>
          </a:p>
        </p:txBody>
      </p:sp>
      <p:sp>
        <p:nvSpPr>
          <p:cNvPr id="13" name="Shape 10"/>
          <p:cNvSpPr/>
          <p:nvPr/>
        </p:nvSpPr>
        <p:spPr>
          <a:xfrm>
            <a:off x="10159603" y="4210407"/>
            <a:ext cx="3762375" cy="3135154"/>
          </a:xfrm>
          <a:prstGeom prst="roundRect">
            <a:avLst>
              <a:gd name="adj" fmla="val 5811"/>
            </a:avLst>
          </a:prstGeom>
          <a:solidFill>
            <a:srgbClr val="282C32"/>
          </a:solidFill>
          <a:ln/>
          <a:effectLst>
            <a:outerShdw blurRad="49530" dist="24130" dir="13500000" algn="bl" rotWithShape="0">
              <a:srgbClr val="FFFFFF">
                <a:alpha val="10000"/>
              </a:srgbClr>
            </a:outerShdw>
          </a:effectLst>
        </p:spPr>
      </p:sp>
      <p:sp>
        <p:nvSpPr>
          <p:cNvPr id="14" name="Text 11"/>
          <p:cNvSpPr/>
          <p:nvPr/>
        </p:nvSpPr>
        <p:spPr>
          <a:xfrm>
            <a:off x="10362009" y="4412813"/>
            <a:ext cx="3357563" cy="665798"/>
          </a:xfrm>
          <a:prstGeom prst="rect">
            <a:avLst/>
          </a:prstGeom>
          <a:noFill/>
          <a:ln/>
        </p:spPr>
        <p:txBody>
          <a:bodyPr wrap="square" lIns="0" tIns="0" rIns="0" bIns="0" rtlCol="0" anchor="t"/>
          <a:lstStyle/>
          <a:p>
            <a:pPr marL="0" indent="0">
              <a:lnSpc>
                <a:spcPts val="2600"/>
              </a:lnSpc>
              <a:buNone/>
            </a:pPr>
            <a:r>
              <a:rPr lang="en-US" sz="2050" b="1" dirty="0">
                <a:solidFill>
                  <a:srgbClr val="EEEFF5"/>
                </a:solidFill>
                <a:latin typeface="Barlow Bold" pitchFamily="34" charset="0"/>
                <a:ea typeface="Barlow Bold" pitchFamily="34" charset="-122"/>
                <a:cs typeface="Barlow Bold" pitchFamily="34" charset="-120"/>
              </a:rPr>
              <a:t>Determinant of a Product of Matrices</a:t>
            </a:r>
            <a:endParaRPr lang="en-US" sz="2050" dirty="0"/>
          </a:p>
        </p:txBody>
      </p:sp>
      <p:sp>
        <p:nvSpPr>
          <p:cNvPr id="15" name="Text 12"/>
          <p:cNvSpPr/>
          <p:nvPr/>
        </p:nvSpPr>
        <p:spPr>
          <a:xfrm>
            <a:off x="10362009" y="5200055"/>
            <a:ext cx="3357563" cy="971550"/>
          </a:xfrm>
          <a:prstGeom prst="rect">
            <a:avLst/>
          </a:prstGeom>
          <a:noFill/>
          <a:ln/>
        </p:spPr>
        <p:txBody>
          <a:bodyPr wrap="square" lIns="0" tIns="0" rIns="0" bIns="0" rtlCol="0" anchor="t"/>
          <a:lstStyle/>
          <a:p>
            <a:pPr marL="0" indent="0">
              <a:lnSpc>
                <a:spcPts val="2550"/>
              </a:lnSpc>
              <a:buNone/>
            </a:pPr>
            <a:r>
              <a:rPr lang="en-US" sz="1550" dirty="0">
                <a:solidFill>
                  <a:srgbClr val="EEEFF5"/>
                </a:solidFill>
                <a:latin typeface="Montserrat" pitchFamily="34" charset="0"/>
                <a:ea typeface="Montserrat" pitchFamily="34" charset="-122"/>
                <a:cs typeface="Montserrat" pitchFamily="34" charset="-120"/>
              </a:rPr>
              <a:t>The determinant of the product of two matrices is equal to the product of their determinants.</a:t>
            </a:r>
            <a:endParaRPr lang="en-US" sz="1550" dirty="0"/>
          </a:p>
        </p:txBody>
      </p:sp>
      <p:pic>
        <p:nvPicPr>
          <p:cNvPr id="17" name="Picture 16">
            <a:extLst>
              <a:ext uri="{FF2B5EF4-FFF2-40B4-BE49-F238E27FC236}">
                <a16:creationId xmlns:a16="http://schemas.microsoft.com/office/drawing/2014/main" id="{FE6B709D-EA0F-4280-9396-BAD0C865876F}"/>
              </a:ext>
            </a:extLst>
          </p:cNvPr>
          <p:cNvPicPr>
            <a:picLocks noChangeAspect="1"/>
          </p:cNvPicPr>
          <p:nvPr/>
        </p:nvPicPr>
        <p:blipFill>
          <a:blip r:embed="rId4"/>
          <a:stretch>
            <a:fillRect/>
          </a:stretch>
        </p:blipFill>
        <p:spPr>
          <a:xfrm>
            <a:off x="11683627" y="7558163"/>
            <a:ext cx="2838846" cy="59063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58309" y="841177"/>
            <a:ext cx="5701546" cy="712708"/>
          </a:xfrm>
          <a:prstGeom prst="rect">
            <a:avLst/>
          </a:prstGeom>
          <a:noFill/>
          <a:ln/>
        </p:spPr>
        <p:txBody>
          <a:bodyPr wrap="none" lIns="0" tIns="0" rIns="0" bIns="0" rtlCol="0" anchor="t"/>
          <a:lstStyle/>
          <a:p>
            <a:pPr marL="0" indent="0">
              <a:lnSpc>
                <a:spcPts val="5600"/>
              </a:lnSpc>
              <a:buNone/>
            </a:pPr>
            <a:r>
              <a:rPr lang="en-US" sz="4450" b="1" dirty="0">
                <a:solidFill>
                  <a:srgbClr val="9998FF"/>
                </a:solidFill>
                <a:latin typeface="Barlow Bold" pitchFamily="34" charset="0"/>
                <a:ea typeface="Barlow Bold" pitchFamily="34" charset="-122"/>
                <a:cs typeface="Barlow Bold" pitchFamily="34" charset="-120"/>
              </a:rPr>
              <a:t>Cofactor Expansion</a:t>
            </a:r>
            <a:endParaRPr lang="en-US" sz="4450" dirty="0"/>
          </a:p>
        </p:txBody>
      </p:sp>
      <p:sp>
        <p:nvSpPr>
          <p:cNvPr id="3" name="Shape 1"/>
          <p:cNvSpPr/>
          <p:nvPr/>
        </p:nvSpPr>
        <p:spPr>
          <a:xfrm>
            <a:off x="758309" y="1987153"/>
            <a:ext cx="2185511" cy="1265992"/>
          </a:xfrm>
          <a:prstGeom prst="roundRect">
            <a:avLst>
              <a:gd name="adj" fmla="val 15403"/>
            </a:avLst>
          </a:prstGeom>
          <a:solidFill>
            <a:srgbClr val="282C32"/>
          </a:solidFill>
          <a:ln/>
          <a:effectLst>
            <a:outerShdw blurRad="53340" dist="26670" dir="13500000" algn="bl" rotWithShape="0">
              <a:srgbClr val="FFFFFF">
                <a:alpha val="10000"/>
              </a:srgbClr>
            </a:outerShdw>
          </a:effectLst>
        </p:spPr>
      </p:sp>
      <p:sp>
        <p:nvSpPr>
          <p:cNvPr id="4" name="Text 2"/>
          <p:cNvSpPr/>
          <p:nvPr/>
        </p:nvSpPr>
        <p:spPr>
          <a:xfrm>
            <a:off x="974884" y="2403396"/>
            <a:ext cx="95845" cy="433388"/>
          </a:xfrm>
          <a:prstGeom prst="rect">
            <a:avLst/>
          </a:prstGeom>
          <a:noFill/>
          <a:ln/>
        </p:spPr>
        <p:txBody>
          <a:bodyPr wrap="none" lIns="0" tIns="0" rIns="0" bIns="0" rtlCol="0" anchor="t"/>
          <a:lstStyle/>
          <a:p>
            <a:pPr marL="0" indent="0" algn="ctr">
              <a:lnSpc>
                <a:spcPts val="3400"/>
              </a:lnSpc>
              <a:buNone/>
            </a:pPr>
            <a:r>
              <a:rPr lang="en-US" sz="2100" b="1" dirty="0">
                <a:solidFill>
                  <a:srgbClr val="EEEFF5"/>
                </a:solidFill>
                <a:latin typeface="Barlow Bold" pitchFamily="34" charset="0"/>
                <a:ea typeface="Barlow Bold" pitchFamily="34" charset="-122"/>
                <a:cs typeface="Barlow Bold" pitchFamily="34" charset="-120"/>
              </a:rPr>
              <a:t>1</a:t>
            </a:r>
            <a:endParaRPr lang="en-US" sz="2100" dirty="0"/>
          </a:p>
        </p:txBody>
      </p:sp>
      <p:sp>
        <p:nvSpPr>
          <p:cNvPr id="5" name="Text 3"/>
          <p:cNvSpPr/>
          <p:nvPr/>
        </p:nvSpPr>
        <p:spPr>
          <a:xfrm>
            <a:off x="3160395" y="2203728"/>
            <a:ext cx="2850713" cy="356235"/>
          </a:xfrm>
          <a:prstGeom prst="rect">
            <a:avLst/>
          </a:prstGeom>
          <a:noFill/>
          <a:ln/>
        </p:spPr>
        <p:txBody>
          <a:bodyPr wrap="none" lIns="0" tIns="0" rIns="0" bIns="0" rtlCol="0" anchor="t"/>
          <a:lstStyle/>
          <a:p>
            <a:pPr marL="0" indent="0" algn="l">
              <a:lnSpc>
                <a:spcPts val="2800"/>
              </a:lnSpc>
              <a:buNone/>
            </a:pPr>
            <a:r>
              <a:rPr lang="en-US" sz="2200" b="1" dirty="0">
                <a:solidFill>
                  <a:srgbClr val="EEEFF5"/>
                </a:solidFill>
                <a:latin typeface="Barlow Bold" pitchFamily="34" charset="0"/>
                <a:ea typeface="Barlow Bold" pitchFamily="34" charset="-122"/>
                <a:cs typeface="Barlow Bold" pitchFamily="34" charset="-120"/>
              </a:rPr>
              <a:t>Definition</a:t>
            </a:r>
            <a:endParaRPr lang="en-US" sz="2200" dirty="0"/>
          </a:p>
        </p:txBody>
      </p:sp>
      <p:sp>
        <p:nvSpPr>
          <p:cNvPr id="6" name="Text 4"/>
          <p:cNvSpPr/>
          <p:nvPr/>
        </p:nvSpPr>
        <p:spPr>
          <a:xfrm>
            <a:off x="3160395" y="2689860"/>
            <a:ext cx="9173766" cy="346710"/>
          </a:xfrm>
          <a:prstGeom prst="rect">
            <a:avLst/>
          </a:prstGeom>
          <a:noFill/>
          <a:ln/>
        </p:spPr>
        <p:txBody>
          <a:bodyPr wrap="none" lIns="0" tIns="0" rIns="0" bIns="0" rtlCol="0" anchor="t"/>
          <a:lstStyle/>
          <a:p>
            <a:pPr marL="0" indent="0" algn="l">
              <a:lnSpc>
                <a:spcPts val="2700"/>
              </a:lnSpc>
              <a:buNone/>
            </a:pPr>
            <a:r>
              <a:rPr lang="en-US" sz="1700" dirty="0">
                <a:solidFill>
                  <a:srgbClr val="EEEFF5"/>
                </a:solidFill>
                <a:latin typeface="Montserrat" pitchFamily="34" charset="0"/>
                <a:ea typeface="Montserrat" pitchFamily="34" charset="-122"/>
                <a:cs typeface="Montserrat" pitchFamily="34" charset="-120"/>
              </a:rPr>
              <a:t>Cofactor expansion is a recursive method for calculating the determinant of a matrix.</a:t>
            </a:r>
            <a:endParaRPr lang="en-US" sz="1700" dirty="0"/>
          </a:p>
        </p:txBody>
      </p:sp>
      <p:sp>
        <p:nvSpPr>
          <p:cNvPr id="7" name="Shape 5"/>
          <p:cNvSpPr/>
          <p:nvPr/>
        </p:nvSpPr>
        <p:spPr>
          <a:xfrm>
            <a:off x="3052048" y="3237905"/>
            <a:ext cx="10711815" cy="15240"/>
          </a:xfrm>
          <a:prstGeom prst="roundRect">
            <a:avLst>
              <a:gd name="adj" fmla="val 1279500"/>
            </a:avLst>
          </a:prstGeom>
          <a:solidFill>
            <a:srgbClr val="60646A"/>
          </a:solidFill>
          <a:ln/>
        </p:spPr>
      </p:sp>
      <p:sp>
        <p:nvSpPr>
          <p:cNvPr id="8" name="Shape 6"/>
          <p:cNvSpPr/>
          <p:nvPr/>
        </p:nvSpPr>
        <p:spPr>
          <a:xfrm>
            <a:off x="758309" y="3361373"/>
            <a:ext cx="4371142" cy="1959412"/>
          </a:xfrm>
          <a:prstGeom prst="roundRect">
            <a:avLst>
              <a:gd name="adj" fmla="val 9952"/>
            </a:avLst>
          </a:prstGeom>
          <a:solidFill>
            <a:srgbClr val="282C32"/>
          </a:solidFill>
          <a:ln/>
          <a:effectLst>
            <a:outerShdw blurRad="53340" dist="26670" dir="13500000" algn="bl" rotWithShape="0">
              <a:srgbClr val="FFFFFF">
                <a:alpha val="10000"/>
              </a:srgbClr>
            </a:outerShdw>
          </a:effectLst>
        </p:spPr>
      </p:sp>
      <p:sp>
        <p:nvSpPr>
          <p:cNvPr id="9" name="Text 7"/>
          <p:cNvSpPr/>
          <p:nvPr/>
        </p:nvSpPr>
        <p:spPr>
          <a:xfrm>
            <a:off x="974884" y="4124325"/>
            <a:ext cx="151686" cy="433388"/>
          </a:xfrm>
          <a:prstGeom prst="rect">
            <a:avLst/>
          </a:prstGeom>
          <a:noFill/>
          <a:ln/>
        </p:spPr>
        <p:txBody>
          <a:bodyPr wrap="none" lIns="0" tIns="0" rIns="0" bIns="0" rtlCol="0" anchor="t"/>
          <a:lstStyle/>
          <a:p>
            <a:pPr marL="0" indent="0" algn="ctr">
              <a:lnSpc>
                <a:spcPts val="3400"/>
              </a:lnSpc>
              <a:buNone/>
            </a:pPr>
            <a:r>
              <a:rPr lang="en-US" sz="2100" b="1" dirty="0">
                <a:solidFill>
                  <a:srgbClr val="EEEFF5"/>
                </a:solidFill>
                <a:latin typeface="Barlow Bold" pitchFamily="34" charset="0"/>
                <a:ea typeface="Barlow Bold" pitchFamily="34" charset="-122"/>
                <a:cs typeface="Barlow Bold" pitchFamily="34" charset="-120"/>
              </a:rPr>
              <a:t>2</a:t>
            </a:r>
            <a:endParaRPr lang="en-US" sz="2100" dirty="0"/>
          </a:p>
        </p:txBody>
      </p:sp>
      <p:sp>
        <p:nvSpPr>
          <p:cNvPr id="10" name="Text 8"/>
          <p:cNvSpPr/>
          <p:nvPr/>
        </p:nvSpPr>
        <p:spPr>
          <a:xfrm>
            <a:off x="5346025" y="3577947"/>
            <a:ext cx="2850713" cy="356235"/>
          </a:xfrm>
          <a:prstGeom prst="rect">
            <a:avLst/>
          </a:prstGeom>
          <a:noFill/>
          <a:ln/>
        </p:spPr>
        <p:txBody>
          <a:bodyPr wrap="none" lIns="0" tIns="0" rIns="0" bIns="0" rtlCol="0" anchor="t"/>
          <a:lstStyle/>
          <a:p>
            <a:pPr marL="0" indent="0" algn="l">
              <a:lnSpc>
                <a:spcPts val="2800"/>
              </a:lnSpc>
              <a:buNone/>
            </a:pPr>
            <a:r>
              <a:rPr lang="en-US" sz="2200" b="1" dirty="0">
                <a:solidFill>
                  <a:srgbClr val="EEEFF5"/>
                </a:solidFill>
                <a:latin typeface="Barlow Bold" pitchFamily="34" charset="0"/>
                <a:ea typeface="Barlow Bold" pitchFamily="34" charset="-122"/>
                <a:cs typeface="Barlow Bold" pitchFamily="34" charset="-120"/>
              </a:rPr>
              <a:t>Steps</a:t>
            </a:r>
            <a:endParaRPr lang="en-US" sz="2200" dirty="0"/>
          </a:p>
        </p:txBody>
      </p:sp>
      <p:sp>
        <p:nvSpPr>
          <p:cNvPr id="11" name="Text 9"/>
          <p:cNvSpPr/>
          <p:nvPr/>
        </p:nvSpPr>
        <p:spPr>
          <a:xfrm>
            <a:off x="5346025" y="4064079"/>
            <a:ext cx="8309491" cy="1040130"/>
          </a:xfrm>
          <a:prstGeom prst="rect">
            <a:avLst/>
          </a:prstGeom>
          <a:noFill/>
          <a:ln/>
        </p:spPr>
        <p:txBody>
          <a:bodyPr wrap="square" lIns="0" tIns="0" rIns="0" bIns="0" rtlCol="0" anchor="t"/>
          <a:lstStyle/>
          <a:p>
            <a:pPr marL="0" indent="0" algn="l">
              <a:lnSpc>
                <a:spcPts val="2700"/>
              </a:lnSpc>
              <a:buNone/>
            </a:pPr>
            <a:r>
              <a:rPr lang="en-US" sz="1700" dirty="0">
                <a:solidFill>
                  <a:srgbClr val="EEEFF5"/>
                </a:solidFill>
                <a:latin typeface="Montserrat" pitchFamily="34" charset="0"/>
                <a:ea typeface="Montserrat" pitchFamily="34" charset="-122"/>
                <a:cs typeface="Montserrat" pitchFamily="34" charset="-120"/>
              </a:rPr>
              <a:t>Choose a row or column, calculate the minor and cofactor of each element, and multiply each element by its cofactor. Sum up the results to obtain the determinant.</a:t>
            </a:r>
            <a:endParaRPr lang="en-US" sz="1700" dirty="0"/>
          </a:p>
        </p:txBody>
      </p:sp>
      <p:sp>
        <p:nvSpPr>
          <p:cNvPr id="12" name="Shape 10"/>
          <p:cNvSpPr/>
          <p:nvPr/>
        </p:nvSpPr>
        <p:spPr>
          <a:xfrm>
            <a:off x="5237678" y="5305544"/>
            <a:ext cx="8526185" cy="15240"/>
          </a:xfrm>
          <a:prstGeom prst="roundRect">
            <a:avLst>
              <a:gd name="adj" fmla="val 1279500"/>
            </a:avLst>
          </a:prstGeom>
          <a:solidFill>
            <a:srgbClr val="60646A"/>
          </a:solidFill>
          <a:ln/>
        </p:spPr>
      </p:sp>
      <p:sp>
        <p:nvSpPr>
          <p:cNvPr id="13" name="Shape 11"/>
          <p:cNvSpPr/>
          <p:nvPr/>
        </p:nvSpPr>
        <p:spPr>
          <a:xfrm>
            <a:off x="758309" y="5429012"/>
            <a:ext cx="6556891" cy="1959412"/>
          </a:xfrm>
          <a:prstGeom prst="roundRect">
            <a:avLst>
              <a:gd name="adj" fmla="val 9952"/>
            </a:avLst>
          </a:prstGeom>
          <a:solidFill>
            <a:srgbClr val="282C32"/>
          </a:solidFill>
          <a:ln/>
          <a:effectLst>
            <a:outerShdw blurRad="53340" dist="26670" dir="13500000" algn="bl" rotWithShape="0">
              <a:srgbClr val="FFFFFF">
                <a:alpha val="10000"/>
              </a:srgbClr>
            </a:outerShdw>
          </a:effectLst>
        </p:spPr>
      </p:sp>
      <p:sp>
        <p:nvSpPr>
          <p:cNvPr id="14" name="Text 12"/>
          <p:cNvSpPr/>
          <p:nvPr/>
        </p:nvSpPr>
        <p:spPr>
          <a:xfrm>
            <a:off x="974884" y="6191964"/>
            <a:ext cx="146209" cy="433388"/>
          </a:xfrm>
          <a:prstGeom prst="rect">
            <a:avLst/>
          </a:prstGeom>
          <a:noFill/>
          <a:ln/>
        </p:spPr>
        <p:txBody>
          <a:bodyPr wrap="none" lIns="0" tIns="0" rIns="0" bIns="0" rtlCol="0" anchor="t"/>
          <a:lstStyle/>
          <a:p>
            <a:pPr marL="0" indent="0" algn="ctr">
              <a:lnSpc>
                <a:spcPts val="3400"/>
              </a:lnSpc>
              <a:buNone/>
            </a:pPr>
            <a:r>
              <a:rPr lang="en-US" sz="2100" b="1" dirty="0">
                <a:solidFill>
                  <a:srgbClr val="EEEFF5"/>
                </a:solidFill>
                <a:latin typeface="Barlow Bold" pitchFamily="34" charset="0"/>
                <a:ea typeface="Barlow Bold" pitchFamily="34" charset="-122"/>
                <a:cs typeface="Barlow Bold" pitchFamily="34" charset="-120"/>
              </a:rPr>
              <a:t>3</a:t>
            </a:r>
            <a:endParaRPr lang="en-US" sz="2100" dirty="0"/>
          </a:p>
        </p:txBody>
      </p:sp>
      <p:sp>
        <p:nvSpPr>
          <p:cNvPr id="15" name="Text 13"/>
          <p:cNvSpPr/>
          <p:nvPr/>
        </p:nvSpPr>
        <p:spPr>
          <a:xfrm>
            <a:off x="7531775" y="5645587"/>
            <a:ext cx="2850713" cy="356235"/>
          </a:xfrm>
          <a:prstGeom prst="rect">
            <a:avLst/>
          </a:prstGeom>
          <a:noFill/>
          <a:ln/>
        </p:spPr>
        <p:txBody>
          <a:bodyPr wrap="none" lIns="0" tIns="0" rIns="0" bIns="0" rtlCol="0" anchor="t"/>
          <a:lstStyle/>
          <a:p>
            <a:pPr marL="0" indent="0" algn="l">
              <a:lnSpc>
                <a:spcPts val="2800"/>
              </a:lnSpc>
              <a:buNone/>
            </a:pPr>
            <a:r>
              <a:rPr lang="en-US" sz="2200" b="1" dirty="0">
                <a:solidFill>
                  <a:srgbClr val="EEEFF5"/>
                </a:solidFill>
                <a:latin typeface="Barlow Bold" pitchFamily="34" charset="0"/>
                <a:ea typeface="Barlow Bold" pitchFamily="34" charset="-122"/>
                <a:cs typeface="Barlow Bold" pitchFamily="34" charset="-120"/>
              </a:rPr>
              <a:t>Example</a:t>
            </a:r>
            <a:endParaRPr lang="en-US" sz="2200" dirty="0"/>
          </a:p>
        </p:txBody>
      </p:sp>
      <p:sp>
        <p:nvSpPr>
          <p:cNvPr id="16" name="Text 14"/>
          <p:cNvSpPr/>
          <p:nvPr/>
        </p:nvSpPr>
        <p:spPr>
          <a:xfrm>
            <a:off x="7531775" y="6131719"/>
            <a:ext cx="6123742" cy="1040130"/>
          </a:xfrm>
          <a:prstGeom prst="rect">
            <a:avLst/>
          </a:prstGeom>
          <a:noFill/>
          <a:ln/>
        </p:spPr>
        <p:txBody>
          <a:bodyPr wrap="square" lIns="0" tIns="0" rIns="0" bIns="0" rtlCol="0" anchor="t"/>
          <a:lstStyle/>
          <a:p>
            <a:pPr marL="0" indent="0" algn="l">
              <a:lnSpc>
                <a:spcPts val="2700"/>
              </a:lnSpc>
              <a:buNone/>
            </a:pPr>
            <a:r>
              <a:rPr lang="en-US" sz="1700" dirty="0">
                <a:solidFill>
                  <a:srgbClr val="EEEFF5"/>
                </a:solidFill>
                <a:latin typeface="Montserrat" pitchFamily="34" charset="0"/>
                <a:ea typeface="Montserrat" pitchFamily="34" charset="-122"/>
                <a:cs typeface="Montserrat" pitchFamily="34" charset="-120"/>
              </a:rPr>
              <a:t>For a 3x3 matrix, choose a row or column, find the minors and cofactors, and multiply them. Sum up the results to get the determinant.</a:t>
            </a:r>
            <a:endParaRPr lang="en-US" sz="1700" dirty="0"/>
          </a:p>
        </p:txBody>
      </p:sp>
      <p:pic>
        <p:nvPicPr>
          <p:cNvPr id="18" name="Picture 17">
            <a:extLst>
              <a:ext uri="{FF2B5EF4-FFF2-40B4-BE49-F238E27FC236}">
                <a16:creationId xmlns:a16="http://schemas.microsoft.com/office/drawing/2014/main" id="{CA4E9EFB-5841-40A2-A57D-043C9FBC7757}"/>
              </a:ext>
            </a:extLst>
          </p:cNvPr>
          <p:cNvPicPr>
            <a:picLocks noChangeAspect="1"/>
          </p:cNvPicPr>
          <p:nvPr/>
        </p:nvPicPr>
        <p:blipFill>
          <a:blip r:embed="rId3"/>
          <a:stretch>
            <a:fillRect/>
          </a:stretch>
        </p:blipFill>
        <p:spPr>
          <a:xfrm>
            <a:off x="11703724" y="7638968"/>
            <a:ext cx="2838846" cy="59063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197894"/>
          </a:xfrm>
          <a:prstGeom prst="rect">
            <a:avLst/>
          </a:prstGeom>
        </p:spPr>
      </p:pic>
      <p:sp>
        <p:nvSpPr>
          <p:cNvPr id="3" name="Text 0"/>
          <p:cNvSpPr/>
          <p:nvPr/>
        </p:nvSpPr>
        <p:spPr>
          <a:xfrm>
            <a:off x="615315" y="2682835"/>
            <a:ext cx="4627245" cy="578287"/>
          </a:xfrm>
          <a:prstGeom prst="rect">
            <a:avLst/>
          </a:prstGeom>
          <a:noFill/>
          <a:ln/>
        </p:spPr>
        <p:txBody>
          <a:bodyPr wrap="none" lIns="0" tIns="0" rIns="0" bIns="0" rtlCol="0" anchor="t"/>
          <a:lstStyle/>
          <a:p>
            <a:pPr marL="0" indent="0">
              <a:lnSpc>
                <a:spcPts val="4550"/>
              </a:lnSpc>
              <a:buNone/>
            </a:pPr>
            <a:r>
              <a:rPr lang="en-US" sz="3600" b="1" dirty="0">
                <a:solidFill>
                  <a:srgbClr val="9998FF"/>
                </a:solidFill>
                <a:latin typeface="Barlow Bold" pitchFamily="34" charset="0"/>
                <a:ea typeface="Barlow Bold" pitchFamily="34" charset="-122"/>
                <a:cs typeface="Barlow Bold" pitchFamily="34" charset="-120"/>
              </a:rPr>
              <a:t>Inverse of a Matrix</a:t>
            </a:r>
            <a:endParaRPr lang="en-US" sz="3600" dirty="0"/>
          </a:p>
        </p:txBody>
      </p:sp>
      <p:pic>
        <p:nvPicPr>
          <p:cNvPr id="4" name="Image 1" descr="preencoded.png"/>
          <p:cNvPicPr>
            <a:picLocks noChangeAspect="1"/>
          </p:cNvPicPr>
          <p:nvPr/>
        </p:nvPicPr>
        <p:blipFill>
          <a:blip r:embed="rId4"/>
          <a:stretch>
            <a:fillRect/>
          </a:stretch>
        </p:blipFill>
        <p:spPr>
          <a:xfrm>
            <a:off x="615315" y="3524845"/>
            <a:ext cx="879158" cy="1406604"/>
          </a:xfrm>
          <a:prstGeom prst="rect">
            <a:avLst/>
          </a:prstGeom>
        </p:spPr>
      </p:pic>
      <p:sp>
        <p:nvSpPr>
          <p:cNvPr id="5" name="Text 1"/>
          <p:cNvSpPr/>
          <p:nvPr/>
        </p:nvSpPr>
        <p:spPr>
          <a:xfrm>
            <a:off x="1758196" y="3700582"/>
            <a:ext cx="2313623" cy="289084"/>
          </a:xfrm>
          <a:prstGeom prst="rect">
            <a:avLst/>
          </a:prstGeom>
          <a:noFill/>
          <a:ln/>
        </p:spPr>
        <p:txBody>
          <a:bodyPr wrap="none" lIns="0" tIns="0" rIns="0" bIns="0" rtlCol="0" anchor="t"/>
          <a:lstStyle/>
          <a:p>
            <a:pPr marL="0" indent="0" algn="l">
              <a:lnSpc>
                <a:spcPts val="2250"/>
              </a:lnSpc>
              <a:buNone/>
            </a:pPr>
            <a:r>
              <a:rPr lang="en-US" sz="1800" b="1" dirty="0">
                <a:solidFill>
                  <a:srgbClr val="EEEFF5"/>
                </a:solidFill>
                <a:latin typeface="Barlow Bold" pitchFamily="34" charset="0"/>
                <a:ea typeface="Barlow Bold" pitchFamily="34" charset="-122"/>
                <a:cs typeface="Barlow Bold" pitchFamily="34" charset="-120"/>
              </a:rPr>
              <a:t>Definition</a:t>
            </a:r>
            <a:endParaRPr lang="en-US" sz="1800" dirty="0"/>
          </a:p>
        </p:txBody>
      </p:sp>
      <p:sp>
        <p:nvSpPr>
          <p:cNvPr id="6" name="Text 2"/>
          <p:cNvSpPr/>
          <p:nvPr/>
        </p:nvSpPr>
        <p:spPr>
          <a:xfrm>
            <a:off x="1758196" y="4095155"/>
            <a:ext cx="12256889" cy="562689"/>
          </a:xfrm>
          <a:prstGeom prst="rect">
            <a:avLst/>
          </a:prstGeom>
          <a:noFill/>
          <a:ln/>
        </p:spPr>
        <p:txBody>
          <a:bodyPr wrap="square" lIns="0" tIns="0" rIns="0" bIns="0" rtlCol="0" anchor="t"/>
          <a:lstStyle/>
          <a:p>
            <a:pPr marL="0" indent="0" algn="l">
              <a:lnSpc>
                <a:spcPts val="2200"/>
              </a:lnSpc>
              <a:buNone/>
            </a:pPr>
            <a:r>
              <a:rPr lang="en-US" sz="1350" dirty="0">
                <a:solidFill>
                  <a:srgbClr val="EEEFF5"/>
                </a:solidFill>
                <a:latin typeface="Montserrat" pitchFamily="34" charset="0"/>
                <a:ea typeface="Montserrat" pitchFamily="34" charset="-122"/>
                <a:cs typeface="Montserrat" pitchFamily="34" charset="-120"/>
              </a:rPr>
              <a:t>The inverse of a square matrix is another matrix that, when multiplied by the original matrix, results in the identity matrix. Not all matrices have inverses.</a:t>
            </a:r>
            <a:endParaRPr lang="en-US" sz="1350" dirty="0"/>
          </a:p>
        </p:txBody>
      </p:sp>
      <p:pic>
        <p:nvPicPr>
          <p:cNvPr id="7" name="Image 2" descr="preencoded.png"/>
          <p:cNvPicPr>
            <a:picLocks noChangeAspect="1"/>
          </p:cNvPicPr>
          <p:nvPr/>
        </p:nvPicPr>
        <p:blipFill>
          <a:blip r:embed="rId5"/>
          <a:stretch>
            <a:fillRect/>
          </a:stretch>
        </p:blipFill>
        <p:spPr>
          <a:xfrm>
            <a:off x="615315" y="4931450"/>
            <a:ext cx="879158" cy="1406604"/>
          </a:xfrm>
          <a:prstGeom prst="rect">
            <a:avLst/>
          </a:prstGeom>
        </p:spPr>
      </p:pic>
      <p:sp>
        <p:nvSpPr>
          <p:cNvPr id="8" name="Text 3"/>
          <p:cNvSpPr/>
          <p:nvPr/>
        </p:nvSpPr>
        <p:spPr>
          <a:xfrm>
            <a:off x="1758196" y="5107186"/>
            <a:ext cx="2313623" cy="289084"/>
          </a:xfrm>
          <a:prstGeom prst="rect">
            <a:avLst/>
          </a:prstGeom>
          <a:noFill/>
          <a:ln/>
        </p:spPr>
        <p:txBody>
          <a:bodyPr wrap="none" lIns="0" tIns="0" rIns="0" bIns="0" rtlCol="0" anchor="t"/>
          <a:lstStyle/>
          <a:p>
            <a:pPr marL="0" indent="0" algn="l">
              <a:lnSpc>
                <a:spcPts val="2250"/>
              </a:lnSpc>
              <a:buNone/>
            </a:pPr>
            <a:r>
              <a:rPr lang="en-US" sz="1800" b="1" dirty="0">
                <a:solidFill>
                  <a:srgbClr val="EEEFF5"/>
                </a:solidFill>
                <a:latin typeface="Barlow Bold" pitchFamily="34" charset="0"/>
                <a:ea typeface="Barlow Bold" pitchFamily="34" charset="-122"/>
                <a:cs typeface="Barlow Bold" pitchFamily="34" charset="-120"/>
              </a:rPr>
              <a:t>Calculation</a:t>
            </a:r>
            <a:endParaRPr lang="en-US" sz="1800" dirty="0"/>
          </a:p>
        </p:txBody>
      </p:sp>
      <p:sp>
        <p:nvSpPr>
          <p:cNvPr id="9" name="Text 4"/>
          <p:cNvSpPr/>
          <p:nvPr/>
        </p:nvSpPr>
        <p:spPr>
          <a:xfrm>
            <a:off x="1758196" y="5501759"/>
            <a:ext cx="12256889" cy="562689"/>
          </a:xfrm>
          <a:prstGeom prst="rect">
            <a:avLst/>
          </a:prstGeom>
          <a:noFill/>
          <a:ln/>
        </p:spPr>
        <p:txBody>
          <a:bodyPr wrap="square" lIns="0" tIns="0" rIns="0" bIns="0" rtlCol="0" anchor="t"/>
          <a:lstStyle/>
          <a:p>
            <a:pPr marL="0" indent="0" algn="l">
              <a:lnSpc>
                <a:spcPts val="2200"/>
              </a:lnSpc>
              <a:buNone/>
            </a:pPr>
            <a:r>
              <a:rPr lang="en-US" sz="1350" dirty="0">
                <a:solidFill>
                  <a:srgbClr val="EEEFF5"/>
                </a:solidFill>
                <a:latin typeface="Montserrat" pitchFamily="34" charset="0"/>
                <a:ea typeface="Montserrat" pitchFamily="34" charset="-122"/>
                <a:cs typeface="Montserrat" pitchFamily="34" charset="-120"/>
              </a:rPr>
              <a:t>To find the inverse of a matrix, calculate the determinant, find the adjoint matrix, and divide the adjoint by the determinant. If the determinant is zero, the matrix does not have an inverse.</a:t>
            </a:r>
            <a:endParaRPr lang="en-US" sz="1350" dirty="0"/>
          </a:p>
        </p:txBody>
      </p:sp>
      <p:pic>
        <p:nvPicPr>
          <p:cNvPr id="10" name="Image 3" descr="preencoded.png"/>
          <p:cNvPicPr>
            <a:picLocks noChangeAspect="1"/>
          </p:cNvPicPr>
          <p:nvPr/>
        </p:nvPicPr>
        <p:blipFill>
          <a:blip r:embed="rId6"/>
          <a:stretch>
            <a:fillRect/>
          </a:stretch>
        </p:blipFill>
        <p:spPr>
          <a:xfrm>
            <a:off x="615315" y="6338054"/>
            <a:ext cx="879158" cy="1406604"/>
          </a:xfrm>
          <a:prstGeom prst="rect">
            <a:avLst/>
          </a:prstGeom>
        </p:spPr>
      </p:pic>
      <p:sp>
        <p:nvSpPr>
          <p:cNvPr id="11" name="Text 5"/>
          <p:cNvSpPr/>
          <p:nvPr/>
        </p:nvSpPr>
        <p:spPr>
          <a:xfrm>
            <a:off x="1758196" y="6513790"/>
            <a:ext cx="2313623" cy="289084"/>
          </a:xfrm>
          <a:prstGeom prst="rect">
            <a:avLst/>
          </a:prstGeom>
          <a:noFill/>
          <a:ln/>
        </p:spPr>
        <p:txBody>
          <a:bodyPr wrap="none" lIns="0" tIns="0" rIns="0" bIns="0" rtlCol="0" anchor="t"/>
          <a:lstStyle/>
          <a:p>
            <a:pPr marL="0" indent="0" algn="l">
              <a:lnSpc>
                <a:spcPts val="2250"/>
              </a:lnSpc>
              <a:buNone/>
            </a:pPr>
            <a:r>
              <a:rPr lang="en-US" sz="1800" b="1" dirty="0">
                <a:solidFill>
                  <a:srgbClr val="EEEFF5"/>
                </a:solidFill>
                <a:latin typeface="Barlow Bold" pitchFamily="34" charset="0"/>
                <a:ea typeface="Barlow Bold" pitchFamily="34" charset="-122"/>
                <a:cs typeface="Barlow Bold" pitchFamily="34" charset="-120"/>
              </a:rPr>
              <a:t>Applications</a:t>
            </a:r>
            <a:endParaRPr lang="en-US" sz="1800" dirty="0"/>
          </a:p>
        </p:txBody>
      </p:sp>
      <p:sp>
        <p:nvSpPr>
          <p:cNvPr id="12" name="Text 6"/>
          <p:cNvSpPr/>
          <p:nvPr/>
        </p:nvSpPr>
        <p:spPr>
          <a:xfrm>
            <a:off x="1758196" y="6908363"/>
            <a:ext cx="12256889" cy="562689"/>
          </a:xfrm>
          <a:prstGeom prst="rect">
            <a:avLst/>
          </a:prstGeom>
          <a:noFill/>
          <a:ln/>
        </p:spPr>
        <p:txBody>
          <a:bodyPr wrap="square" lIns="0" tIns="0" rIns="0" bIns="0" rtlCol="0" anchor="t"/>
          <a:lstStyle/>
          <a:p>
            <a:pPr marL="0" indent="0" algn="l">
              <a:lnSpc>
                <a:spcPts val="2200"/>
              </a:lnSpc>
              <a:buNone/>
            </a:pPr>
            <a:r>
              <a:rPr lang="en-US" sz="1350" dirty="0">
                <a:solidFill>
                  <a:srgbClr val="EEEFF5"/>
                </a:solidFill>
                <a:latin typeface="Montserrat" pitchFamily="34" charset="0"/>
                <a:ea typeface="Montserrat" pitchFamily="34" charset="-122"/>
                <a:cs typeface="Montserrat" pitchFamily="34" charset="-120"/>
              </a:rPr>
              <a:t>Matrix inverses are essential in solving systems of linear equations, representing geometric transformations, and solving problems in linear algebra.</a:t>
            </a:r>
            <a:endParaRPr lang="en-US" sz="1350" dirty="0"/>
          </a:p>
        </p:txBody>
      </p:sp>
      <p:pic>
        <p:nvPicPr>
          <p:cNvPr id="14" name="Picture 13">
            <a:extLst>
              <a:ext uri="{FF2B5EF4-FFF2-40B4-BE49-F238E27FC236}">
                <a16:creationId xmlns:a16="http://schemas.microsoft.com/office/drawing/2014/main" id="{C40FA5FA-29A1-49E3-B2B8-F99D187FA1FE}"/>
              </a:ext>
            </a:extLst>
          </p:cNvPr>
          <p:cNvPicPr>
            <a:picLocks noChangeAspect="1"/>
          </p:cNvPicPr>
          <p:nvPr/>
        </p:nvPicPr>
        <p:blipFill>
          <a:blip r:embed="rId7"/>
          <a:stretch>
            <a:fillRect/>
          </a:stretch>
        </p:blipFill>
        <p:spPr>
          <a:xfrm>
            <a:off x="11791554" y="7638968"/>
            <a:ext cx="2838846" cy="59063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54963" y="515541"/>
            <a:ext cx="7834074" cy="1231344"/>
          </a:xfrm>
          <a:prstGeom prst="rect">
            <a:avLst/>
          </a:prstGeom>
          <a:noFill/>
          <a:ln/>
        </p:spPr>
        <p:txBody>
          <a:bodyPr wrap="square" lIns="0" tIns="0" rIns="0" bIns="0" rtlCol="0" anchor="t"/>
          <a:lstStyle/>
          <a:p>
            <a:pPr marL="0" indent="0">
              <a:lnSpc>
                <a:spcPts val="4800"/>
              </a:lnSpc>
              <a:buNone/>
            </a:pPr>
            <a:r>
              <a:rPr lang="en-US" sz="3850" b="1" dirty="0">
                <a:solidFill>
                  <a:srgbClr val="9998FF"/>
                </a:solidFill>
                <a:latin typeface="Barlow Bold" pitchFamily="34" charset="0"/>
                <a:ea typeface="Barlow Bold" pitchFamily="34" charset="-122"/>
                <a:cs typeface="Barlow Bold" pitchFamily="34" charset="-120"/>
              </a:rPr>
              <a:t>Applications of Matrices and Determinants</a:t>
            </a:r>
            <a:endParaRPr lang="en-US" sz="3850" dirty="0"/>
          </a:p>
        </p:txBody>
      </p:sp>
      <p:sp>
        <p:nvSpPr>
          <p:cNvPr id="4" name="Text 1"/>
          <p:cNvSpPr/>
          <p:nvPr/>
        </p:nvSpPr>
        <p:spPr>
          <a:xfrm>
            <a:off x="654963" y="2120979"/>
            <a:ext cx="3776662" cy="617577"/>
          </a:xfrm>
          <a:prstGeom prst="rect">
            <a:avLst/>
          </a:prstGeom>
          <a:noFill/>
          <a:ln/>
        </p:spPr>
        <p:txBody>
          <a:bodyPr wrap="none" lIns="0" tIns="0" rIns="0" bIns="0" rtlCol="0" anchor="t"/>
          <a:lstStyle/>
          <a:p>
            <a:pPr marL="0" indent="0" algn="ctr">
              <a:lnSpc>
                <a:spcPts val="4850"/>
              </a:lnSpc>
              <a:buNone/>
            </a:pPr>
            <a:r>
              <a:rPr lang="en-US" sz="4850" b="1" dirty="0">
                <a:solidFill>
                  <a:srgbClr val="EEEFF5"/>
                </a:solidFill>
                <a:latin typeface="Barlow Bold" pitchFamily="34" charset="0"/>
                <a:ea typeface="Barlow Bold" pitchFamily="34" charset="-122"/>
                <a:cs typeface="Barlow Bold" pitchFamily="34" charset="-120"/>
              </a:rPr>
              <a:t>1</a:t>
            </a:r>
            <a:endParaRPr lang="en-US" sz="4850" dirty="0"/>
          </a:p>
        </p:txBody>
      </p:sp>
      <p:sp>
        <p:nvSpPr>
          <p:cNvPr id="5" name="Text 2"/>
          <p:cNvSpPr/>
          <p:nvPr/>
        </p:nvSpPr>
        <p:spPr>
          <a:xfrm>
            <a:off x="1311950" y="2972276"/>
            <a:ext cx="2462570" cy="307777"/>
          </a:xfrm>
          <a:prstGeom prst="rect">
            <a:avLst/>
          </a:prstGeom>
          <a:noFill/>
          <a:ln/>
        </p:spPr>
        <p:txBody>
          <a:bodyPr wrap="none" lIns="0" tIns="0" rIns="0" bIns="0" rtlCol="0" anchor="t"/>
          <a:lstStyle/>
          <a:p>
            <a:pPr marL="0" indent="0" algn="ctr">
              <a:lnSpc>
                <a:spcPts val="2400"/>
              </a:lnSpc>
              <a:buNone/>
            </a:pPr>
            <a:r>
              <a:rPr lang="en-US" sz="1900" b="1" dirty="0">
                <a:solidFill>
                  <a:srgbClr val="EEEFF5"/>
                </a:solidFill>
                <a:latin typeface="Barlow Bold" pitchFamily="34" charset="0"/>
                <a:ea typeface="Barlow Bold" pitchFamily="34" charset="-122"/>
                <a:cs typeface="Barlow Bold" pitchFamily="34" charset="-120"/>
              </a:rPr>
              <a:t>Computer Graphics</a:t>
            </a:r>
            <a:endParaRPr lang="en-US" sz="1900" dirty="0"/>
          </a:p>
        </p:txBody>
      </p:sp>
      <p:sp>
        <p:nvSpPr>
          <p:cNvPr id="6" name="Text 3"/>
          <p:cNvSpPr/>
          <p:nvPr/>
        </p:nvSpPr>
        <p:spPr>
          <a:xfrm>
            <a:off x="654963" y="3392329"/>
            <a:ext cx="3776662" cy="1197769"/>
          </a:xfrm>
          <a:prstGeom prst="rect">
            <a:avLst/>
          </a:prstGeom>
          <a:noFill/>
          <a:ln/>
        </p:spPr>
        <p:txBody>
          <a:bodyPr wrap="square" lIns="0" tIns="0" rIns="0" bIns="0" rtlCol="0" anchor="t"/>
          <a:lstStyle/>
          <a:p>
            <a:pPr marL="0" indent="0" algn="ctr">
              <a:lnSpc>
                <a:spcPts val="2350"/>
              </a:lnSpc>
              <a:buNone/>
            </a:pPr>
            <a:r>
              <a:rPr lang="en-US" sz="1450" dirty="0">
                <a:solidFill>
                  <a:srgbClr val="EEEFF5"/>
                </a:solidFill>
                <a:latin typeface="Montserrat" pitchFamily="34" charset="0"/>
                <a:ea typeface="Montserrat" pitchFamily="34" charset="-122"/>
                <a:cs typeface="Montserrat" pitchFamily="34" charset="-120"/>
              </a:rPr>
              <a:t>Matrices are used to represent transformations like translation, rotation, and scaling of objects in 3D space.</a:t>
            </a:r>
            <a:endParaRPr lang="en-US" sz="1450" dirty="0"/>
          </a:p>
        </p:txBody>
      </p:sp>
      <p:sp>
        <p:nvSpPr>
          <p:cNvPr id="7" name="Text 4"/>
          <p:cNvSpPr/>
          <p:nvPr/>
        </p:nvSpPr>
        <p:spPr>
          <a:xfrm>
            <a:off x="4712256" y="2120979"/>
            <a:ext cx="3776782" cy="617577"/>
          </a:xfrm>
          <a:prstGeom prst="rect">
            <a:avLst/>
          </a:prstGeom>
          <a:noFill/>
          <a:ln/>
        </p:spPr>
        <p:txBody>
          <a:bodyPr wrap="none" lIns="0" tIns="0" rIns="0" bIns="0" rtlCol="0" anchor="t"/>
          <a:lstStyle/>
          <a:p>
            <a:pPr marL="0" indent="0" algn="ctr">
              <a:lnSpc>
                <a:spcPts val="4850"/>
              </a:lnSpc>
              <a:buNone/>
            </a:pPr>
            <a:r>
              <a:rPr lang="en-US" sz="4850" b="1" dirty="0">
                <a:solidFill>
                  <a:srgbClr val="EEEFF5"/>
                </a:solidFill>
                <a:latin typeface="Barlow Bold" pitchFamily="34" charset="0"/>
                <a:ea typeface="Barlow Bold" pitchFamily="34" charset="-122"/>
                <a:cs typeface="Barlow Bold" pitchFamily="34" charset="-120"/>
              </a:rPr>
              <a:t>2</a:t>
            </a:r>
            <a:endParaRPr lang="en-US" sz="4850" dirty="0"/>
          </a:p>
        </p:txBody>
      </p:sp>
      <p:sp>
        <p:nvSpPr>
          <p:cNvPr id="8" name="Text 5"/>
          <p:cNvSpPr/>
          <p:nvPr/>
        </p:nvSpPr>
        <p:spPr>
          <a:xfrm>
            <a:off x="5369362" y="2972276"/>
            <a:ext cx="2462570" cy="307777"/>
          </a:xfrm>
          <a:prstGeom prst="rect">
            <a:avLst/>
          </a:prstGeom>
          <a:noFill/>
          <a:ln/>
        </p:spPr>
        <p:txBody>
          <a:bodyPr wrap="none" lIns="0" tIns="0" rIns="0" bIns="0" rtlCol="0" anchor="t"/>
          <a:lstStyle/>
          <a:p>
            <a:pPr marL="0" indent="0" algn="ctr">
              <a:lnSpc>
                <a:spcPts val="2400"/>
              </a:lnSpc>
              <a:buNone/>
            </a:pPr>
            <a:r>
              <a:rPr lang="en-US" sz="1900" b="1" dirty="0">
                <a:solidFill>
                  <a:srgbClr val="EEEFF5"/>
                </a:solidFill>
                <a:latin typeface="Barlow Bold" pitchFamily="34" charset="0"/>
                <a:ea typeface="Barlow Bold" pitchFamily="34" charset="-122"/>
                <a:cs typeface="Barlow Bold" pitchFamily="34" charset="-120"/>
              </a:rPr>
              <a:t>Cryptography</a:t>
            </a:r>
            <a:endParaRPr lang="en-US" sz="1900" dirty="0"/>
          </a:p>
        </p:txBody>
      </p:sp>
      <p:sp>
        <p:nvSpPr>
          <p:cNvPr id="9" name="Text 6"/>
          <p:cNvSpPr/>
          <p:nvPr/>
        </p:nvSpPr>
        <p:spPr>
          <a:xfrm>
            <a:off x="4712256" y="3392329"/>
            <a:ext cx="3776782" cy="1197769"/>
          </a:xfrm>
          <a:prstGeom prst="rect">
            <a:avLst/>
          </a:prstGeom>
          <a:noFill/>
          <a:ln/>
        </p:spPr>
        <p:txBody>
          <a:bodyPr wrap="square" lIns="0" tIns="0" rIns="0" bIns="0" rtlCol="0" anchor="t"/>
          <a:lstStyle/>
          <a:p>
            <a:pPr marL="0" indent="0" algn="ctr">
              <a:lnSpc>
                <a:spcPts val="2350"/>
              </a:lnSpc>
              <a:buNone/>
            </a:pPr>
            <a:r>
              <a:rPr lang="en-US" sz="1450" dirty="0">
                <a:solidFill>
                  <a:srgbClr val="EEEFF5"/>
                </a:solidFill>
                <a:latin typeface="Montserrat" pitchFamily="34" charset="0"/>
                <a:ea typeface="Montserrat" pitchFamily="34" charset="-122"/>
                <a:cs typeface="Montserrat" pitchFamily="34" charset="-120"/>
              </a:rPr>
              <a:t>Matrices and determinants are used in encryption algorithms to transform plaintext into ciphertext, ensuring secure communication.</a:t>
            </a:r>
            <a:endParaRPr lang="en-US" sz="1450" dirty="0"/>
          </a:p>
        </p:txBody>
      </p:sp>
      <p:sp>
        <p:nvSpPr>
          <p:cNvPr id="10" name="Text 7"/>
          <p:cNvSpPr/>
          <p:nvPr/>
        </p:nvSpPr>
        <p:spPr>
          <a:xfrm>
            <a:off x="654963" y="5244941"/>
            <a:ext cx="3776662" cy="617577"/>
          </a:xfrm>
          <a:prstGeom prst="rect">
            <a:avLst/>
          </a:prstGeom>
          <a:noFill/>
          <a:ln/>
        </p:spPr>
        <p:txBody>
          <a:bodyPr wrap="none" lIns="0" tIns="0" rIns="0" bIns="0" rtlCol="0" anchor="t"/>
          <a:lstStyle/>
          <a:p>
            <a:pPr marL="0" indent="0" algn="ctr">
              <a:lnSpc>
                <a:spcPts val="4850"/>
              </a:lnSpc>
              <a:buNone/>
            </a:pPr>
            <a:r>
              <a:rPr lang="en-US" sz="4850" b="1" dirty="0">
                <a:solidFill>
                  <a:srgbClr val="EEEFF5"/>
                </a:solidFill>
                <a:latin typeface="Barlow Bold" pitchFamily="34" charset="0"/>
                <a:ea typeface="Barlow Bold" pitchFamily="34" charset="-122"/>
                <a:cs typeface="Barlow Bold" pitchFamily="34" charset="-120"/>
              </a:rPr>
              <a:t>3</a:t>
            </a:r>
            <a:endParaRPr lang="en-US" sz="4850" dirty="0"/>
          </a:p>
        </p:txBody>
      </p:sp>
      <p:sp>
        <p:nvSpPr>
          <p:cNvPr id="11" name="Text 8"/>
          <p:cNvSpPr/>
          <p:nvPr/>
        </p:nvSpPr>
        <p:spPr>
          <a:xfrm>
            <a:off x="1311950" y="6096238"/>
            <a:ext cx="2462570" cy="307777"/>
          </a:xfrm>
          <a:prstGeom prst="rect">
            <a:avLst/>
          </a:prstGeom>
          <a:noFill/>
          <a:ln/>
        </p:spPr>
        <p:txBody>
          <a:bodyPr wrap="none" lIns="0" tIns="0" rIns="0" bIns="0" rtlCol="0" anchor="t"/>
          <a:lstStyle/>
          <a:p>
            <a:pPr marL="0" indent="0" algn="ctr">
              <a:lnSpc>
                <a:spcPts val="2400"/>
              </a:lnSpc>
              <a:buNone/>
            </a:pPr>
            <a:r>
              <a:rPr lang="en-US" sz="1900" b="1" dirty="0">
                <a:solidFill>
                  <a:srgbClr val="EEEFF5"/>
                </a:solidFill>
                <a:latin typeface="Barlow Bold" pitchFamily="34" charset="0"/>
                <a:ea typeface="Barlow Bold" pitchFamily="34" charset="-122"/>
                <a:cs typeface="Barlow Bold" pitchFamily="34" charset="-120"/>
              </a:rPr>
              <a:t>Data Analysis</a:t>
            </a:r>
            <a:endParaRPr lang="en-US" sz="1900" dirty="0"/>
          </a:p>
        </p:txBody>
      </p:sp>
      <p:sp>
        <p:nvSpPr>
          <p:cNvPr id="12" name="Text 9"/>
          <p:cNvSpPr/>
          <p:nvPr/>
        </p:nvSpPr>
        <p:spPr>
          <a:xfrm>
            <a:off x="654963" y="6516291"/>
            <a:ext cx="3776662" cy="1197769"/>
          </a:xfrm>
          <a:prstGeom prst="rect">
            <a:avLst/>
          </a:prstGeom>
          <a:noFill/>
          <a:ln/>
        </p:spPr>
        <p:txBody>
          <a:bodyPr wrap="square" lIns="0" tIns="0" rIns="0" bIns="0" rtlCol="0" anchor="t"/>
          <a:lstStyle/>
          <a:p>
            <a:pPr marL="0" indent="0" algn="ctr">
              <a:lnSpc>
                <a:spcPts val="2350"/>
              </a:lnSpc>
              <a:buNone/>
            </a:pPr>
            <a:r>
              <a:rPr lang="en-US" sz="1450" dirty="0">
                <a:solidFill>
                  <a:srgbClr val="EEEFF5"/>
                </a:solidFill>
                <a:latin typeface="Montserrat" pitchFamily="34" charset="0"/>
                <a:ea typeface="Montserrat" pitchFamily="34" charset="-122"/>
                <a:cs typeface="Montserrat" pitchFamily="34" charset="-120"/>
              </a:rPr>
              <a:t>Matrices are fundamental for representing and manipulating data in statistical analysis, machine learning, and data visualization.</a:t>
            </a:r>
            <a:endParaRPr lang="en-US" sz="1450" dirty="0"/>
          </a:p>
        </p:txBody>
      </p:sp>
      <p:sp>
        <p:nvSpPr>
          <p:cNvPr id="13" name="Text 10"/>
          <p:cNvSpPr/>
          <p:nvPr/>
        </p:nvSpPr>
        <p:spPr>
          <a:xfrm>
            <a:off x="4712256" y="5244941"/>
            <a:ext cx="3776782" cy="617577"/>
          </a:xfrm>
          <a:prstGeom prst="rect">
            <a:avLst/>
          </a:prstGeom>
          <a:noFill/>
          <a:ln/>
        </p:spPr>
        <p:txBody>
          <a:bodyPr wrap="none" lIns="0" tIns="0" rIns="0" bIns="0" rtlCol="0" anchor="t"/>
          <a:lstStyle/>
          <a:p>
            <a:pPr marL="0" indent="0" algn="ctr">
              <a:lnSpc>
                <a:spcPts val="4850"/>
              </a:lnSpc>
              <a:buNone/>
            </a:pPr>
            <a:r>
              <a:rPr lang="en-US" sz="4850" b="1" dirty="0">
                <a:solidFill>
                  <a:srgbClr val="EEEFF5"/>
                </a:solidFill>
                <a:latin typeface="Barlow Bold" pitchFamily="34" charset="0"/>
                <a:ea typeface="Barlow Bold" pitchFamily="34" charset="-122"/>
                <a:cs typeface="Barlow Bold" pitchFamily="34" charset="-120"/>
              </a:rPr>
              <a:t>4</a:t>
            </a:r>
            <a:endParaRPr lang="en-US" sz="4850" dirty="0"/>
          </a:p>
        </p:txBody>
      </p:sp>
      <p:sp>
        <p:nvSpPr>
          <p:cNvPr id="14" name="Text 11"/>
          <p:cNvSpPr/>
          <p:nvPr/>
        </p:nvSpPr>
        <p:spPr>
          <a:xfrm>
            <a:off x="5369362" y="6096238"/>
            <a:ext cx="2462570" cy="307777"/>
          </a:xfrm>
          <a:prstGeom prst="rect">
            <a:avLst/>
          </a:prstGeom>
          <a:noFill/>
          <a:ln/>
        </p:spPr>
        <p:txBody>
          <a:bodyPr wrap="none" lIns="0" tIns="0" rIns="0" bIns="0" rtlCol="0" anchor="t"/>
          <a:lstStyle/>
          <a:p>
            <a:pPr marL="0" indent="0" algn="ctr">
              <a:lnSpc>
                <a:spcPts val="2400"/>
              </a:lnSpc>
              <a:buNone/>
            </a:pPr>
            <a:r>
              <a:rPr lang="en-US" sz="1900" b="1" dirty="0">
                <a:solidFill>
                  <a:srgbClr val="EEEFF5"/>
                </a:solidFill>
                <a:latin typeface="Barlow Bold" pitchFamily="34" charset="0"/>
                <a:ea typeface="Barlow Bold" pitchFamily="34" charset="-122"/>
                <a:cs typeface="Barlow Bold" pitchFamily="34" charset="-120"/>
              </a:rPr>
              <a:t>Engineering</a:t>
            </a:r>
            <a:endParaRPr lang="en-US" sz="1900" dirty="0"/>
          </a:p>
        </p:txBody>
      </p:sp>
      <p:sp>
        <p:nvSpPr>
          <p:cNvPr id="15" name="Text 12"/>
          <p:cNvSpPr/>
          <p:nvPr/>
        </p:nvSpPr>
        <p:spPr>
          <a:xfrm>
            <a:off x="4712256" y="6516291"/>
            <a:ext cx="3776782" cy="1197769"/>
          </a:xfrm>
          <a:prstGeom prst="rect">
            <a:avLst/>
          </a:prstGeom>
          <a:noFill/>
          <a:ln/>
        </p:spPr>
        <p:txBody>
          <a:bodyPr wrap="square" lIns="0" tIns="0" rIns="0" bIns="0" rtlCol="0" anchor="t"/>
          <a:lstStyle/>
          <a:p>
            <a:pPr marL="0" indent="0" algn="ctr">
              <a:lnSpc>
                <a:spcPts val="2350"/>
              </a:lnSpc>
              <a:buNone/>
            </a:pPr>
            <a:r>
              <a:rPr lang="en-US" sz="1450" dirty="0">
                <a:solidFill>
                  <a:srgbClr val="EEEFF5"/>
                </a:solidFill>
                <a:latin typeface="Montserrat" pitchFamily="34" charset="0"/>
                <a:ea typeface="Montserrat" pitchFamily="34" charset="-122"/>
                <a:cs typeface="Montserrat" pitchFamily="34" charset="-120"/>
              </a:rPr>
              <a:t>Matrices are used in structural analysis, circuit theory, and control systems to model and solve complex engineering problems.</a:t>
            </a:r>
            <a:endParaRPr lang="en-US" sz="14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794</Words>
  <Application>Microsoft Office PowerPoint</Application>
  <PresentationFormat>Custom</PresentationFormat>
  <Paragraphs>75</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Barlow</vt:lpstr>
      <vt:lpstr>Montserrat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2024-11-15T15:11:46Z</dcterms:created>
  <dcterms:modified xsi:type="dcterms:W3CDTF">2024-11-15T17:39:48Z</dcterms:modified>
</cp:coreProperties>
</file>