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6978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9.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350437" y="1245870"/>
            <a:ext cx="7415927" cy="1892618"/>
          </a:xfrm>
          <a:prstGeom prst="rect">
            <a:avLst/>
          </a:prstGeom>
          <a:noFill/>
          <a:ln/>
        </p:spPr>
        <p:txBody>
          <a:bodyPr wrap="square" lIns="0" tIns="0" rIns="0" bIns="0" rtlCol="0" anchor="t"/>
          <a:lstStyle/>
          <a:p>
            <a:pPr marL="0" indent="0">
              <a:lnSpc>
                <a:spcPts val="7450"/>
              </a:lnSpc>
              <a:buNone/>
            </a:pPr>
            <a:r>
              <a:rPr lang="en-US" sz="5950" b="1" dirty="0">
                <a:solidFill>
                  <a:srgbClr val="FFE14D"/>
                </a:solidFill>
                <a:latin typeface="Comfortaa Bold" pitchFamily="34" charset="0"/>
                <a:ea typeface="Comfortaa Bold" pitchFamily="34" charset="-122"/>
                <a:cs typeface="Comfortaa Bold" pitchFamily="34" charset="-120"/>
              </a:rPr>
              <a:t>Introduction to Polynomials</a:t>
            </a:r>
            <a:endParaRPr lang="en-US" sz="5950" dirty="0"/>
          </a:p>
        </p:txBody>
      </p:sp>
      <p:sp>
        <p:nvSpPr>
          <p:cNvPr id="4" name="Text 1"/>
          <p:cNvSpPr/>
          <p:nvPr/>
        </p:nvSpPr>
        <p:spPr>
          <a:xfrm>
            <a:off x="6350437" y="3508772"/>
            <a:ext cx="7415927" cy="2765346"/>
          </a:xfrm>
          <a:prstGeom prst="rect">
            <a:avLst/>
          </a:prstGeom>
          <a:noFill/>
          <a:ln/>
        </p:spPr>
        <p:txBody>
          <a:bodyPr wrap="square" lIns="0" tIns="0" rIns="0" bIns="0" rtlCol="0" anchor="t"/>
          <a:lstStyle/>
          <a:p>
            <a:pPr marL="0" indent="0">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Polynomials are fundamental mathematical expressions that play a crucial role in various branches of mathematics, science, and engineering. They are algebraic expressions composed of variables and coefficients, with the variables raised to non-negative integer powers. Understanding the properties, operations, and applications of polynomials is essential for problem-solving and advanced mathematical concepts.</a:t>
            </a:r>
            <a:endParaRPr lang="en-US" sz="1900" dirty="0"/>
          </a:p>
        </p:txBody>
      </p:sp>
      <p:sp>
        <p:nvSpPr>
          <p:cNvPr id="5" name="Shape 2"/>
          <p:cNvSpPr/>
          <p:nvPr/>
        </p:nvSpPr>
        <p:spPr>
          <a:xfrm>
            <a:off x="6350437" y="6570226"/>
            <a:ext cx="394930" cy="394930"/>
          </a:xfrm>
          <a:prstGeom prst="roundRect">
            <a:avLst>
              <a:gd name="adj" fmla="val 23151155"/>
            </a:avLst>
          </a:prstGeom>
          <a:noFill/>
          <a:ln w="7620">
            <a:solidFill>
              <a:srgbClr val="FFFFFF"/>
            </a:solidFill>
            <a:prstDash val="solid"/>
          </a:ln>
        </p:spPr>
      </p:sp>
      <p:pic>
        <p:nvPicPr>
          <p:cNvPr id="6" name="Image 1" descr="preencoded.png"/>
          <p:cNvPicPr>
            <a:picLocks noChangeAspect="1"/>
          </p:cNvPicPr>
          <p:nvPr/>
        </p:nvPicPr>
        <p:blipFill>
          <a:blip r:embed="rId4"/>
          <a:stretch>
            <a:fillRect/>
          </a:stretch>
        </p:blipFill>
        <p:spPr>
          <a:xfrm>
            <a:off x="6358057" y="6577846"/>
            <a:ext cx="379690" cy="379690"/>
          </a:xfrm>
          <a:prstGeom prst="rect">
            <a:avLst/>
          </a:prstGeom>
        </p:spPr>
      </p:pic>
      <p:sp>
        <p:nvSpPr>
          <p:cNvPr id="7" name="Text 3"/>
          <p:cNvSpPr/>
          <p:nvPr/>
        </p:nvSpPr>
        <p:spPr>
          <a:xfrm>
            <a:off x="6868716" y="6551771"/>
            <a:ext cx="3676531" cy="431959"/>
          </a:xfrm>
          <a:prstGeom prst="rect">
            <a:avLst/>
          </a:prstGeom>
          <a:noFill/>
          <a:ln/>
        </p:spPr>
        <p:txBody>
          <a:bodyPr wrap="none" lIns="0" tIns="0" rIns="0" bIns="0" rtlCol="0" anchor="t"/>
          <a:lstStyle/>
          <a:p>
            <a:pPr marL="0" indent="0" algn="l">
              <a:lnSpc>
                <a:spcPts val="3400"/>
              </a:lnSpc>
              <a:buNone/>
            </a:pPr>
            <a:r>
              <a:rPr lang="en-US" sz="2400" b="1" dirty="0">
                <a:solidFill>
                  <a:srgbClr val="D7D4CC"/>
                </a:solidFill>
                <a:latin typeface="Raleway Bold" pitchFamily="34" charset="0"/>
                <a:ea typeface="Raleway Bold" pitchFamily="34" charset="-122"/>
                <a:cs typeface="Raleway Bold" pitchFamily="34" charset="-120"/>
              </a:rPr>
              <a:t>by Onyedikachi Onwurah</a:t>
            </a:r>
            <a:endParaRPr lang="en-US" sz="2400" dirty="0"/>
          </a:p>
        </p:txBody>
      </p:sp>
      <p:pic>
        <p:nvPicPr>
          <p:cNvPr id="9" name="Picture 8">
            <a:extLst>
              <a:ext uri="{FF2B5EF4-FFF2-40B4-BE49-F238E27FC236}">
                <a16:creationId xmlns:a16="http://schemas.microsoft.com/office/drawing/2014/main" id="{3E79C332-FD14-48EA-BF21-C870B0E568E1}"/>
              </a:ext>
            </a:extLst>
          </p:cNvPr>
          <p:cNvPicPr>
            <a:picLocks noChangeAspect="1"/>
          </p:cNvPicPr>
          <p:nvPr/>
        </p:nvPicPr>
        <p:blipFill>
          <a:blip r:embed="rId5"/>
          <a:stretch>
            <a:fillRect/>
          </a:stretch>
        </p:blipFill>
        <p:spPr>
          <a:xfrm>
            <a:off x="11648659" y="7556689"/>
            <a:ext cx="2981741" cy="64779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758190" y="959048"/>
            <a:ext cx="7702391" cy="601861"/>
          </a:xfrm>
          <a:prstGeom prst="rect">
            <a:avLst/>
          </a:prstGeom>
          <a:noFill/>
          <a:ln/>
        </p:spPr>
        <p:txBody>
          <a:bodyPr wrap="none" lIns="0" tIns="0" rIns="0" bIns="0" rtlCol="0" anchor="t"/>
          <a:lstStyle/>
          <a:p>
            <a:pPr marL="0" indent="0">
              <a:lnSpc>
                <a:spcPts val="4700"/>
              </a:lnSpc>
              <a:buNone/>
            </a:pPr>
            <a:r>
              <a:rPr lang="en-US" sz="3750" b="1" dirty="0">
                <a:solidFill>
                  <a:srgbClr val="FFE14D"/>
                </a:solidFill>
                <a:latin typeface="Comfortaa Bold" pitchFamily="34" charset="0"/>
                <a:ea typeface="Comfortaa Bold" pitchFamily="34" charset="-122"/>
                <a:cs typeface="Comfortaa Bold" pitchFamily="34" charset="-120"/>
              </a:rPr>
              <a:t>Conclusion and Key Takeaways</a:t>
            </a:r>
            <a:endParaRPr lang="en-US" sz="3750" dirty="0"/>
          </a:p>
        </p:txBody>
      </p:sp>
      <p:sp>
        <p:nvSpPr>
          <p:cNvPr id="3" name="Shape 1"/>
          <p:cNvSpPr/>
          <p:nvPr/>
        </p:nvSpPr>
        <p:spPr>
          <a:xfrm>
            <a:off x="758190" y="2237899"/>
            <a:ext cx="487442" cy="487442"/>
          </a:xfrm>
          <a:prstGeom prst="roundRect">
            <a:avLst>
              <a:gd name="adj" fmla="val 66672"/>
            </a:avLst>
          </a:prstGeom>
          <a:solidFill>
            <a:srgbClr val="46464A"/>
          </a:solidFill>
          <a:ln/>
        </p:spPr>
      </p:sp>
      <p:sp>
        <p:nvSpPr>
          <p:cNvPr id="4" name="Text 2"/>
          <p:cNvSpPr/>
          <p:nvPr/>
        </p:nvSpPr>
        <p:spPr>
          <a:xfrm>
            <a:off x="945118" y="2337197"/>
            <a:ext cx="113586" cy="288846"/>
          </a:xfrm>
          <a:prstGeom prst="rect">
            <a:avLst/>
          </a:prstGeom>
          <a:noFill/>
          <a:ln/>
        </p:spPr>
        <p:txBody>
          <a:bodyPr wrap="none" lIns="0" tIns="0" rIns="0" bIns="0" rtlCol="0" anchor="t"/>
          <a:lstStyle/>
          <a:p>
            <a:pPr marL="0" indent="0" algn="ctr">
              <a:lnSpc>
                <a:spcPts val="2250"/>
              </a:lnSpc>
              <a:buNone/>
            </a:pPr>
            <a:r>
              <a:rPr lang="en-US" sz="2250" b="1" dirty="0">
                <a:solidFill>
                  <a:srgbClr val="D7D4CC"/>
                </a:solidFill>
                <a:latin typeface="Comfortaa Bold" pitchFamily="34" charset="0"/>
                <a:ea typeface="Comfortaa Bold" pitchFamily="34" charset="-122"/>
                <a:cs typeface="Comfortaa Bold" pitchFamily="34" charset="-120"/>
              </a:rPr>
              <a:t>1</a:t>
            </a:r>
            <a:endParaRPr lang="en-US" sz="2250" dirty="0"/>
          </a:p>
        </p:txBody>
      </p:sp>
      <p:sp>
        <p:nvSpPr>
          <p:cNvPr id="5" name="Text 3"/>
          <p:cNvSpPr/>
          <p:nvPr/>
        </p:nvSpPr>
        <p:spPr>
          <a:xfrm>
            <a:off x="1462207" y="2237899"/>
            <a:ext cx="3740348" cy="300871"/>
          </a:xfrm>
          <a:prstGeom prst="rect">
            <a:avLst/>
          </a:prstGeom>
          <a:noFill/>
          <a:ln/>
        </p:spPr>
        <p:txBody>
          <a:bodyPr wrap="none" lIns="0" tIns="0" rIns="0" bIns="0" rtlCol="0" anchor="t"/>
          <a:lstStyle/>
          <a:p>
            <a:pPr marL="0" indent="0">
              <a:lnSpc>
                <a:spcPts val="2350"/>
              </a:lnSpc>
              <a:buNone/>
            </a:pPr>
            <a:r>
              <a:rPr lang="en-US" sz="1850" b="1" dirty="0">
                <a:solidFill>
                  <a:srgbClr val="D7D4CC"/>
                </a:solidFill>
                <a:latin typeface="Comfortaa Bold" pitchFamily="34" charset="0"/>
                <a:ea typeface="Comfortaa Bold" pitchFamily="34" charset="-122"/>
                <a:cs typeface="Comfortaa Bold" pitchFamily="34" charset="-120"/>
              </a:rPr>
              <a:t>Polynomials are Fundamental</a:t>
            </a:r>
            <a:endParaRPr lang="en-US" sz="1850" dirty="0"/>
          </a:p>
        </p:txBody>
      </p:sp>
      <p:sp>
        <p:nvSpPr>
          <p:cNvPr id="6" name="Text 4"/>
          <p:cNvSpPr/>
          <p:nvPr/>
        </p:nvSpPr>
        <p:spPr>
          <a:xfrm>
            <a:off x="1462207" y="2668667"/>
            <a:ext cx="5744766" cy="1040130"/>
          </a:xfrm>
          <a:prstGeom prst="rect">
            <a:avLst/>
          </a:prstGeom>
          <a:noFill/>
          <a:ln/>
        </p:spPr>
        <p:txBody>
          <a:bodyPr wrap="square" lIns="0" tIns="0" rIns="0" bIns="0" rtlCol="0" anchor="t"/>
          <a:lstStyle/>
          <a:p>
            <a:pPr marL="0" indent="0">
              <a:lnSpc>
                <a:spcPts val="2700"/>
              </a:lnSpc>
              <a:buNone/>
            </a:pPr>
            <a:r>
              <a:rPr lang="en-US" sz="1700" dirty="0">
                <a:solidFill>
                  <a:srgbClr val="D7D4CC"/>
                </a:solidFill>
                <a:latin typeface="Raleway Medium" pitchFamily="34" charset="0"/>
                <a:ea typeface="Raleway Medium" pitchFamily="34" charset="-122"/>
                <a:cs typeface="Raleway Medium" pitchFamily="34" charset="-120"/>
              </a:rPr>
              <a:t>Polynomials are fundamental algebraic expressions that play a crucial role in various branches of mathematics, science, and engineering.</a:t>
            </a:r>
            <a:endParaRPr lang="en-US" sz="1700" dirty="0"/>
          </a:p>
        </p:txBody>
      </p:sp>
      <p:sp>
        <p:nvSpPr>
          <p:cNvPr id="7" name="Shape 5"/>
          <p:cNvSpPr/>
          <p:nvPr/>
        </p:nvSpPr>
        <p:spPr>
          <a:xfrm>
            <a:off x="7423547" y="2237899"/>
            <a:ext cx="487442" cy="487442"/>
          </a:xfrm>
          <a:prstGeom prst="roundRect">
            <a:avLst>
              <a:gd name="adj" fmla="val 66672"/>
            </a:avLst>
          </a:prstGeom>
          <a:solidFill>
            <a:srgbClr val="46464A"/>
          </a:solidFill>
          <a:ln/>
        </p:spPr>
      </p:sp>
      <p:sp>
        <p:nvSpPr>
          <p:cNvPr id="8" name="Text 6"/>
          <p:cNvSpPr/>
          <p:nvPr/>
        </p:nvSpPr>
        <p:spPr>
          <a:xfrm>
            <a:off x="7582257" y="2337197"/>
            <a:ext cx="169902" cy="288846"/>
          </a:xfrm>
          <a:prstGeom prst="rect">
            <a:avLst/>
          </a:prstGeom>
          <a:noFill/>
          <a:ln/>
        </p:spPr>
        <p:txBody>
          <a:bodyPr wrap="none" lIns="0" tIns="0" rIns="0" bIns="0" rtlCol="0" anchor="t"/>
          <a:lstStyle/>
          <a:p>
            <a:pPr marL="0" indent="0" algn="ctr">
              <a:lnSpc>
                <a:spcPts val="2250"/>
              </a:lnSpc>
              <a:buNone/>
            </a:pPr>
            <a:r>
              <a:rPr lang="en-US" sz="2250" b="1" dirty="0">
                <a:solidFill>
                  <a:srgbClr val="D7D4CC"/>
                </a:solidFill>
                <a:latin typeface="Comfortaa Bold" pitchFamily="34" charset="0"/>
                <a:ea typeface="Comfortaa Bold" pitchFamily="34" charset="-122"/>
                <a:cs typeface="Comfortaa Bold" pitchFamily="34" charset="-120"/>
              </a:rPr>
              <a:t>2</a:t>
            </a:r>
            <a:endParaRPr lang="en-US" sz="2250" dirty="0"/>
          </a:p>
        </p:txBody>
      </p:sp>
      <p:sp>
        <p:nvSpPr>
          <p:cNvPr id="9" name="Text 7"/>
          <p:cNvSpPr/>
          <p:nvPr/>
        </p:nvSpPr>
        <p:spPr>
          <a:xfrm>
            <a:off x="8127563" y="2237899"/>
            <a:ext cx="5372933" cy="300871"/>
          </a:xfrm>
          <a:prstGeom prst="rect">
            <a:avLst/>
          </a:prstGeom>
          <a:noFill/>
          <a:ln/>
        </p:spPr>
        <p:txBody>
          <a:bodyPr wrap="none" lIns="0" tIns="0" rIns="0" bIns="0" rtlCol="0" anchor="t"/>
          <a:lstStyle/>
          <a:p>
            <a:pPr marL="0" indent="0">
              <a:lnSpc>
                <a:spcPts val="2350"/>
              </a:lnSpc>
              <a:buNone/>
            </a:pPr>
            <a:r>
              <a:rPr lang="en-US" sz="1850" b="1" dirty="0">
                <a:solidFill>
                  <a:srgbClr val="D7D4CC"/>
                </a:solidFill>
                <a:latin typeface="Comfortaa Bold" pitchFamily="34" charset="0"/>
                <a:ea typeface="Comfortaa Bold" pitchFamily="34" charset="-122"/>
                <a:cs typeface="Comfortaa Bold" pitchFamily="34" charset="-120"/>
              </a:rPr>
              <a:t>Understanding Operations and Properties</a:t>
            </a:r>
            <a:endParaRPr lang="en-US" sz="1850" dirty="0"/>
          </a:p>
        </p:txBody>
      </p:sp>
      <p:sp>
        <p:nvSpPr>
          <p:cNvPr id="10" name="Text 8"/>
          <p:cNvSpPr/>
          <p:nvPr/>
        </p:nvSpPr>
        <p:spPr>
          <a:xfrm>
            <a:off x="8127563" y="2668667"/>
            <a:ext cx="5744766" cy="1386840"/>
          </a:xfrm>
          <a:prstGeom prst="rect">
            <a:avLst/>
          </a:prstGeom>
          <a:noFill/>
          <a:ln/>
        </p:spPr>
        <p:txBody>
          <a:bodyPr wrap="square" lIns="0" tIns="0" rIns="0" bIns="0" rtlCol="0" anchor="t"/>
          <a:lstStyle/>
          <a:p>
            <a:pPr marL="0" indent="0">
              <a:lnSpc>
                <a:spcPts val="2700"/>
              </a:lnSpc>
              <a:buNone/>
            </a:pPr>
            <a:r>
              <a:rPr lang="en-US" sz="1700" dirty="0">
                <a:solidFill>
                  <a:srgbClr val="D7D4CC"/>
                </a:solidFill>
                <a:latin typeface="Raleway Medium" pitchFamily="34" charset="0"/>
                <a:ea typeface="Raleway Medium" pitchFamily="34" charset="-122"/>
                <a:cs typeface="Raleway Medium" pitchFamily="34" charset="-120"/>
              </a:rPr>
              <a:t>Mastering the operations of addition, subtraction, multiplication, and division, as well as the properties of polynomials, is essential for problem-solving and advanced mathematical concepts.</a:t>
            </a:r>
            <a:endParaRPr lang="en-US" sz="1700" dirty="0"/>
          </a:p>
        </p:txBody>
      </p:sp>
      <p:sp>
        <p:nvSpPr>
          <p:cNvPr id="11" name="Shape 9"/>
          <p:cNvSpPr/>
          <p:nvPr/>
        </p:nvSpPr>
        <p:spPr>
          <a:xfrm>
            <a:off x="758190" y="4515803"/>
            <a:ext cx="487442" cy="487442"/>
          </a:xfrm>
          <a:prstGeom prst="roundRect">
            <a:avLst>
              <a:gd name="adj" fmla="val 66672"/>
            </a:avLst>
          </a:prstGeom>
          <a:solidFill>
            <a:srgbClr val="46464A"/>
          </a:solidFill>
          <a:ln/>
        </p:spPr>
      </p:sp>
      <p:sp>
        <p:nvSpPr>
          <p:cNvPr id="12" name="Text 10"/>
          <p:cNvSpPr/>
          <p:nvPr/>
        </p:nvSpPr>
        <p:spPr>
          <a:xfrm>
            <a:off x="915353" y="4615101"/>
            <a:ext cx="173117" cy="288846"/>
          </a:xfrm>
          <a:prstGeom prst="rect">
            <a:avLst/>
          </a:prstGeom>
          <a:noFill/>
          <a:ln/>
        </p:spPr>
        <p:txBody>
          <a:bodyPr wrap="none" lIns="0" tIns="0" rIns="0" bIns="0" rtlCol="0" anchor="t"/>
          <a:lstStyle/>
          <a:p>
            <a:pPr marL="0" indent="0" algn="ctr">
              <a:lnSpc>
                <a:spcPts val="2250"/>
              </a:lnSpc>
              <a:buNone/>
            </a:pPr>
            <a:r>
              <a:rPr lang="en-US" sz="2250" b="1" dirty="0">
                <a:solidFill>
                  <a:srgbClr val="D7D4CC"/>
                </a:solidFill>
                <a:latin typeface="Comfortaa Bold" pitchFamily="34" charset="0"/>
                <a:ea typeface="Comfortaa Bold" pitchFamily="34" charset="-122"/>
                <a:cs typeface="Comfortaa Bold" pitchFamily="34" charset="-120"/>
              </a:rPr>
              <a:t>3</a:t>
            </a:r>
            <a:endParaRPr lang="en-US" sz="2250" dirty="0"/>
          </a:p>
        </p:txBody>
      </p:sp>
      <p:sp>
        <p:nvSpPr>
          <p:cNvPr id="13" name="Text 11"/>
          <p:cNvSpPr/>
          <p:nvPr/>
        </p:nvSpPr>
        <p:spPr>
          <a:xfrm>
            <a:off x="1462207" y="4515803"/>
            <a:ext cx="3761542" cy="300871"/>
          </a:xfrm>
          <a:prstGeom prst="rect">
            <a:avLst/>
          </a:prstGeom>
          <a:noFill/>
          <a:ln/>
        </p:spPr>
        <p:txBody>
          <a:bodyPr wrap="none" lIns="0" tIns="0" rIns="0" bIns="0" rtlCol="0" anchor="t"/>
          <a:lstStyle/>
          <a:p>
            <a:pPr marL="0" indent="0">
              <a:lnSpc>
                <a:spcPts val="2350"/>
              </a:lnSpc>
              <a:buNone/>
            </a:pPr>
            <a:r>
              <a:rPr lang="en-US" sz="1850" b="1" dirty="0">
                <a:solidFill>
                  <a:srgbClr val="D7D4CC"/>
                </a:solidFill>
                <a:latin typeface="Comfortaa Bold" pitchFamily="34" charset="0"/>
                <a:ea typeface="Comfortaa Bold" pitchFamily="34" charset="-122"/>
                <a:cs typeface="Comfortaa Bold" pitchFamily="34" charset="-120"/>
              </a:rPr>
              <a:t>Factoring and Graph Analysis</a:t>
            </a:r>
            <a:endParaRPr lang="en-US" sz="1850" dirty="0"/>
          </a:p>
        </p:txBody>
      </p:sp>
      <p:sp>
        <p:nvSpPr>
          <p:cNvPr id="14" name="Text 12"/>
          <p:cNvSpPr/>
          <p:nvPr/>
        </p:nvSpPr>
        <p:spPr>
          <a:xfrm>
            <a:off x="1462207" y="4946571"/>
            <a:ext cx="5744766" cy="1386840"/>
          </a:xfrm>
          <a:prstGeom prst="rect">
            <a:avLst/>
          </a:prstGeom>
          <a:noFill/>
          <a:ln/>
        </p:spPr>
        <p:txBody>
          <a:bodyPr wrap="square" lIns="0" tIns="0" rIns="0" bIns="0" rtlCol="0" anchor="t"/>
          <a:lstStyle/>
          <a:p>
            <a:pPr marL="0" indent="0">
              <a:lnSpc>
                <a:spcPts val="2700"/>
              </a:lnSpc>
              <a:buNone/>
            </a:pPr>
            <a:r>
              <a:rPr lang="en-US" sz="1700" dirty="0">
                <a:solidFill>
                  <a:srgbClr val="D7D4CC"/>
                </a:solidFill>
                <a:latin typeface="Raleway Medium" pitchFamily="34" charset="0"/>
                <a:ea typeface="Raleway Medium" pitchFamily="34" charset="-122"/>
                <a:cs typeface="Raleway Medium" pitchFamily="34" charset="-120"/>
              </a:rPr>
              <a:t>Factoring polynomials and understanding their graphical representations provide insights into the structure and behavior of these expressions, with numerous applications in various fields.</a:t>
            </a:r>
            <a:endParaRPr lang="en-US" sz="1700" dirty="0"/>
          </a:p>
        </p:txBody>
      </p:sp>
      <p:sp>
        <p:nvSpPr>
          <p:cNvPr id="15" name="Shape 13"/>
          <p:cNvSpPr/>
          <p:nvPr/>
        </p:nvSpPr>
        <p:spPr>
          <a:xfrm>
            <a:off x="7423547" y="4515803"/>
            <a:ext cx="487442" cy="487442"/>
          </a:xfrm>
          <a:prstGeom prst="roundRect">
            <a:avLst>
              <a:gd name="adj" fmla="val 66672"/>
            </a:avLst>
          </a:prstGeom>
          <a:solidFill>
            <a:srgbClr val="46464A"/>
          </a:solidFill>
          <a:ln/>
        </p:spPr>
      </p:sp>
      <p:sp>
        <p:nvSpPr>
          <p:cNvPr id="16" name="Text 14"/>
          <p:cNvSpPr/>
          <p:nvPr/>
        </p:nvSpPr>
        <p:spPr>
          <a:xfrm>
            <a:off x="7572851" y="4615101"/>
            <a:ext cx="188714" cy="288846"/>
          </a:xfrm>
          <a:prstGeom prst="rect">
            <a:avLst/>
          </a:prstGeom>
          <a:noFill/>
          <a:ln/>
        </p:spPr>
        <p:txBody>
          <a:bodyPr wrap="none" lIns="0" tIns="0" rIns="0" bIns="0" rtlCol="0" anchor="t"/>
          <a:lstStyle/>
          <a:p>
            <a:pPr marL="0" indent="0" algn="ctr">
              <a:lnSpc>
                <a:spcPts val="2250"/>
              </a:lnSpc>
              <a:buNone/>
            </a:pPr>
            <a:r>
              <a:rPr lang="en-US" sz="2250" b="1" dirty="0">
                <a:solidFill>
                  <a:srgbClr val="D7D4CC"/>
                </a:solidFill>
                <a:latin typeface="Comfortaa Bold" pitchFamily="34" charset="0"/>
                <a:ea typeface="Comfortaa Bold" pitchFamily="34" charset="-122"/>
                <a:cs typeface="Comfortaa Bold" pitchFamily="34" charset="-120"/>
              </a:rPr>
              <a:t>4</a:t>
            </a:r>
            <a:endParaRPr lang="en-US" sz="2250" dirty="0"/>
          </a:p>
        </p:txBody>
      </p:sp>
      <p:sp>
        <p:nvSpPr>
          <p:cNvPr id="17" name="Text 15"/>
          <p:cNvSpPr/>
          <p:nvPr/>
        </p:nvSpPr>
        <p:spPr>
          <a:xfrm>
            <a:off x="8127563" y="4515803"/>
            <a:ext cx="3156585" cy="300871"/>
          </a:xfrm>
          <a:prstGeom prst="rect">
            <a:avLst/>
          </a:prstGeom>
          <a:noFill/>
          <a:ln/>
        </p:spPr>
        <p:txBody>
          <a:bodyPr wrap="none" lIns="0" tIns="0" rIns="0" bIns="0" rtlCol="0" anchor="t"/>
          <a:lstStyle/>
          <a:p>
            <a:pPr marL="0" indent="0">
              <a:lnSpc>
                <a:spcPts val="2350"/>
              </a:lnSpc>
              <a:buNone/>
            </a:pPr>
            <a:r>
              <a:rPr lang="en-US" sz="1850" b="1" dirty="0">
                <a:solidFill>
                  <a:srgbClr val="D7D4CC"/>
                </a:solidFill>
                <a:latin typeface="Comfortaa Bold" pitchFamily="34" charset="0"/>
                <a:ea typeface="Comfortaa Bold" pitchFamily="34" charset="-122"/>
                <a:cs typeface="Comfortaa Bold" pitchFamily="34" charset="-120"/>
              </a:rPr>
              <a:t>Widespread Applications</a:t>
            </a:r>
            <a:endParaRPr lang="en-US" sz="1850" dirty="0"/>
          </a:p>
        </p:txBody>
      </p:sp>
      <p:sp>
        <p:nvSpPr>
          <p:cNvPr id="18" name="Text 16"/>
          <p:cNvSpPr/>
          <p:nvPr/>
        </p:nvSpPr>
        <p:spPr>
          <a:xfrm>
            <a:off x="8127563" y="4946571"/>
            <a:ext cx="5744766" cy="1386840"/>
          </a:xfrm>
          <a:prstGeom prst="rect">
            <a:avLst/>
          </a:prstGeom>
          <a:noFill/>
          <a:ln/>
        </p:spPr>
        <p:txBody>
          <a:bodyPr wrap="square" lIns="0" tIns="0" rIns="0" bIns="0" rtlCol="0" anchor="t"/>
          <a:lstStyle/>
          <a:p>
            <a:pPr marL="0" indent="0">
              <a:lnSpc>
                <a:spcPts val="2700"/>
              </a:lnSpc>
              <a:buNone/>
            </a:pPr>
            <a:r>
              <a:rPr lang="en-US" sz="1700" dirty="0">
                <a:solidFill>
                  <a:srgbClr val="D7D4CC"/>
                </a:solidFill>
                <a:latin typeface="Raleway Medium" pitchFamily="34" charset="0"/>
                <a:ea typeface="Raleway Medium" pitchFamily="34" charset="-122"/>
                <a:cs typeface="Raleway Medium" pitchFamily="34" charset="-120"/>
              </a:rPr>
              <a:t>Polynomials are ubiquitous in the real world, with applications ranging from engineering and science to economics and computer science, making them an indispensable tool in modern problem-solving.</a:t>
            </a:r>
            <a:endParaRPr lang="en-US" sz="1700" dirty="0"/>
          </a:p>
        </p:txBody>
      </p:sp>
      <p:sp>
        <p:nvSpPr>
          <p:cNvPr id="19" name="Text 17"/>
          <p:cNvSpPr/>
          <p:nvPr/>
        </p:nvSpPr>
        <p:spPr>
          <a:xfrm>
            <a:off x="758190" y="6577132"/>
            <a:ext cx="13114020" cy="693420"/>
          </a:xfrm>
          <a:prstGeom prst="rect">
            <a:avLst/>
          </a:prstGeom>
          <a:noFill/>
          <a:ln/>
        </p:spPr>
        <p:txBody>
          <a:bodyPr wrap="square" lIns="0" tIns="0" rIns="0" bIns="0" rtlCol="0" anchor="t"/>
          <a:lstStyle/>
          <a:p>
            <a:pPr marL="0" indent="0">
              <a:lnSpc>
                <a:spcPts val="2700"/>
              </a:lnSpc>
              <a:buNone/>
            </a:pPr>
            <a:r>
              <a:rPr lang="en-US" sz="1700" dirty="0">
                <a:solidFill>
                  <a:srgbClr val="D7D4CC"/>
                </a:solidFill>
                <a:latin typeface="Raleway Medium" pitchFamily="34" charset="0"/>
                <a:ea typeface="Raleway Medium" pitchFamily="34" charset="-122"/>
                <a:cs typeface="Raleway Medium" pitchFamily="34" charset="-120"/>
              </a:rPr>
              <a:t>By understanding the fundamental concepts, properties, and applications of polynomials, students and professionals can unlock the power of these versatile mathematical expressions and apply them effectively in their respective fields.</a:t>
            </a:r>
            <a:endParaRPr lang="en-US" sz="1700" dirty="0"/>
          </a:p>
        </p:txBody>
      </p:sp>
      <p:pic>
        <p:nvPicPr>
          <p:cNvPr id="21" name="Picture 20">
            <a:extLst>
              <a:ext uri="{FF2B5EF4-FFF2-40B4-BE49-F238E27FC236}">
                <a16:creationId xmlns:a16="http://schemas.microsoft.com/office/drawing/2014/main" id="{2F7B1BCD-F7D5-4C81-A23E-6EC72760F882}"/>
              </a:ext>
            </a:extLst>
          </p:cNvPr>
          <p:cNvPicPr>
            <a:picLocks noChangeAspect="1"/>
          </p:cNvPicPr>
          <p:nvPr/>
        </p:nvPicPr>
        <p:blipFill>
          <a:blip r:embed="rId3"/>
          <a:stretch>
            <a:fillRect/>
          </a:stretch>
        </p:blipFill>
        <p:spPr>
          <a:xfrm>
            <a:off x="11648659" y="7514273"/>
            <a:ext cx="2981741" cy="64779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864037" y="796409"/>
            <a:ext cx="7756208" cy="685800"/>
          </a:xfrm>
          <a:prstGeom prst="rect">
            <a:avLst/>
          </a:prstGeom>
          <a:noFill/>
          <a:ln/>
        </p:spPr>
        <p:txBody>
          <a:bodyPr wrap="none" lIns="0" tIns="0" rIns="0" bIns="0" rtlCol="0" anchor="t"/>
          <a:lstStyle/>
          <a:p>
            <a:pPr marL="0" indent="0">
              <a:lnSpc>
                <a:spcPts val="5400"/>
              </a:lnSpc>
              <a:buNone/>
            </a:pPr>
            <a:r>
              <a:rPr lang="en-US" sz="4300" b="1" dirty="0">
                <a:solidFill>
                  <a:srgbClr val="FFE14D"/>
                </a:solidFill>
                <a:latin typeface="Comfortaa Bold" pitchFamily="34" charset="0"/>
                <a:ea typeface="Comfortaa Bold" pitchFamily="34" charset="-122"/>
                <a:cs typeface="Comfortaa Bold" pitchFamily="34" charset="-120"/>
              </a:rPr>
              <a:t>Definition and Terminology</a:t>
            </a:r>
            <a:endParaRPr lang="en-US" sz="4300" dirty="0"/>
          </a:p>
        </p:txBody>
      </p:sp>
      <p:sp>
        <p:nvSpPr>
          <p:cNvPr id="3" name="Shape 1"/>
          <p:cNvSpPr/>
          <p:nvPr/>
        </p:nvSpPr>
        <p:spPr>
          <a:xfrm>
            <a:off x="864037" y="2253615"/>
            <a:ext cx="555427" cy="555427"/>
          </a:xfrm>
          <a:prstGeom prst="roundRect">
            <a:avLst>
              <a:gd name="adj" fmla="val 66675"/>
            </a:avLst>
          </a:prstGeom>
          <a:solidFill>
            <a:srgbClr val="46464A"/>
          </a:solidFill>
          <a:ln/>
        </p:spPr>
      </p:sp>
      <p:sp>
        <p:nvSpPr>
          <p:cNvPr id="4" name="Text 2"/>
          <p:cNvSpPr/>
          <p:nvPr/>
        </p:nvSpPr>
        <p:spPr>
          <a:xfrm>
            <a:off x="1077039" y="2366724"/>
            <a:ext cx="129421" cy="329208"/>
          </a:xfrm>
          <a:prstGeom prst="rect">
            <a:avLst/>
          </a:prstGeom>
          <a:noFill/>
          <a:ln/>
        </p:spPr>
        <p:txBody>
          <a:bodyPr wrap="none" lIns="0" tIns="0" rIns="0" bIns="0" rtlCol="0" anchor="t"/>
          <a:lstStyle/>
          <a:p>
            <a:pPr marL="0" indent="0" algn="ctr">
              <a:lnSpc>
                <a:spcPts val="2550"/>
              </a:lnSpc>
              <a:buNone/>
            </a:pPr>
            <a:r>
              <a:rPr lang="en-US" sz="2550" b="1" dirty="0">
                <a:solidFill>
                  <a:srgbClr val="D7D4CC"/>
                </a:solidFill>
                <a:latin typeface="Comfortaa Bold" pitchFamily="34" charset="0"/>
                <a:ea typeface="Comfortaa Bold" pitchFamily="34" charset="-122"/>
                <a:cs typeface="Comfortaa Bold" pitchFamily="34" charset="-120"/>
              </a:rPr>
              <a:t>1</a:t>
            </a:r>
            <a:endParaRPr lang="en-US" sz="2550" dirty="0"/>
          </a:p>
        </p:txBody>
      </p:sp>
      <p:sp>
        <p:nvSpPr>
          <p:cNvPr id="5" name="Text 3"/>
          <p:cNvSpPr/>
          <p:nvPr/>
        </p:nvSpPr>
        <p:spPr>
          <a:xfrm>
            <a:off x="1666280" y="2253615"/>
            <a:ext cx="3044785" cy="342900"/>
          </a:xfrm>
          <a:prstGeom prst="rect">
            <a:avLst/>
          </a:prstGeom>
          <a:noFill/>
          <a:ln/>
        </p:spPr>
        <p:txBody>
          <a:bodyPr wrap="none" lIns="0" tIns="0" rIns="0" bIns="0" rtlCol="0" anchor="t"/>
          <a:lstStyle/>
          <a:p>
            <a:pPr marL="0" indent="0">
              <a:lnSpc>
                <a:spcPts val="2700"/>
              </a:lnSpc>
              <a:buNone/>
            </a:pPr>
            <a:r>
              <a:rPr lang="en-US" sz="2150" b="1" dirty="0">
                <a:solidFill>
                  <a:srgbClr val="D7D4CC"/>
                </a:solidFill>
                <a:latin typeface="Comfortaa Bold" pitchFamily="34" charset="0"/>
                <a:ea typeface="Comfortaa Bold" pitchFamily="34" charset="-122"/>
                <a:cs typeface="Comfortaa Bold" pitchFamily="34" charset="-120"/>
              </a:rPr>
              <a:t>Polynomial Definition</a:t>
            </a:r>
            <a:endParaRPr lang="en-US" sz="2150" dirty="0"/>
          </a:p>
        </p:txBody>
      </p:sp>
      <p:sp>
        <p:nvSpPr>
          <p:cNvPr id="6" name="Text 4"/>
          <p:cNvSpPr/>
          <p:nvPr/>
        </p:nvSpPr>
        <p:spPr>
          <a:xfrm>
            <a:off x="1666280" y="2744629"/>
            <a:ext cx="3333988" cy="4345543"/>
          </a:xfrm>
          <a:prstGeom prst="rect">
            <a:avLst/>
          </a:prstGeom>
          <a:noFill/>
          <a:ln/>
        </p:spPr>
        <p:txBody>
          <a:bodyPr wrap="square" lIns="0" tIns="0" rIns="0" bIns="0" rtlCol="0" anchor="t"/>
          <a:lstStyle/>
          <a:p>
            <a:pPr marL="0" indent="0">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A polynomial is an expression that consists of variables and coefficients, where the variables are raised to non-negative integer powers. Polynomials can be represented in the form: a₀ + a₁x + a₂x² + ... + aₙxⁿ, where a₀, a₁, a₂, ..., aₙ are the coefficients and n is the degree of the polynomial.</a:t>
            </a:r>
            <a:endParaRPr lang="en-US" sz="1900" dirty="0"/>
          </a:p>
        </p:txBody>
      </p:sp>
      <p:sp>
        <p:nvSpPr>
          <p:cNvPr id="7" name="Shape 5"/>
          <p:cNvSpPr/>
          <p:nvPr/>
        </p:nvSpPr>
        <p:spPr>
          <a:xfrm>
            <a:off x="5247084" y="2253615"/>
            <a:ext cx="555427" cy="555427"/>
          </a:xfrm>
          <a:prstGeom prst="roundRect">
            <a:avLst>
              <a:gd name="adj" fmla="val 66675"/>
            </a:avLst>
          </a:prstGeom>
          <a:solidFill>
            <a:srgbClr val="46464A"/>
          </a:solidFill>
          <a:ln/>
        </p:spPr>
      </p:sp>
      <p:sp>
        <p:nvSpPr>
          <p:cNvPr id="8" name="Text 6"/>
          <p:cNvSpPr/>
          <p:nvPr/>
        </p:nvSpPr>
        <p:spPr>
          <a:xfrm>
            <a:off x="5427940" y="2366724"/>
            <a:ext cx="193596" cy="329208"/>
          </a:xfrm>
          <a:prstGeom prst="rect">
            <a:avLst/>
          </a:prstGeom>
          <a:noFill/>
          <a:ln/>
        </p:spPr>
        <p:txBody>
          <a:bodyPr wrap="none" lIns="0" tIns="0" rIns="0" bIns="0" rtlCol="0" anchor="t"/>
          <a:lstStyle/>
          <a:p>
            <a:pPr marL="0" indent="0" algn="ctr">
              <a:lnSpc>
                <a:spcPts val="2550"/>
              </a:lnSpc>
              <a:buNone/>
            </a:pPr>
            <a:r>
              <a:rPr lang="en-US" sz="2550" b="1" dirty="0">
                <a:solidFill>
                  <a:srgbClr val="D7D4CC"/>
                </a:solidFill>
                <a:latin typeface="Comfortaa Bold" pitchFamily="34" charset="0"/>
                <a:ea typeface="Comfortaa Bold" pitchFamily="34" charset="-122"/>
                <a:cs typeface="Comfortaa Bold" pitchFamily="34" charset="-120"/>
              </a:rPr>
              <a:t>2</a:t>
            </a:r>
            <a:endParaRPr lang="en-US" sz="2550" dirty="0"/>
          </a:p>
        </p:txBody>
      </p:sp>
      <p:sp>
        <p:nvSpPr>
          <p:cNvPr id="9" name="Text 7"/>
          <p:cNvSpPr/>
          <p:nvPr/>
        </p:nvSpPr>
        <p:spPr>
          <a:xfrm>
            <a:off x="6049328" y="2253615"/>
            <a:ext cx="3333988" cy="685800"/>
          </a:xfrm>
          <a:prstGeom prst="rect">
            <a:avLst/>
          </a:prstGeom>
          <a:noFill/>
          <a:ln/>
        </p:spPr>
        <p:txBody>
          <a:bodyPr wrap="square" lIns="0" tIns="0" rIns="0" bIns="0" rtlCol="0" anchor="t"/>
          <a:lstStyle/>
          <a:p>
            <a:pPr marL="0" indent="0">
              <a:lnSpc>
                <a:spcPts val="2700"/>
              </a:lnSpc>
              <a:buNone/>
            </a:pPr>
            <a:r>
              <a:rPr lang="en-US" sz="2150" b="1" dirty="0">
                <a:solidFill>
                  <a:srgbClr val="D7D4CC"/>
                </a:solidFill>
                <a:latin typeface="Comfortaa Bold" pitchFamily="34" charset="0"/>
                <a:ea typeface="Comfortaa Bold" pitchFamily="34" charset="-122"/>
                <a:cs typeface="Comfortaa Bold" pitchFamily="34" charset="-120"/>
              </a:rPr>
              <a:t>Polynomial Terminology</a:t>
            </a:r>
            <a:endParaRPr lang="en-US" sz="2150" dirty="0"/>
          </a:p>
        </p:txBody>
      </p:sp>
      <p:sp>
        <p:nvSpPr>
          <p:cNvPr id="10" name="Text 8"/>
          <p:cNvSpPr/>
          <p:nvPr/>
        </p:nvSpPr>
        <p:spPr>
          <a:xfrm>
            <a:off x="6049328" y="3087529"/>
            <a:ext cx="3333988" cy="4345543"/>
          </a:xfrm>
          <a:prstGeom prst="rect">
            <a:avLst/>
          </a:prstGeom>
          <a:noFill/>
          <a:ln/>
        </p:spPr>
        <p:txBody>
          <a:bodyPr wrap="square" lIns="0" tIns="0" rIns="0" bIns="0" rtlCol="0" anchor="t"/>
          <a:lstStyle/>
          <a:p>
            <a:pPr marL="0" indent="0">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The individual terms of a polynomial are called monomials. The coefficient of a monomial is the numerical factor that multiplies the variable(s). The degree of a monomial is the sum of the exponents of the variables. The degree of a polynomial is the highest degree of its monomials.</a:t>
            </a:r>
            <a:endParaRPr lang="en-US" sz="1900" dirty="0"/>
          </a:p>
        </p:txBody>
      </p:sp>
      <p:sp>
        <p:nvSpPr>
          <p:cNvPr id="11" name="Shape 9"/>
          <p:cNvSpPr/>
          <p:nvPr/>
        </p:nvSpPr>
        <p:spPr>
          <a:xfrm>
            <a:off x="9630132" y="2253615"/>
            <a:ext cx="555427" cy="555427"/>
          </a:xfrm>
          <a:prstGeom prst="roundRect">
            <a:avLst>
              <a:gd name="adj" fmla="val 66675"/>
            </a:avLst>
          </a:prstGeom>
          <a:solidFill>
            <a:srgbClr val="46464A"/>
          </a:solidFill>
          <a:ln/>
        </p:spPr>
      </p:sp>
      <p:sp>
        <p:nvSpPr>
          <p:cNvPr id="12" name="Text 10"/>
          <p:cNvSpPr/>
          <p:nvPr/>
        </p:nvSpPr>
        <p:spPr>
          <a:xfrm>
            <a:off x="9809202" y="2366724"/>
            <a:ext cx="197168" cy="329208"/>
          </a:xfrm>
          <a:prstGeom prst="rect">
            <a:avLst/>
          </a:prstGeom>
          <a:noFill/>
          <a:ln/>
        </p:spPr>
        <p:txBody>
          <a:bodyPr wrap="none" lIns="0" tIns="0" rIns="0" bIns="0" rtlCol="0" anchor="t"/>
          <a:lstStyle/>
          <a:p>
            <a:pPr marL="0" indent="0" algn="ctr">
              <a:lnSpc>
                <a:spcPts val="2550"/>
              </a:lnSpc>
              <a:buNone/>
            </a:pPr>
            <a:r>
              <a:rPr lang="en-US" sz="2550" b="1" dirty="0">
                <a:solidFill>
                  <a:srgbClr val="D7D4CC"/>
                </a:solidFill>
                <a:latin typeface="Comfortaa Bold" pitchFamily="34" charset="0"/>
                <a:ea typeface="Comfortaa Bold" pitchFamily="34" charset="-122"/>
                <a:cs typeface="Comfortaa Bold" pitchFamily="34" charset="-120"/>
              </a:rPr>
              <a:t>3</a:t>
            </a:r>
            <a:endParaRPr lang="en-US" sz="2550" dirty="0"/>
          </a:p>
        </p:txBody>
      </p:sp>
      <p:sp>
        <p:nvSpPr>
          <p:cNvPr id="13" name="Text 11"/>
          <p:cNvSpPr/>
          <p:nvPr/>
        </p:nvSpPr>
        <p:spPr>
          <a:xfrm>
            <a:off x="10432375" y="2253615"/>
            <a:ext cx="3333988" cy="685800"/>
          </a:xfrm>
          <a:prstGeom prst="rect">
            <a:avLst/>
          </a:prstGeom>
          <a:noFill/>
          <a:ln/>
        </p:spPr>
        <p:txBody>
          <a:bodyPr wrap="square" lIns="0" tIns="0" rIns="0" bIns="0" rtlCol="0" anchor="t"/>
          <a:lstStyle/>
          <a:p>
            <a:pPr marL="0" indent="0">
              <a:lnSpc>
                <a:spcPts val="2700"/>
              </a:lnSpc>
              <a:buNone/>
            </a:pPr>
            <a:r>
              <a:rPr lang="en-US" sz="2150" b="1" dirty="0">
                <a:solidFill>
                  <a:srgbClr val="D7D4CC"/>
                </a:solidFill>
                <a:latin typeface="Comfortaa Bold" pitchFamily="34" charset="0"/>
                <a:ea typeface="Comfortaa Bold" pitchFamily="34" charset="-122"/>
                <a:cs typeface="Comfortaa Bold" pitchFamily="34" charset="-120"/>
              </a:rPr>
              <a:t>Polynomial Classification</a:t>
            </a:r>
            <a:endParaRPr lang="en-US" sz="2150" dirty="0"/>
          </a:p>
        </p:txBody>
      </p:sp>
      <p:sp>
        <p:nvSpPr>
          <p:cNvPr id="14" name="Text 12"/>
          <p:cNvSpPr/>
          <p:nvPr/>
        </p:nvSpPr>
        <p:spPr>
          <a:xfrm>
            <a:off x="10432375" y="3087529"/>
            <a:ext cx="3333988" cy="3160395"/>
          </a:xfrm>
          <a:prstGeom prst="rect">
            <a:avLst/>
          </a:prstGeom>
          <a:noFill/>
          <a:ln/>
        </p:spPr>
        <p:txBody>
          <a:bodyPr wrap="square" lIns="0" tIns="0" rIns="0" bIns="0" rtlCol="0" anchor="t"/>
          <a:lstStyle/>
          <a:p>
            <a:pPr marL="0" indent="0">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Polynomials can be classified based on the number of terms, the number of variables, and the degree of the polynomial. Common types include linear, quadratic, cubic, and higher-degree polynomials.</a:t>
            </a:r>
            <a:endParaRPr lang="en-US" sz="1900" dirty="0"/>
          </a:p>
        </p:txBody>
      </p:sp>
      <p:pic>
        <p:nvPicPr>
          <p:cNvPr id="16" name="Picture 15">
            <a:extLst>
              <a:ext uri="{FF2B5EF4-FFF2-40B4-BE49-F238E27FC236}">
                <a16:creationId xmlns:a16="http://schemas.microsoft.com/office/drawing/2014/main" id="{07608971-DD4D-45E0-8C4E-944E3EDFED30}"/>
              </a:ext>
            </a:extLst>
          </p:cNvPr>
          <p:cNvPicPr>
            <a:picLocks noChangeAspect="1"/>
          </p:cNvPicPr>
          <p:nvPr/>
        </p:nvPicPr>
        <p:blipFill>
          <a:blip r:embed="rId3"/>
          <a:stretch>
            <a:fillRect/>
          </a:stretch>
        </p:blipFill>
        <p:spPr>
          <a:xfrm>
            <a:off x="11648659" y="7581810"/>
            <a:ext cx="2981741" cy="64779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864037" y="1477208"/>
            <a:ext cx="10190559" cy="685800"/>
          </a:xfrm>
          <a:prstGeom prst="rect">
            <a:avLst/>
          </a:prstGeom>
          <a:noFill/>
          <a:ln/>
        </p:spPr>
        <p:txBody>
          <a:bodyPr wrap="none" lIns="0" tIns="0" rIns="0" bIns="0" rtlCol="0" anchor="t"/>
          <a:lstStyle/>
          <a:p>
            <a:pPr marL="0" indent="0">
              <a:lnSpc>
                <a:spcPts val="5400"/>
              </a:lnSpc>
              <a:buNone/>
            </a:pPr>
            <a:r>
              <a:rPr lang="en-US" sz="4300" b="1" dirty="0">
                <a:solidFill>
                  <a:srgbClr val="FFE14D"/>
                </a:solidFill>
                <a:latin typeface="Comfortaa Bold" pitchFamily="34" charset="0"/>
                <a:ea typeface="Comfortaa Bold" pitchFamily="34" charset="-122"/>
                <a:cs typeface="Comfortaa Bold" pitchFamily="34" charset="-120"/>
              </a:rPr>
              <a:t>Polynomial Degree and Coefficients</a:t>
            </a:r>
            <a:endParaRPr lang="en-US" sz="4300" dirty="0"/>
          </a:p>
        </p:txBody>
      </p:sp>
      <p:sp>
        <p:nvSpPr>
          <p:cNvPr id="3" name="Text 1"/>
          <p:cNvSpPr/>
          <p:nvPr/>
        </p:nvSpPr>
        <p:spPr>
          <a:xfrm>
            <a:off x="864037" y="2780109"/>
            <a:ext cx="3295174" cy="342900"/>
          </a:xfrm>
          <a:prstGeom prst="rect">
            <a:avLst/>
          </a:prstGeom>
          <a:noFill/>
          <a:ln/>
        </p:spPr>
        <p:txBody>
          <a:bodyPr wrap="none" lIns="0" tIns="0" rIns="0" bIns="0" rtlCol="0" anchor="t"/>
          <a:lstStyle/>
          <a:p>
            <a:pPr marL="0" indent="0">
              <a:lnSpc>
                <a:spcPts val="2700"/>
              </a:lnSpc>
              <a:buNone/>
            </a:pPr>
            <a:r>
              <a:rPr lang="en-US" sz="2150" b="1" dirty="0">
                <a:solidFill>
                  <a:srgbClr val="FFE14D"/>
                </a:solidFill>
                <a:latin typeface="Comfortaa Bold" pitchFamily="34" charset="0"/>
                <a:ea typeface="Comfortaa Bold" pitchFamily="34" charset="-122"/>
                <a:cs typeface="Comfortaa Bold" pitchFamily="34" charset="-120"/>
              </a:rPr>
              <a:t>Degree of a Polynomial</a:t>
            </a:r>
            <a:endParaRPr lang="en-US" sz="2150" dirty="0"/>
          </a:p>
        </p:txBody>
      </p:sp>
      <p:sp>
        <p:nvSpPr>
          <p:cNvPr id="4" name="Text 2"/>
          <p:cNvSpPr/>
          <p:nvPr/>
        </p:nvSpPr>
        <p:spPr>
          <a:xfrm>
            <a:off x="864037" y="3369826"/>
            <a:ext cx="3898821" cy="2370296"/>
          </a:xfrm>
          <a:prstGeom prst="rect">
            <a:avLst/>
          </a:prstGeom>
          <a:noFill/>
          <a:ln/>
        </p:spPr>
        <p:txBody>
          <a:bodyPr wrap="square" lIns="0" tIns="0" rIns="0" bIns="0" rtlCol="0" anchor="t"/>
          <a:lstStyle/>
          <a:p>
            <a:pPr marL="0" indent="0">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The degree of a polynomial is the highest exponent of the variable(s) in the expression. For example, the polynomial 3x² + 2x + 5 has a degree of 2, as the highest exponent is 2.</a:t>
            </a:r>
            <a:endParaRPr lang="en-US" sz="1900" dirty="0"/>
          </a:p>
        </p:txBody>
      </p:sp>
      <p:sp>
        <p:nvSpPr>
          <p:cNvPr id="5" name="Text 3"/>
          <p:cNvSpPr/>
          <p:nvPr/>
        </p:nvSpPr>
        <p:spPr>
          <a:xfrm>
            <a:off x="5372695" y="2780109"/>
            <a:ext cx="3347085" cy="342900"/>
          </a:xfrm>
          <a:prstGeom prst="rect">
            <a:avLst/>
          </a:prstGeom>
          <a:noFill/>
          <a:ln/>
        </p:spPr>
        <p:txBody>
          <a:bodyPr wrap="none" lIns="0" tIns="0" rIns="0" bIns="0" rtlCol="0" anchor="t"/>
          <a:lstStyle/>
          <a:p>
            <a:pPr marL="0" indent="0">
              <a:lnSpc>
                <a:spcPts val="2700"/>
              </a:lnSpc>
              <a:buNone/>
            </a:pPr>
            <a:r>
              <a:rPr lang="en-US" sz="2150" b="1" dirty="0">
                <a:solidFill>
                  <a:srgbClr val="FFE14D"/>
                </a:solidFill>
                <a:latin typeface="Comfortaa Bold" pitchFamily="34" charset="0"/>
                <a:ea typeface="Comfortaa Bold" pitchFamily="34" charset="-122"/>
                <a:cs typeface="Comfortaa Bold" pitchFamily="34" charset="-120"/>
              </a:rPr>
              <a:t>Polynomial Coefficients</a:t>
            </a:r>
            <a:endParaRPr lang="en-US" sz="2150" dirty="0"/>
          </a:p>
        </p:txBody>
      </p:sp>
      <p:sp>
        <p:nvSpPr>
          <p:cNvPr id="6" name="Text 4"/>
          <p:cNvSpPr/>
          <p:nvPr/>
        </p:nvSpPr>
        <p:spPr>
          <a:xfrm>
            <a:off x="5372695" y="3369826"/>
            <a:ext cx="3898821" cy="3160395"/>
          </a:xfrm>
          <a:prstGeom prst="rect">
            <a:avLst/>
          </a:prstGeom>
          <a:noFill/>
          <a:ln/>
        </p:spPr>
        <p:txBody>
          <a:bodyPr wrap="square" lIns="0" tIns="0" rIns="0" bIns="0" rtlCol="0" anchor="t"/>
          <a:lstStyle/>
          <a:p>
            <a:pPr marL="0" indent="0">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The coefficients of a polynomial are the numerical factors that multiply the variables. In the polynomial 3x² + 2x + 5, the coefficients are 3, 2, and 5. The coefficient of the variable with the highest degree is called the leading coefficient.</a:t>
            </a:r>
            <a:endParaRPr lang="en-US" sz="1900" dirty="0"/>
          </a:p>
        </p:txBody>
      </p:sp>
      <p:sp>
        <p:nvSpPr>
          <p:cNvPr id="7" name="Text 5"/>
          <p:cNvSpPr/>
          <p:nvPr/>
        </p:nvSpPr>
        <p:spPr>
          <a:xfrm>
            <a:off x="9881354" y="2780109"/>
            <a:ext cx="2914174" cy="342900"/>
          </a:xfrm>
          <a:prstGeom prst="rect">
            <a:avLst/>
          </a:prstGeom>
          <a:noFill/>
          <a:ln/>
        </p:spPr>
        <p:txBody>
          <a:bodyPr wrap="none" lIns="0" tIns="0" rIns="0" bIns="0" rtlCol="0" anchor="t"/>
          <a:lstStyle/>
          <a:p>
            <a:pPr marL="0" indent="0">
              <a:lnSpc>
                <a:spcPts val="2700"/>
              </a:lnSpc>
              <a:buNone/>
            </a:pPr>
            <a:r>
              <a:rPr lang="en-US" sz="2150" b="1" dirty="0">
                <a:solidFill>
                  <a:srgbClr val="FFE14D"/>
                </a:solidFill>
                <a:latin typeface="Comfortaa Bold" pitchFamily="34" charset="0"/>
                <a:ea typeface="Comfortaa Bold" pitchFamily="34" charset="-122"/>
                <a:cs typeface="Comfortaa Bold" pitchFamily="34" charset="-120"/>
              </a:rPr>
              <a:t>Polynomial Notation</a:t>
            </a:r>
            <a:endParaRPr lang="en-US" sz="2150" dirty="0"/>
          </a:p>
        </p:txBody>
      </p:sp>
      <p:sp>
        <p:nvSpPr>
          <p:cNvPr id="8" name="Text 6"/>
          <p:cNvSpPr/>
          <p:nvPr/>
        </p:nvSpPr>
        <p:spPr>
          <a:xfrm>
            <a:off x="9881354" y="3369826"/>
            <a:ext cx="3898821" cy="2765346"/>
          </a:xfrm>
          <a:prstGeom prst="rect">
            <a:avLst/>
          </a:prstGeom>
          <a:noFill/>
          <a:ln/>
        </p:spPr>
        <p:txBody>
          <a:bodyPr wrap="square" lIns="0" tIns="0" rIns="0" bIns="0" rtlCol="0" anchor="t"/>
          <a:lstStyle/>
          <a:p>
            <a:pPr marL="0" indent="0">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Polynomials are often written using the standard polynomial notation, where the terms are arranged in descending order of the exponents. This helps in understanding the degree and structure of the polynomial.</a:t>
            </a:r>
            <a:endParaRPr lang="en-US" sz="1900" dirty="0"/>
          </a:p>
        </p:txBody>
      </p:sp>
      <p:pic>
        <p:nvPicPr>
          <p:cNvPr id="10" name="Picture 9">
            <a:extLst>
              <a:ext uri="{FF2B5EF4-FFF2-40B4-BE49-F238E27FC236}">
                <a16:creationId xmlns:a16="http://schemas.microsoft.com/office/drawing/2014/main" id="{90F94D5B-3BCC-4820-A01D-599E2480F9F2}"/>
              </a:ext>
            </a:extLst>
          </p:cNvPr>
          <p:cNvPicPr>
            <a:picLocks noChangeAspect="1"/>
          </p:cNvPicPr>
          <p:nvPr/>
        </p:nvPicPr>
        <p:blipFill>
          <a:blip r:embed="rId3"/>
          <a:stretch>
            <a:fillRect/>
          </a:stretch>
        </p:blipFill>
        <p:spPr>
          <a:xfrm>
            <a:off x="11571986" y="7438457"/>
            <a:ext cx="2981741" cy="64779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65096" y="601147"/>
            <a:ext cx="10304859" cy="607219"/>
          </a:xfrm>
          <a:prstGeom prst="rect">
            <a:avLst/>
          </a:prstGeom>
          <a:noFill/>
          <a:ln/>
        </p:spPr>
        <p:txBody>
          <a:bodyPr wrap="none" lIns="0" tIns="0" rIns="0" bIns="0" rtlCol="0" anchor="t"/>
          <a:lstStyle/>
          <a:p>
            <a:pPr marL="0" indent="0">
              <a:lnSpc>
                <a:spcPts val="4750"/>
              </a:lnSpc>
              <a:buNone/>
            </a:pPr>
            <a:r>
              <a:rPr lang="en-US" sz="3800" b="1" dirty="0">
                <a:solidFill>
                  <a:srgbClr val="FFE14D"/>
                </a:solidFill>
                <a:latin typeface="Comfortaa Bold" pitchFamily="34" charset="0"/>
                <a:ea typeface="Comfortaa Bold" pitchFamily="34" charset="-122"/>
                <a:cs typeface="Comfortaa Bold" pitchFamily="34" charset="-120"/>
              </a:rPr>
              <a:t>Addition and Subtraction of Polynomials</a:t>
            </a:r>
            <a:endParaRPr lang="en-US" sz="3800" dirty="0"/>
          </a:p>
        </p:txBody>
      </p:sp>
      <p:sp>
        <p:nvSpPr>
          <p:cNvPr id="3" name="Shape 1"/>
          <p:cNvSpPr/>
          <p:nvPr/>
        </p:nvSpPr>
        <p:spPr>
          <a:xfrm>
            <a:off x="765096" y="4462701"/>
            <a:ext cx="13100209" cy="30480"/>
          </a:xfrm>
          <a:prstGeom prst="roundRect">
            <a:avLst>
              <a:gd name="adj" fmla="val 1075803"/>
            </a:avLst>
          </a:prstGeom>
          <a:solidFill>
            <a:srgbClr val="5F5F63"/>
          </a:solidFill>
          <a:ln/>
        </p:spPr>
      </p:sp>
      <p:sp>
        <p:nvSpPr>
          <p:cNvPr id="4" name="Shape 2"/>
          <p:cNvSpPr/>
          <p:nvPr/>
        </p:nvSpPr>
        <p:spPr>
          <a:xfrm>
            <a:off x="3970139" y="3697665"/>
            <a:ext cx="30480" cy="765096"/>
          </a:xfrm>
          <a:prstGeom prst="roundRect">
            <a:avLst>
              <a:gd name="adj" fmla="val 1075803"/>
            </a:avLst>
          </a:prstGeom>
          <a:solidFill>
            <a:srgbClr val="5F5F63"/>
          </a:solidFill>
          <a:ln/>
        </p:spPr>
      </p:sp>
      <p:sp>
        <p:nvSpPr>
          <p:cNvPr id="5" name="Shape 3"/>
          <p:cNvSpPr/>
          <p:nvPr/>
        </p:nvSpPr>
        <p:spPr>
          <a:xfrm>
            <a:off x="3739515" y="4216777"/>
            <a:ext cx="491847" cy="491847"/>
          </a:xfrm>
          <a:prstGeom prst="roundRect">
            <a:avLst>
              <a:gd name="adj" fmla="val 66668"/>
            </a:avLst>
          </a:prstGeom>
          <a:solidFill>
            <a:srgbClr val="46464A"/>
          </a:solidFill>
          <a:ln/>
        </p:spPr>
      </p:sp>
      <p:sp>
        <p:nvSpPr>
          <p:cNvPr id="6" name="Text 4"/>
          <p:cNvSpPr/>
          <p:nvPr/>
        </p:nvSpPr>
        <p:spPr>
          <a:xfrm>
            <a:off x="3928110" y="4316909"/>
            <a:ext cx="114657" cy="291465"/>
          </a:xfrm>
          <a:prstGeom prst="rect">
            <a:avLst/>
          </a:prstGeom>
          <a:noFill/>
          <a:ln/>
        </p:spPr>
        <p:txBody>
          <a:bodyPr wrap="none" lIns="0" tIns="0" rIns="0" bIns="0" rtlCol="0" anchor="t"/>
          <a:lstStyle/>
          <a:p>
            <a:pPr marL="0" indent="0" algn="ctr">
              <a:lnSpc>
                <a:spcPts val="2250"/>
              </a:lnSpc>
              <a:buNone/>
            </a:pPr>
            <a:r>
              <a:rPr lang="en-US" sz="2250" b="1" dirty="0">
                <a:solidFill>
                  <a:srgbClr val="D7D4CC"/>
                </a:solidFill>
                <a:latin typeface="Comfortaa Bold" pitchFamily="34" charset="0"/>
                <a:ea typeface="Comfortaa Bold" pitchFamily="34" charset="-122"/>
                <a:cs typeface="Comfortaa Bold" pitchFamily="34" charset="-120"/>
              </a:rPr>
              <a:t>1</a:t>
            </a:r>
            <a:endParaRPr lang="en-US" sz="2250" dirty="0"/>
          </a:p>
        </p:txBody>
      </p:sp>
      <p:sp>
        <p:nvSpPr>
          <p:cNvPr id="7" name="Text 5"/>
          <p:cNvSpPr/>
          <p:nvPr/>
        </p:nvSpPr>
        <p:spPr>
          <a:xfrm>
            <a:off x="2738438" y="1645563"/>
            <a:ext cx="2494002" cy="303609"/>
          </a:xfrm>
          <a:prstGeom prst="rect">
            <a:avLst/>
          </a:prstGeom>
          <a:noFill/>
          <a:ln/>
        </p:spPr>
        <p:txBody>
          <a:bodyPr wrap="none" lIns="0" tIns="0" rIns="0" bIns="0" rtlCol="0" anchor="t"/>
          <a:lstStyle/>
          <a:p>
            <a:pPr marL="0" indent="0" algn="ctr">
              <a:lnSpc>
                <a:spcPts val="2350"/>
              </a:lnSpc>
              <a:buNone/>
            </a:pPr>
            <a:r>
              <a:rPr lang="en-US" sz="1900" b="1" dirty="0">
                <a:solidFill>
                  <a:srgbClr val="D7D4CC"/>
                </a:solidFill>
                <a:latin typeface="Comfortaa Bold" pitchFamily="34" charset="0"/>
                <a:ea typeface="Comfortaa Bold" pitchFamily="34" charset="-122"/>
                <a:cs typeface="Comfortaa Bold" pitchFamily="34" charset="-120"/>
              </a:rPr>
              <a:t>Adding Polynomials</a:t>
            </a:r>
            <a:endParaRPr lang="en-US" sz="1900" dirty="0"/>
          </a:p>
        </p:txBody>
      </p:sp>
      <p:sp>
        <p:nvSpPr>
          <p:cNvPr id="8" name="Text 6"/>
          <p:cNvSpPr/>
          <p:nvPr/>
        </p:nvSpPr>
        <p:spPr>
          <a:xfrm>
            <a:off x="983694" y="2080260"/>
            <a:ext cx="6003608" cy="1398746"/>
          </a:xfrm>
          <a:prstGeom prst="rect">
            <a:avLst/>
          </a:prstGeom>
          <a:noFill/>
          <a:ln/>
        </p:spPr>
        <p:txBody>
          <a:bodyPr wrap="square" lIns="0" tIns="0" rIns="0" bIns="0" rtlCol="0" anchor="t"/>
          <a:lstStyle/>
          <a:p>
            <a:pPr marL="0" indent="0" algn="ctr">
              <a:lnSpc>
                <a:spcPts val="2750"/>
              </a:lnSpc>
              <a:buNone/>
            </a:pPr>
            <a:r>
              <a:rPr lang="en-US" sz="1700" dirty="0">
                <a:solidFill>
                  <a:srgbClr val="D7D4CC"/>
                </a:solidFill>
                <a:latin typeface="Raleway Medium" pitchFamily="34" charset="0"/>
                <a:ea typeface="Raleway Medium" pitchFamily="34" charset="-122"/>
                <a:cs typeface="Raleway Medium" pitchFamily="34" charset="-120"/>
              </a:rPr>
              <a:t>To add polynomials, we combine like terms by adding the coefficients of the terms with the same variable and power. For example, to add 3x² + 2x + 5 and 4x² - x + 2, we get 7x² + x + 7.</a:t>
            </a:r>
            <a:endParaRPr lang="en-US" sz="1700" dirty="0"/>
          </a:p>
        </p:txBody>
      </p:sp>
      <p:sp>
        <p:nvSpPr>
          <p:cNvPr id="9" name="Shape 7"/>
          <p:cNvSpPr/>
          <p:nvPr/>
        </p:nvSpPr>
        <p:spPr>
          <a:xfrm>
            <a:off x="7299841" y="4462641"/>
            <a:ext cx="30480" cy="765096"/>
          </a:xfrm>
          <a:prstGeom prst="roundRect">
            <a:avLst>
              <a:gd name="adj" fmla="val 1075803"/>
            </a:avLst>
          </a:prstGeom>
          <a:solidFill>
            <a:srgbClr val="5F5F63"/>
          </a:solidFill>
          <a:ln/>
        </p:spPr>
      </p:sp>
      <p:sp>
        <p:nvSpPr>
          <p:cNvPr id="10" name="Shape 8"/>
          <p:cNvSpPr/>
          <p:nvPr/>
        </p:nvSpPr>
        <p:spPr>
          <a:xfrm>
            <a:off x="7069217" y="4216777"/>
            <a:ext cx="491847" cy="491847"/>
          </a:xfrm>
          <a:prstGeom prst="roundRect">
            <a:avLst>
              <a:gd name="adj" fmla="val 66668"/>
            </a:avLst>
          </a:prstGeom>
          <a:solidFill>
            <a:srgbClr val="46464A"/>
          </a:solidFill>
          <a:ln/>
        </p:spPr>
      </p:sp>
      <p:sp>
        <p:nvSpPr>
          <p:cNvPr id="11" name="Text 9"/>
          <p:cNvSpPr/>
          <p:nvPr/>
        </p:nvSpPr>
        <p:spPr>
          <a:xfrm>
            <a:off x="7229356" y="4316909"/>
            <a:ext cx="171450" cy="291465"/>
          </a:xfrm>
          <a:prstGeom prst="rect">
            <a:avLst/>
          </a:prstGeom>
          <a:noFill/>
          <a:ln/>
        </p:spPr>
        <p:txBody>
          <a:bodyPr wrap="none" lIns="0" tIns="0" rIns="0" bIns="0" rtlCol="0" anchor="t"/>
          <a:lstStyle/>
          <a:p>
            <a:pPr marL="0" indent="0" algn="ctr">
              <a:lnSpc>
                <a:spcPts val="2250"/>
              </a:lnSpc>
              <a:buNone/>
            </a:pPr>
            <a:r>
              <a:rPr lang="en-US" sz="2250" b="1" dirty="0">
                <a:solidFill>
                  <a:srgbClr val="D7D4CC"/>
                </a:solidFill>
                <a:latin typeface="Comfortaa Bold" pitchFamily="34" charset="0"/>
                <a:ea typeface="Comfortaa Bold" pitchFamily="34" charset="-122"/>
                <a:cs typeface="Comfortaa Bold" pitchFamily="34" charset="-120"/>
              </a:rPr>
              <a:t>2</a:t>
            </a:r>
            <a:endParaRPr lang="en-US" sz="2250" dirty="0"/>
          </a:p>
        </p:txBody>
      </p:sp>
      <p:sp>
        <p:nvSpPr>
          <p:cNvPr id="12" name="Text 10"/>
          <p:cNvSpPr/>
          <p:nvPr/>
        </p:nvSpPr>
        <p:spPr>
          <a:xfrm>
            <a:off x="5763697" y="5446395"/>
            <a:ext cx="3102888" cy="303609"/>
          </a:xfrm>
          <a:prstGeom prst="rect">
            <a:avLst/>
          </a:prstGeom>
          <a:noFill/>
          <a:ln/>
        </p:spPr>
        <p:txBody>
          <a:bodyPr wrap="none" lIns="0" tIns="0" rIns="0" bIns="0" rtlCol="0" anchor="t"/>
          <a:lstStyle/>
          <a:p>
            <a:pPr marL="0" indent="0" algn="ctr">
              <a:lnSpc>
                <a:spcPts val="2350"/>
              </a:lnSpc>
              <a:buNone/>
            </a:pPr>
            <a:r>
              <a:rPr lang="en-US" sz="1900" b="1" dirty="0">
                <a:solidFill>
                  <a:srgbClr val="D7D4CC"/>
                </a:solidFill>
                <a:latin typeface="Comfortaa Bold" pitchFamily="34" charset="0"/>
                <a:ea typeface="Comfortaa Bold" pitchFamily="34" charset="-122"/>
                <a:cs typeface="Comfortaa Bold" pitchFamily="34" charset="-120"/>
              </a:rPr>
              <a:t>Subtracting Polynomials</a:t>
            </a:r>
            <a:endParaRPr lang="en-US" sz="1900" dirty="0"/>
          </a:p>
        </p:txBody>
      </p:sp>
      <p:sp>
        <p:nvSpPr>
          <p:cNvPr id="13" name="Text 11"/>
          <p:cNvSpPr/>
          <p:nvPr/>
        </p:nvSpPr>
        <p:spPr>
          <a:xfrm>
            <a:off x="4313396" y="5881092"/>
            <a:ext cx="6003608" cy="1748433"/>
          </a:xfrm>
          <a:prstGeom prst="rect">
            <a:avLst/>
          </a:prstGeom>
          <a:noFill/>
          <a:ln/>
        </p:spPr>
        <p:txBody>
          <a:bodyPr wrap="square" lIns="0" tIns="0" rIns="0" bIns="0" rtlCol="0" anchor="t"/>
          <a:lstStyle/>
          <a:p>
            <a:pPr marL="0" indent="0" algn="ctr">
              <a:lnSpc>
                <a:spcPts val="2750"/>
              </a:lnSpc>
              <a:buNone/>
            </a:pPr>
            <a:r>
              <a:rPr lang="en-US" sz="1700" dirty="0">
                <a:solidFill>
                  <a:srgbClr val="D7D4CC"/>
                </a:solidFill>
                <a:latin typeface="Raleway Medium" pitchFamily="34" charset="0"/>
                <a:ea typeface="Raleway Medium" pitchFamily="34" charset="-122"/>
                <a:cs typeface="Raleway Medium" pitchFamily="34" charset="-120"/>
              </a:rPr>
              <a:t>To subtract polynomials, we treat the subtraction as adding the opposite of the second polynomial. We combine like terms by subtracting the coefficients of the terms with the same variable and power. For example, to subtract 4x² - x + 2 from 3x² + 2x + 5, we get -x² + 3x + 3.</a:t>
            </a:r>
            <a:endParaRPr lang="en-US" sz="1700" dirty="0"/>
          </a:p>
        </p:txBody>
      </p:sp>
      <p:sp>
        <p:nvSpPr>
          <p:cNvPr id="14" name="Shape 12"/>
          <p:cNvSpPr/>
          <p:nvPr/>
        </p:nvSpPr>
        <p:spPr>
          <a:xfrm>
            <a:off x="10629543" y="3697665"/>
            <a:ext cx="30480" cy="765096"/>
          </a:xfrm>
          <a:prstGeom prst="roundRect">
            <a:avLst>
              <a:gd name="adj" fmla="val 1075803"/>
            </a:avLst>
          </a:prstGeom>
          <a:solidFill>
            <a:srgbClr val="5F5F63"/>
          </a:solidFill>
          <a:ln/>
        </p:spPr>
      </p:sp>
      <p:sp>
        <p:nvSpPr>
          <p:cNvPr id="15" name="Shape 13"/>
          <p:cNvSpPr/>
          <p:nvPr/>
        </p:nvSpPr>
        <p:spPr>
          <a:xfrm>
            <a:off x="10398919" y="4216777"/>
            <a:ext cx="491847" cy="491847"/>
          </a:xfrm>
          <a:prstGeom prst="roundRect">
            <a:avLst>
              <a:gd name="adj" fmla="val 66668"/>
            </a:avLst>
          </a:prstGeom>
          <a:solidFill>
            <a:srgbClr val="46464A"/>
          </a:solidFill>
          <a:ln/>
        </p:spPr>
      </p:sp>
      <p:sp>
        <p:nvSpPr>
          <p:cNvPr id="16" name="Text 14"/>
          <p:cNvSpPr/>
          <p:nvPr/>
        </p:nvSpPr>
        <p:spPr>
          <a:xfrm>
            <a:off x="10557510" y="4316909"/>
            <a:ext cx="174665" cy="291465"/>
          </a:xfrm>
          <a:prstGeom prst="rect">
            <a:avLst/>
          </a:prstGeom>
          <a:noFill/>
          <a:ln/>
        </p:spPr>
        <p:txBody>
          <a:bodyPr wrap="none" lIns="0" tIns="0" rIns="0" bIns="0" rtlCol="0" anchor="t"/>
          <a:lstStyle/>
          <a:p>
            <a:pPr marL="0" indent="0" algn="ctr">
              <a:lnSpc>
                <a:spcPts val="2250"/>
              </a:lnSpc>
              <a:buNone/>
            </a:pPr>
            <a:r>
              <a:rPr lang="en-US" sz="2250" b="1" dirty="0">
                <a:solidFill>
                  <a:srgbClr val="D7D4CC"/>
                </a:solidFill>
                <a:latin typeface="Comfortaa Bold" pitchFamily="34" charset="0"/>
                <a:ea typeface="Comfortaa Bold" pitchFamily="34" charset="-122"/>
                <a:cs typeface="Comfortaa Bold" pitchFamily="34" charset="-120"/>
              </a:rPr>
              <a:t>3</a:t>
            </a:r>
            <a:endParaRPr lang="en-US" sz="2250" dirty="0"/>
          </a:p>
        </p:txBody>
      </p:sp>
      <p:sp>
        <p:nvSpPr>
          <p:cNvPr id="17" name="Text 15"/>
          <p:cNvSpPr/>
          <p:nvPr/>
        </p:nvSpPr>
        <p:spPr>
          <a:xfrm>
            <a:off x="9149001" y="1995249"/>
            <a:ext cx="2991683" cy="303609"/>
          </a:xfrm>
          <a:prstGeom prst="rect">
            <a:avLst/>
          </a:prstGeom>
          <a:noFill/>
          <a:ln/>
        </p:spPr>
        <p:txBody>
          <a:bodyPr wrap="none" lIns="0" tIns="0" rIns="0" bIns="0" rtlCol="0" anchor="t"/>
          <a:lstStyle/>
          <a:p>
            <a:pPr marL="0" indent="0" algn="ctr">
              <a:lnSpc>
                <a:spcPts val="2350"/>
              </a:lnSpc>
              <a:buNone/>
            </a:pPr>
            <a:r>
              <a:rPr lang="en-US" sz="1900" b="1" dirty="0">
                <a:solidFill>
                  <a:srgbClr val="D7D4CC"/>
                </a:solidFill>
                <a:latin typeface="Comfortaa Bold" pitchFamily="34" charset="0"/>
                <a:ea typeface="Comfortaa Bold" pitchFamily="34" charset="-122"/>
                <a:cs typeface="Comfortaa Bold" pitchFamily="34" charset="-120"/>
              </a:rPr>
              <a:t>Simplifying Polynomials</a:t>
            </a:r>
            <a:endParaRPr lang="en-US" sz="1900" dirty="0"/>
          </a:p>
        </p:txBody>
      </p:sp>
      <p:sp>
        <p:nvSpPr>
          <p:cNvPr id="18" name="Text 16"/>
          <p:cNvSpPr/>
          <p:nvPr/>
        </p:nvSpPr>
        <p:spPr>
          <a:xfrm>
            <a:off x="7643098" y="2429947"/>
            <a:ext cx="6003608" cy="1049060"/>
          </a:xfrm>
          <a:prstGeom prst="rect">
            <a:avLst/>
          </a:prstGeom>
          <a:noFill/>
          <a:ln/>
        </p:spPr>
        <p:txBody>
          <a:bodyPr wrap="square" lIns="0" tIns="0" rIns="0" bIns="0" rtlCol="0" anchor="t"/>
          <a:lstStyle/>
          <a:p>
            <a:pPr marL="0" indent="0" algn="ctr">
              <a:lnSpc>
                <a:spcPts val="2750"/>
              </a:lnSpc>
              <a:buNone/>
            </a:pPr>
            <a:r>
              <a:rPr lang="en-US" sz="1700" dirty="0">
                <a:solidFill>
                  <a:srgbClr val="D7D4CC"/>
                </a:solidFill>
                <a:latin typeface="Raleway Medium" pitchFamily="34" charset="0"/>
                <a:ea typeface="Raleway Medium" pitchFamily="34" charset="-122"/>
                <a:cs typeface="Raleway Medium" pitchFamily="34" charset="-120"/>
              </a:rPr>
              <a:t>After addition or subtraction, we can simplify the resulting polynomial by combining like terms and reducing the expression to the simplest form.</a:t>
            </a:r>
            <a:endParaRPr lang="en-US" sz="1700" dirty="0"/>
          </a:p>
        </p:txBody>
      </p:sp>
      <p:pic>
        <p:nvPicPr>
          <p:cNvPr id="20" name="Picture 19">
            <a:extLst>
              <a:ext uri="{FF2B5EF4-FFF2-40B4-BE49-F238E27FC236}">
                <a16:creationId xmlns:a16="http://schemas.microsoft.com/office/drawing/2014/main" id="{F213609F-FA35-4D5C-8B38-B54639AB9DF2}"/>
              </a:ext>
            </a:extLst>
          </p:cNvPr>
          <p:cNvPicPr>
            <a:picLocks noChangeAspect="1"/>
          </p:cNvPicPr>
          <p:nvPr/>
        </p:nvPicPr>
        <p:blipFill>
          <a:blip r:embed="rId3"/>
          <a:stretch>
            <a:fillRect/>
          </a:stretch>
        </p:blipFill>
        <p:spPr>
          <a:xfrm>
            <a:off x="11648659" y="7581810"/>
            <a:ext cx="2981741" cy="64779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30183" y="689134"/>
            <a:ext cx="7162443" cy="590312"/>
          </a:xfrm>
          <a:prstGeom prst="rect">
            <a:avLst/>
          </a:prstGeom>
          <a:noFill/>
          <a:ln/>
        </p:spPr>
        <p:txBody>
          <a:bodyPr wrap="none" lIns="0" tIns="0" rIns="0" bIns="0" rtlCol="0" anchor="t"/>
          <a:lstStyle/>
          <a:p>
            <a:pPr marL="0" indent="0">
              <a:lnSpc>
                <a:spcPts val="4600"/>
              </a:lnSpc>
              <a:buNone/>
            </a:pPr>
            <a:r>
              <a:rPr lang="en-US" sz="3700" b="1" dirty="0">
                <a:solidFill>
                  <a:srgbClr val="FFE14D"/>
                </a:solidFill>
                <a:latin typeface="Comfortaa Bold" pitchFamily="34" charset="0"/>
                <a:ea typeface="Comfortaa Bold" pitchFamily="34" charset="-122"/>
                <a:cs typeface="Comfortaa Bold" pitchFamily="34" charset="-120"/>
              </a:rPr>
              <a:t>Multiplication of Polynomials</a:t>
            </a:r>
            <a:endParaRPr lang="en-US" sz="3700" dirty="0"/>
          </a:p>
        </p:txBody>
      </p:sp>
      <p:pic>
        <p:nvPicPr>
          <p:cNvPr id="4" name="Image 1" descr="preencoded.png"/>
          <p:cNvPicPr>
            <a:picLocks noChangeAspect="1"/>
          </p:cNvPicPr>
          <p:nvPr/>
        </p:nvPicPr>
        <p:blipFill>
          <a:blip r:embed="rId4"/>
          <a:stretch>
            <a:fillRect/>
          </a:stretch>
        </p:blipFill>
        <p:spPr>
          <a:xfrm>
            <a:off x="6230183" y="1598176"/>
            <a:ext cx="1062514" cy="1867376"/>
          </a:xfrm>
          <a:prstGeom prst="rect">
            <a:avLst/>
          </a:prstGeom>
        </p:spPr>
      </p:pic>
      <p:sp>
        <p:nvSpPr>
          <p:cNvPr id="5" name="Text 1"/>
          <p:cNvSpPr/>
          <p:nvPr/>
        </p:nvSpPr>
        <p:spPr>
          <a:xfrm>
            <a:off x="7611428" y="1810583"/>
            <a:ext cx="2558296" cy="295037"/>
          </a:xfrm>
          <a:prstGeom prst="rect">
            <a:avLst/>
          </a:prstGeom>
          <a:noFill/>
          <a:ln/>
        </p:spPr>
        <p:txBody>
          <a:bodyPr wrap="none" lIns="0" tIns="0" rIns="0" bIns="0" rtlCol="0" anchor="t"/>
          <a:lstStyle/>
          <a:p>
            <a:pPr marL="0" indent="0" algn="l">
              <a:lnSpc>
                <a:spcPts val="2300"/>
              </a:lnSpc>
              <a:buNone/>
            </a:pPr>
            <a:r>
              <a:rPr lang="en-US" sz="1850" b="1" dirty="0">
                <a:solidFill>
                  <a:srgbClr val="D7D4CC"/>
                </a:solidFill>
                <a:latin typeface="Comfortaa Bold" pitchFamily="34" charset="0"/>
                <a:ea typeface="Comfortaa Bold" pitchFamily="34" charset="-122"/>
                <a:cs typeface="Comfortaa Bold" pitchFamily="34" charset="-120"/>
              </a:rPr>
              <a:t>Distributive Property</a:t>
            </a:r>
            <a:endParaRPr lang="en-US" sz="1850" dirty="0"/>
          </a:p>
        </p:txBody>
      </p:sp>
      <p:sp>
        <p:nvSpPr>
          <p:cNvPr id="6" name="Text 2"/>
          <p:cNvSpPr/>
          <p:nvPr/>
        </p:nvSpPr>
        <p:spPr>
          <a:xfrm>
            <a:off x="7611428" y="2233017"/>
            <a:ext cx="6275189" cy="1020128"/>
          </a:xfrm>
          <a:prstGeom prst="rect">
            <a:avLst/>
          </a:prstGeom>
          <a:noFill/>
          <a:ln/>
        </p:spPr>
        <p:txBody>
          <a:bodyPr wrap="square" lIns="0" tIns="0" rIns="0" bIns="0" rtlCol="0" anchor="t"/>
          <a:lstStyle/>
          <a:p>
            <a:pPr marL="0" indent="0" algn="l">
              <a:lnSpc>
                <a:spcPts val="2650"/>
              </a:lnSpc>
              <a:buNone/>
            </a:pPr>
            <a:r>
              <a:rPr lang="en-US" sz="1650" dirty="0">
                <a:solidFill>
                  <a:srgbClr val="D7D4CC"/>
                </a:solidFill>
                <a:latin typeface="Raleway Medium" pitchFamily="34" charset="0"/>
                <a:ea typeface="Raleway Medium" pitchFamily="34" charset="-122"/>
                <a:cs typeface="Raleway Medium" pitchFamily="34" charset="-120"/>
              </a:rPr>
              <a:t>To multiply two polynomials, we use the distributive property. We multiply each term of the first polynomial by each term of the second polynomial, and then add the resulting products.</a:t>
            </a:r>
            <a:endParaRPr lang="en-US" sz="1650" dirty="0"/>
          </a:p>
        </p:txBody>
      </p:sp>
      <p:pic>
        <p:nvPicPr>
          <p:cNvPr id="7" name="Image 2" descr="preencoded.png"/>
          <p:cNvPicPr>
            <a:picLocks noChangeAspect="1"/>
          </p:cNvPicPr>
          <p:nvPr/>
        </p:nvPicPr>
        <p:blipFill>
          <a:blip r:embed="rId5"/>
          <a:stretch>
            <a:fillRect/>
          </a:stretch>
        </p:blipFill>
        <p:spPr>
          <a:xfrm>
            <a:off x="6230183" y="3465552"/>
            <a:ext cx="1062514" cy="2207419"/>
          </a:xfrm>
          <a:prstGeom prst="rect">
            <a:avLst/>
          </a:prstGeom>
        </p:spPr>
      </p:pic>
      <p:sp>
        <p:nvSpPr>
          <p:cNvPr id="8" name="Text 3"/>
          <p:cNvSpPr/>
          <p:nvPr/>
        </p:nvSpPr>
        <p:spPr>
          <a:xfrm>
            <a:off x="7611428" y="3677960"/>
            <a:ext cx="3136225" cy="295037"/>
          </a:xfrm>
          <a:prstGeom prst="rect">
            <a:avLst/>
          </a:prstGeom>
          <a:noFill/>
          <a:ln/>
        </p:spPr>
        <p:txBody>
          <a:bodyPr wrap="none" lIns="0" tIns="0" rIns="0" bIns="0" rtlCol="0" anchor="t"/>
          <a:lstStyle/>
          <a:p>
            <a:pPr marL="0" indent="0" algn="l">
              <a:lnSpc>
                <a:spcPts val="2300"/>
              </a:lnSpc>
              <a:buNone/>
            </a:pPr>
            <a:r>
              <a:rPr lang="en-US" sz="1850" b="1" dirty="0">
                <a:solidFill>
                  <a:srgbClr val="D7D4CC"/>
                </a:solidFill>
                <a:latin typeface="Comfortaa Bold" pitchFamily="34" charset="0"/>
                <a:ea typeface="Comfortaa Bold" pitchFamily="34" charset="-122"/>
                <a:cs typeface="Comfortaa Bold" pitchFamily="34" charset="-120"/>
              </a:rPr>
              <a:t>Polynomial Multiplication</a:t>
            </a:r>
            <a:endParaRPr lang="en-US" sz="1850" dirty="0"/>
          </a:p>
        </p:txBody>
      </p:sp>
      <p:sp>
        <p:nvSpPr>
          <p:cNvPr id="9" name="Text 4"/>
          <p:cNvSpPr/>
          <p:nvPr/>
        </p:nvSpPr>
        <p:spPr>
          <a:xfrm>
            <a:off x="7611428" y="4100393"/>
            <a:ext cx="6275189" cy="1360170"/>
          </a:xfrm>
          <a:prstGeom prst="rect">
            <a:avLst/>
          </a:prstGeom>
          <a:noFill/>
          <a:ln/>
        </p:spPr>
        <p:txBody>
          <a:bodyPr wrap="square" lIns="0" tIns="0" rIns="0" bIns="0" rtlCol="0" anchor="t"/>
          <a:lstStyle/>
          <a:p>
            <a:pPr marL="0" indent="0" algn="l">
              <a:lnSpc>
                <a:spcPts val="2650"/>
              </a:lnSpc>
              <a:buNone/>
            </a:pPr>
            <a:r>
              <a:rPr lang="en-US" sz="1650" dirty="0">
                <a:solidFill>
                  <a:srgbClr val="D7D4CC"/>
                </a:solidFill>
                <a:latin typeface="Raleway Medium" pitchFamily="34" charset="0"/>
                <a:ea typeface="Raleway Medium" pitchFamily="34" charset="-122"/>
                <a:cs typeface="Raleway Medium" pitchFamily="34" charset="-120"/>
              </a:rPr>
              <a:t>For example, to multiply (2x + 3) and (4x - 1), we would distribute each term of the first polynomial to the second polynomial: (2x × 4x) + (2x × -1) + (3 × 4x) + (3 × -1), resulting in 8x² + -2x + 12x + -3.</a:t>
            </a:r>
            <a:endParaRPr lang="en-US" sz="1650" dirty="0"/>
          </a:p>
        </p:txBody>
      </p:sp>
      <p:pic>
        <p:nvPicPr>
          <p:cNvPr id="10" name="Image 3" descr="preencoded.png"/>
          <p:cNvPicPr>
            <a:picLocks noChangeAspect="1"/>
          </p:cNvPicPr>
          <p:nvPr/>
        </p:nvPicPr>
        <p:blipFill>
          <a:blip r:embed="rId6"/>
          <a:stretch>
            <a:fillRect/>
          </a:stretch>
        </p:blipFill>
        <p:spPr>
          <a:xfrm>
            <a:off x="6230183" y="5672971"/>
            <a:ext cx="1062514" cy="1867376"/>
          </a:xfrm>
          <a:prstGeom prst="rect">
            <a:avLst/>
          </a:prstGeom>
        </p:spPr>
      </p:pic>
      <p:sp>
        <p:nvSpPr>
          <p:cNvPr id="11" name="Text 5"/>
          <p:cNvSpPr/>
          <p:nvPr/>
        </p:nvSpPr>
        <p:spPr>
          <a:xfrm>
            <a:off x="7611428" y="5885378"/>
            <a:ext cx="2883694" cy="295037"/>
          </a:xfrm>
          <a:prstGeom prst="rect">
            <a:avLst/>
          </a:prstGeom>
          <a:noFill/>
          <a:ln/>
        </p:spPr>
        <p:txBody>
          <a:bodyPr wrap="none" lIns="0" tIns="0" rIns="0" bIns="0" rtlCol="0" anchor="t"/>
          <a:lstStyle/>
          <a:p>
            <a:pPr marL="0" indent="0" algn="l">
              <a:lnSpc>
                <a:spcPts val="2300"/>
              </a:lnSpc>
              <a:buNone/>
            </a:pPr>
            <a:r>
              <a:rPr lang="en-US" sz="1850" b="1" dirty="0">
                <a:solidFill>
                  <a:srgbClr val="D7D4CC"/>
                </a:solidFill>
                <a:latin typeface="Comfortaa Bold" pitchFamily="34" charset="0"/>
                <a:ea typeface="Comfortaa Bold" pitchFamily="34" charset="-122"/>
                <a:cs typeface="Comfortaa Bold" pitchFamily="34" charset="-120"/>
              </a:rPr>
              <a:t>Simplifying the Product</a:t>
            </a:r>
            <a:endParaRPr lang="en-US" sz="1850" dirty="0"/>
          </a:p>
        </p:txBody>
      </p:sp>
      <p:sp>
        <p:nvSpPr>
          <p:cNvPr id="12" name="Text 6"/>
          <p:cNvSpPr/>
          <p:nvPr/>
        </p:nvSpPr>
        <p:spPr>
          <a:xfrm>
            <a:off x="7611428" y="6307812"/>
            <a:ext cx="6275189" cy="1020128"/>
          </a:xfrm>
          <a:prstGeom prst="rect">
            <a:avLst/>
          </a:prstGeom>
          <a:noFill/>
          <a:ln/>
        </p:spPr>
        <p:txBody>
          <a:bodyPr wrap="square" lIns="0" tIns="0" rIns="0" bIns="0" rtlCol="0" anchor="t"/>
          <a:lstStyle/>
          <a:p>
            <a:pPr marL="0" indent="0" algn="l">
              <a:lnSpc>
                <a:spcPts val="2650"/>
              </a:lnSpc>
              <a:buNone/>
            </a:pPr>
            <a:r>
              <a:rPr lang="en-US" sz="1650" dirty="0">
                <a:solidFill>
                  <a:srgbClr val="D7D4CC"/>
                </a:solidFill>
                <a:latin typeface="Raleway Medium" pitchFamily="34" charset="0"/>
                <a:ea typeface="Raleway Medium" pitchFamily="34" charset="-122"/>
                <a:cs typeface="Raleway Medium" pitchFamily="34" charset="-120"/>
              </a:rPr>
              <a:t>After multiplying the polynomials, we can simplify the result by combining like terms to obtain the final expression: 8x² + 10x - 3.</a:t>
            </a:r>
            <a:endParaRPr lang="en-US" sz="1650" dirty="0"/>
          </a:p>
        </p:txBody>
      </p:sp>
      <p:pic>
        <p:nvPicPr>
          <p:cNvPr id="14" name="Picture 13">
            <a:extLst>
              <a:ext uri="{FF2B5EF4-FFF2-40B4-BE49-F238E27FC236}">
                <a16:creationId xmlns:a16="http://schemas.microsoft.com/office/drawing/2014/main" id="{5F1F183F-CEB5-4291-9A89-5FEC0015FBBF}"/>
              </a:ext>
            </a:extLst>
          </p:cNvPr>
          <p:cNvPicPr>
            <a:picLocks noChangeAspect="1"/>
          </p:cNvPicPr>
          <p:nvPr/>
        </p:nvPicPr>
        <p:blipFill>
          <a:blip r:embed="rId7"/>
          <a:stretch>
            <a:fillRect/>
          </a:stretch>
        </p:blipFill>
        <p:spPr>
          <a:xfrm>
            <a:off x="11561938" y="7455337"/>
            <a:ext cx="2981741" cy="64779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47117" y="586978"/>
            <a:ext cx="5690711" cy="593050"/>
          </a:xfrm>
          <a:prstGeom prst="rect">
            <a:avLst/>
          </a:prstGeom>
          <a:noFill/>
          <a:ln/>
        </p:spPr>
        <p:txBody>
          <a:bodyPr wrap="none" lIns="0" tIns="0" rIns="0" bIns="0" rtlCol="0" anchor="t"/>
          <a:lstStyle/>
          <a:p>
            <a:pPr marL="0" indent="0">
              <a:lnSpc>
                <a:spcPts val="4650"/>
              </a:lnSpc>
              <a:buNone/>
            </a:pPr>
            <a:r>
              <a:rPr lang="en-US" sz="3700" b="1" dirty="0">
                <a:solidFill>
                  <a:srgbClr val="FFE14D"/>
                </a:solidFill>
                <a:latin typeface="Comfortaa Bold" pitchFamily="34" charset="0"/>
                <a:ea typeface="Comfortaa Bold" pitchFamily="34" charset="-122"/>
                <a:cs typeface="Comfortaa Bold" pitchFamily="34" charset="-120"/>
              </a:rPr>
              <a:t>Division of Polynomials</a:t>
            </a:r>
            <a:endParaRPr lang="en-US" sz="3700" dirty="0"/>
          </a:p>
        </p:txBody>
      </p:sp>
      <p:sp>
        <p:nvSpPr>
          <p:cNvPr id="3" name="Shape 1"/>
          <p:cNvSpPr/>
          <p:nvPr/>
        </p:nvSpPr>
        <p:spPr>
          <a:xfrm>
            <a:off x="7299960" y="1606987"/>
            <a:ext cx="30480" cy="6036707"/>
          </a:xfrm>
          <a:prstGeom prst="roundRect">
            <a:avLst>
              <a:gd name="adj" fmla="val 1050612"/>
            </a:avLst>
          </a:prstGeom>
          <a:solidFill>
            <a:srgbClr val="5F5F63"/>
          </a:solidFill>
          <a:ln/>
        </p:spPr>
      </p:sp>
      <p:sp>
        <p:nvSpPr>
          <p:cNvPr id="4" name="Shape 2"/>
          <p:cNvSpPr/>
          <p:nvPr/>
        </p:nvSpPr>
        <p:spPr>
          <a:xfrm>
            <a:off x="6358414" y="2072045"/>
            <a:ext cx="747117" cy="30480"/>
          </a:xfrm>
          <a:prstGeom prst="roundRect">
            <a:avLst>
              <a:gd name="adj" fmla="val 1050612"/>
            </a:avLst>
          </a:prstGeom>
          <a:solidFill>
            <a:srgbClr val="5F5F63"/>
          </a:solidFill>
          <a:ln/>
        </p:spPr>
      </p:sp>
      <p:sp>
        <p:nvSpPr>
          <p:cNvPr id="5" name="Shape 3"/>
          <p:cNvSpPr/>
          <p:nvPr/>
        </p:nvSpPr>
        <p:spPr>
          <a:xfrm>
            <a:off x="7075051" y="1847136"/>
            <a:ext cx="480298" cy="480298"/>
          </a:xfrm>
          <a:prstGeom prst="roundRect">
            <a:avLst>
              <a:gd name="adj" fmla="val 66672"/>
            </a:avLst>
          </a:prstGeom>
          <a:solidFill>
            <a:srgbClr val="46464A"/>
          </a:solidFill>
          <a:ln/>
        </p:spPr>
      </p:sp>
      <p:sp>
        <p:nvSpPr>
          <p:cNvPr id="6" name="Text 4"/>
          <p:cNvSpPr/>
          <p:nvPr/>
        </p:nvSpPr>
        <p:spPr>
          <a:xfrm>
            <a:off x="7259241" y="1944886"/>
            <a:ext cx="111919" cy="284678"/>
          </a:xfrm>
          <a:prstGeom prst="rect">
            <a:avLst/>
          </a:prstGeom>
          <a:noFill/>
          <a:ln/>
        </p:spPr>
        <p:txBody>
          <a:bodyPr wrap="none" lIns="0" tIns="0" rIns="0" bIns="0" rtlCol="0" anchor="t"/>
          <a:lstStyle/>
          <a:p>
            <a:pPr marL="0" indent="0" algn="ctr">
              <a:lnSpc>
                <a:spcPts val="2200"/>
              </a:lnSpc>
              <a:buNone/>
            </a:pPr>
            <a:r>
              <a:rPr lang="en-US" sz="2200" b="1" dirty="0">
                <a:solidFill>
                  <a:srgbClr val="D7D4CC"/>
                </a:solidFill>
                <a:latin typeface="Comfortaa Bold" pitchFamily="34" charset="0"/>
                <a:ea typeface="Comfortaa Bold" pitchFamily="34" charset="-122"/>
                <a:cs typeface="Comfortaa Bold" pitchFamily="34" charset="-120"/>
              </a:rPr>
              <a:t>1</a:t>
            </a:r>
            <a:endParaRPr lang="en-US" sz="2200" dirty="0"/>
          </a:p>
        </p:txBody>
      </p:sp>
      <p:sp>
        <p:nvSpPr>
          <p:cNvPr id="7" name="Text 5"/>
          <p:cNvSpPr/>
          <p:nvPr/>
        </p:nvSpPr>
        <p:spPr>
          <a:xfrm>
            <a:off x="2593777" y="1820466"/>
            <a:ext cx="3547348" cy="296466"/>
          </a:xfrm>
          <a:prstGeom prst="rect">
            <a:avLst/>
          </a:prstGeom>
          <a:noFill/>
          <a:ln/>
        </p:spPr>
        <p:txBody>
          <a:bodyPr wrap="none" lIns="0" tIns="0" rIns="0" bIns="0" rtlCol="0" anchor="t"/>
          <a:lstStyle/>
          <a:p>
            <a:pPr marL="0" indent="0" algn="r">
              <a:lnSpc>
                <a:spcPts val="2300"/>
              </a:lnSpc>
              <a:buNone/>
            </a:pPr>
            <a:r>
              <a:rPr lang="en-US" sz="1850" b="1" dirty="0">
                <a:solidFill>
                  <a:srgbClr val="D7D4CC"/>
                </a:solidFill>
                <a:latin typeface="Comfortaa Bold" pitchFamily="34" charset="0"/>
                <a:ea typeface="Comfortaa Bold" pitchFamily="34" charset="-122"/>
                <a:cs typeface="Comfortaa Bold" pitchFamily="34" charset="-120"/>
              </a:rPr>
              <a:t>Long Division of Polynomials</a:t>
            </a:r>
            <a:endParaRPr lang="en-US" sz="1850" dirty="0"/>
          </a:p>
        </p:txBody>
      </p:sp>
      <p:sp>
        <p:nvSpPr>
          <p:cNvPr id="8" name="Text 6"/>
          <p:cNvSpPr/>
          <p:nvPr/>
        </p:nvSpPr>
        <p:spPr>
          <a:xfrm>
            <a:off x="747117" y="2244923"/>
            <a:ext cx="5394008" cy="1707356"/>
          </a:xfrm>
          <a:prstGeom prst="rect">
            <a:avLst/>
          </a:prstGeom>
          <a:noFill/>
          <a:ln/>
        </p:spPr>
        <p:txBody>
          <a:bodyPr wrap="square" lIns="0" tIns="0" rIns="0" bIns="0" rtlCol="0" anchor="t"/>
          <a:lstStyle/>
          <a:p>
            <a:pPr marL="0" indent="0" algn="r">
              <a:lnSpc>
                <a:spcPts val="2650"/>
              </a:lnSpc>
              <a:buNone/>
            </a:pPr>
            <a:r>
              <a:rPr lang="en-US" sz="1650" dirty="0">
                <a:solidFill>
                  <a:srgbClr val="D7D4CC"/>
                </a:solidFill>
                <a:latin typeface="Raleway Medium" pitchFamily="34" charset="0"/>
                <a:ea typeface="Raleway Medium" pitchFamily="34" charset="-122"/>
                <a:cs typeface="Raleway Medium" pitchFamily="34" charset="-120"/>
              </a:rPr>
              <a:t>Dividing polynomials is more complex than addition, subtraction, or multiplication. The most common method is the long division algorithm, which involves repeatedly dividing the divisor into the dividend and subtracting the result.</a:t>
            </a:r>
            <a:endParaRPr lang="en-US" sz="1650" dirty="0"/>
          </a:p>
        </p:txBody>
      </p:sp>
      <p:sp>
        <p:nvSpPr>
          <p:cNvPr id="9" name="Shape 7"/>
          <p:cNvSpPr/>
          <p:nvPr/>
        </p:nvSpPr>
        <p:spPr>
          <a:xfrm>
            <a:off x="7524869" y="3139440"/>
            <a:ext cx="747117" cy="30480"/>
          </a:xfrm>
          <a:prstGeom prst="roundRect">
            <a:avLst>
              <a:gd name="adj" fmla="val 1050612"/>
            </a:avLst>
          </a:prstGeom>
          <a:solidFill>
            <a:srgbClr val="5F5F63"/>
          </a:solidFill>
          <a:ln/>
        </p:spPr>
      </p:sp>
      <p:sp>
        <p:nvSpPr>
          <p:cNvPr id="10" name="Shape 8"/>
          <p:cNvSpPr/>
          <p:nvPr/>
        </p:nvSpPr>
        <p:spPr>
          <a:xfrm>
            <a:off x="7075051" y="2914531"/>
            <a:ext cx="480298" cy="480298"/>
          </a:xfrm>
          <a:prstGeom prst="roundRect">
            <a:avLst>
              <a:gd name="adj" fmla="val 66672"/>
            </a:avLst>
          </a:prstGeom>
          <a:solidFill>
            <a:srgbClr val="46464A"/>
          </a:solidFill>
          <a:ln/>
        </p:spPr>
      </p:sp>
      <p:sp>
        <p:nvSpPr>
          <p:cNvPr id="11" name="Text 9"/>
          <p:cNvSpPr/>
          <p:nvPr/>
        </p:nvSpPr>
        <p:spPr>
          <a:xfrm>
            <a:off x="7231499" y="3012281"/>
            <a:ext cx="167402" cy="284678"/>
          </a:xfrm>
          <a:prstGeom prst="rect">
            <a:avLst/>
          </a:prstGeom>
          <a:noFill/>
          <a:ln/>
        </p:spPr>
        <p:txBody>
          <a:bodyPr wrap="none" lIns="0" tIns="0" rIns="0" bIns="0" rtlCol="0" anchor="t"/>
          <a:lstStyle/>
          <a:p>
            <a:pPr marL="0" indent="0" algn="ctr">
              <a:lnSpc>
                <a:spcPts val="2200"/>
              </a:lnSpc>
              <a:buNone/>
            </a:pPr>
            <a:r>
              <a:rPr lang="en-US" sz="2200" b="1" dirty="0">
                <a:solidFill>
                  <a:srgbClr val="D7D4CC"/>
                </a:solidFill>
                <a:latin typeface="Comfortaa Bold" pitchFamily="34" charset="0"/>
                <a:ea typeface="Comfortaa Bold" pitchFamily="34" charset="-122"/>
                <a:cs typeface="Comfortaa Bold" pitchFamily="34" charset="-120"/>
              </a:rPr>
              <a:t>2</a:t>
            </a:r>
            <a:endParaRPr lang="en-US" sz="2200" dirty="0"/>
          </a:p>
        </p:txBody>
      </p:sp>
      <p:sp>
        <p:nvSpPr>
          <p:cNvPr id="12" name="Text 10"/>
          <p:cNvSpPr/>
          <p:nvPr/>
        </p:nvSpPr>
        <p:spPr>
          <a:xfrm>
            <a:off x="8489275" y="2887861"/>
            <a:ext cx="3168968" cy="296466"/>
          </a:xfrm>
          <a:prstGeom prst="rect">
            <a:avLst/>
          </a:prstGeom>
          <a:noFill/>
          <a:ln/>
        </p:spPr>
        <p:txBody>
          <a:bodyPr wrap="none" lIns="0" tIns="0" rIns="0" bIns="0" rtlCol="0" anchor="t"/>
          <a:lstStyle/>
          <a:p>
            <a:pPr marL="0" indent="0" algn="l">
              <a:lnSpc>
                <a:spcPts val="2300"/>
              </a:lnSpc>
              <a:buNone/>
            </a:pPr>
            <a:r>
              <a:rPr lang="en-US" sz="1850" b="1" dirty="0">
                <a:solidFill>
                  <a:srgbClr val="D7D4CC"/>
                </a:solidFill>
                <a:latin typeface="Comfortaa Bold" pitchFamily="34" charset="0"/>
                <a:ea typeface="Comfortaa Bold" pitchFamily="34" charset="-122"/>
                <a:cs typeface="Comfortaa Bold" pitchFamily="34" charset="-120"/>
              </a:rPr>
              <a:t>Polynomial Division Steps</a:t>
            </a:r>
            <a:endParaRPr lang="en-US" sz="1850" dirty="0"/>
          </a:p>
        </p:txBody>
      </p:sp>
      <p:sp>
        <p:nvSpPr>
          <p:cNvPr id="13" name="Text 11"/>
          <p:cNvSpPr/>
          <p:nvPr/>
        </p:nvSpPr>
        <p:spPr>
          <a:xfrm>
            <a:off x="8489275" y="3312319"/>
            <a:ext cx="5394008" cy="2731770"/>
          </a:xfrm>
          <a:prstGeom prst="rect">
            <a:avLst/>
          </a:prstGeom>
          <a:noFill/>
          <a:ln/>
        </p:spPr>
        <p:txBody>
          <a:bodyPr wrap="square" lIns="0" tIns="0" rIns="0" bIns="0" rtlCol="0" anchor="t"/>
          <a:lstStyle/>
          <a:p>
            <a:pPr marL="0" indent="0" algn="l">
              <a:lnSpc>
                <a:spcPts val="2650"/>
              </a:lnSpc>
              <a:buNone/>
            </a:pPr>
            <a:r>
              <a:rPr lang="en-US" sz="1650" dirty="0">
                <a:solidFill>
                  <a:srgbClr val="D7D4CC"/>
                </a:solidFill>
                <a:latin typeface="Raleway Medium" pitchFamily="34" charset="0"/>
                <a:ea typeface="Raleway Medium" pitchFamily="34" charset="-122"/>
                <a:cs typeface="Raleway Medium" pitchFamily="34" charset="-120"/>
              </a:rPr>
              <a:t>1. Arrange the divisor and dividend in descending order of the variable exponents. 2. Divide the leading term of the dividend by the leading term of the divisor. 3. Multiply the divisor by the result of step 2 and subtract it from the dividend. 4. Bring down the next term of the dividend and repeat steps 2-3 until the degree of the remainder is less than the degree of the divisor.</a:t>
            </a:r>
            <a:endParaRPr lang="en-US" sz="1650" dirty="0"/>
          </a:p>
        </p:txBody>
      </p:sp>
      <p:sp>
        <p:nvSpPr>
          <p:cNvPr id="14" name="Shape 12"/>
          <p:cNvSpPr/>
          <p:nvPr/>
        </p:nvSpPr>
        <p:spPr>
          <a:xfrm>
            <a:off x="6358414" y="5037773"/>
            <a:ext cx="747117" cy="30480"/>
          </a:xfrm>
          <a:prstGeom prst="roundRect">
            <a:avLst>
              <a:gd name="adj" fmla="val 1050612"/>
            </a:avLst>
          </a:prstGeom>
          <a:solidFill>
            <a:srgbClr val="5F5F63"/>
          </a:solidFill>
          <a:ln/>
        </p:spPr>
      </p:sp>
      <p:sp>
        <p:nvSpPr>
          <p:cNvPr id="15" name="Shape 13"/>
          <p:cNvSpPr/>
          <p:nvPr/>
        </p:nvSpPr>
        <p:spPr>
          <a:xfrm>
            <a:off x="7075051" y="4812863"/>
            <a:ext cx="480298" cy="480298"/>
          </a:xfrm>
          <a:prstGeom prst="roundRect">
            <a:avLst>
              <a:gd name="adj" fmla="val 66672"/>
            </a:avLst>
          </a:prstGeom>
          <a:solidFill>
            <a:srgbClr val="46464A"/>
          </a:solidFill>
          <a:ln/>
        </p:spPr>
      </p:sp>
      <p:sp>
        <p:nvSpPr>
          <p:cNvPr id="16" name="Text 14"/>
          <p:cNvSpPr/>
          <p:nvPr/>
        </p:nvSpPr>
        <p:spPr>
          <a:xfrm>
            <a:off x="7229951" y="4910614"/>
            <a:ext cx="170497" cy="284678"/>
          </a:xfrm>
          <a:prstGeom prst="rect">
            <a:avLst/>
          </a:prstGeom>
          <a:noFill/>
          <a:ln/>
        </p:spPr>
        <p:txBody>
          <a:bodyPr wrap="none" lIns="0" tIns="0" rIns="0" bIns="0" rtlCol="0" anchor="t"/>
          <a:lstStyle/>
          <a:p>
            <a:pPr marL="0" indent="0" algn="ctr">
              <a:lnSpc>
                <a:spcPts val="2200"/>
              </a:lnSpc>
              <a:buNone/>
            </a:pPr>
            <a:r>
              <a:rPr lang="en-US" sz="2200" b="1" dirty="0">
                <a:solidFill>
                  <a:srgbClr val="D7D4CC"/>
                </a:solidFill>
                <a:latin typeface="Comfortaa Bold" pitchFamily="34" charset="0"/>
                <a:ea typeface="Comfortaa Bold" pitchFamily="34" charset="-122"/>
                <a:cs typeface="Comfortaa Bold" pitchFamily="34" charset="-120"/>
              </a:rPr>
              <a:t>3</a:t>
            </a:r>
            <a:endParaRPr lang="en-US" sz="2200" dirty="0"/>
          </a:p>
        </p:txBody>
      </p:sp>
      <p:sp>
        <p:nvSpPr>
          <p:cNvPr id="17" name="Text 15"/>
          <p:cNvSpPr/>
          <p:nvPr/>
        </p:nvSpPr>
        <p:spPr>
          <a:xfrm>
            <a:off x="3061454" y="4786193"/>
            <a:ext cx="3079671" cy="296466"/>
          </a:xfrm>
          <a:prstGeom prst="rect">
            <a:avLst/>
          </a:prstGeom>
          <a:noFill/>
          <a:ln/>
        </p:spPr>
        <p:txBody>
          <a:bodyPr wrap="none" lIns="0" tIns="0" rIns="0" bIns="0" rtlCol="0" anchor="t"/>
          <a:lstStyle/>
          <a:p>
            <a:pPr marL="0" indent="0" algn="r">
              <a:lnSpc>
                <a:spcPts val="2300"/>
              </a:lnSpc>
              <a:buNone/>
            </a:pPr>
            <a:r>
              <a:rPr lang="en-US" sz="1850" b="1" dirty="0">
                <a:solidFill>
                  <a:srgbClr val="D7D4CC"/>
                </a:solidFill>
                <a:latin typeface="Comfortaa Bold" pitchFamily="34" charset="0"/>
                <a:ea typeface="Comfortaa Bold" pitchFamily="34" charset="-122"/>
                <a:cs typeface="Comfortaa Bold" pitchFamily="34" charset="-120"/>
              </a:rPr>
              <a:t>Quotient and Remainder</a:t>
            </a:r>
            <a:endParaRPr lang="en-US" sz="1850" dirty="0"/>
          </a:p>
        </p:txBody>
      </p:sp>
      <p:sp>
        <p:nvSpPr>
          <p:cNvPr id="18" name="Text 16"/>
          <p:cNvSpPr/>
          <p:nvPr/>
        </p:nvSpPr>
        <p:spPr>
          <a:xfrm>
            <a:off x="747117" y="5210651"/>
            <a:ext cx="5394008" cy="1707356"/>
          </a:xfrm>
          <a:prstGeom prst="rect">
            <a:avLst/>
          </a:prstGeom>
          <a:noFill/>
          <a:ln/>
        </p:spPr>
        <p:txBody>
          <a:bodyPr wrap="square" lIns="0" tIns="0" rIns="0" bIns="0" rtlCol="0" anchor="t"/>
          <a:lstStyle/>
          <a:p>
            <a:pPr marL="0" indent="0" algn="r">
              <a:lnSpc>
                <a:spcPts val="2650"/>
              </a:lnSpc>
              <a:buNone/>
            </a:pPr>
            <a:r>
              <a:rPr lang="en-US" sz="1650" dirty="0">
                <a:solidFill>
                  <a:srgbClr val="D7D4CC"/>
                </a:solidFill>
                <a:latin typeface="Raleway Medium" pitchFamily="34" charset="0"/>
                <a:ea typeface="Raleway Medium" pitchFamily="34" charset="-122"/>
                <a:cs typeface="Raleway Medium" pitchFamily="34" charset="-120"/>
              </a:rPr>
              <a:t>The result of the long division process will be the quotient and the remainder, if any. The quotient represents the result of the division, and the remainder, if it exists, is the part of the dividend that could not be divided by the divisor.</a:t>
            </a:r>
            <a:endParaRPr lang="en-US" sz="1650" dirty="0"/>
          </a:p>
        </p:txBody>
      </p:sp>
      <p:pic>
        <p:nvPicPr>
          <p:cNvPr id="20" name="Picture 19">
            <a:extLst>
              <a:ext uri="{FF2B5EF4-FFF2-40B4-BE49-F238E27FC236}">
                <a16:creationId xmlns:a16="http://schemas.microsoft.com/office/drawing/2014/main" id="{F7BD03E6-A174-44B7-97BC-CC67B1775BCE}"/>
              </a:ext>
            </a:extLst>
          </p:cNvPr>
          <p:cNvPicPr>
            <a:picLocks noChangeAspect="1"/>
          </p:cNvPicPr>
          <p:nvPr/>
        </p:nvPicPr>
        <p:blipFill>
          <a:blip r:embed="rId3"/>
          <a:stretch>
            <a:fillRect/>
          </a:stretch>
        </p:blipFill>
        <p:spPr>
          <a:xfrm>
            <a:off x="11648659" y="7498747"/>
            <a:ext cx="2981741" cy="64779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781526" y="792599"/>
            <a:ext cx="5778579" cy="620316"/>
          </a:xfrm>
          <a:prstGeom prst="rect">
            <a:avLst/>
          </a:prstGeom>
          <a:noFill/>
          <a:ln/>
        </p:spPr>
        <p:txBody>
          <a:bodyPr wrap="none" lIns="0" tIns="0" rIns="0" bIns="0" rtlCol="0" anchor="t"/>
          <a:lstStyle/>
          <a:p>
            <a:pPr marL="0" indent="0">
              <a:lnSpc>
                <a:spcPts val="4850"/>
              </a:lnSpc>
              <a:buNone/>
            </a:pPr>
            <a:r>
              <a:rPr lang="en-US" sz="3900" b="1" dirty="0">
                <a:solidFill>
                  <a:srgbClr val="FFE14D"/>
                </a:solidFill>
                <a:latin typeface="Comfortaa Bold" pitchFamily="34" charset="0"/>
                <a:ea typeface="Comfortaa Bold" pitchFamily="34" charset="-122"/>
                <a:cs typeface="Comfortaa Bold" pitchFamily="34" charset="-120"/>
              </a:rPr>
              <a:t>Factoring Polynomials</a:t>
            </a:r>
            <a:endParaRPr lang="en-US" sz="3900" dirty="0"/>
          </a:p>
        </p:txBody>
      </p:sp>
      <p:sp>
        <p:nvSpPr>
          <p:cNvPr id="3" name="Shape 1"/>
          <p:cNvSpPr/>
          <p:nvPr/>
        </p:nvSpPr>
        <p:spPr>
          <a:xfrm>
            <a:off x="781526" y="1859518"/>
            <a:ext cx="6422112" cy="3034427"/>
          </a:xfrm>
          <a:prstGeom prst="roundRect">
            <a:avLst>
              <a:gd name="adj" fmla="val 11039"/>
            </a:avLst>
          </a:prstGeom>
          <a:solidFill>
            <a:srgbClr val="46464A"/>
          </a:solidFill>
          <a:ln/>
        </p:spPr>
      </p:sp>
      <p:sp>
        <p:nvSpPr>
          <p:cNvPr id="4" name="Text 2"/>
          <p:cNvSpPr/>
          <p:nvPr/>
        </p:nvSpPr>
        <p:spPr>
          <a:xfrm>
            <a:off x="1004768" y="2082760"/>
            <a:ext cx="2748677" cy="310158"/>
          </a:xfrm>
          <a:prstGeom prst="rect">
            <a:avLst/>
          </a:prstGeom>
          <a:noFill/>
          <a:ln/>
        </p:spPr>
        <p:txBody>
          <a:bodyPr wrap="none" lIns="0" tIns="0" rIns="0" bIns="0" rtlCol="0" anchor="t"/>
          <a:lstStyle/>
          <a:p>
            <a:pPr marL="0" indent="0">
              <a:lnSpc>
                <a:spcPts val="2400"/>
              </a:lnSpc>
              <a:buNone/>
            </a:pPr>
            <a:r>
              <a:rPr lang="en-US" sz="1950" b="1" dirty="0">
                <a:solidFill>
                  <a:srgbClr val="D7D4CC"/>
                </a:solidFill>
                <a:latin typeface="Comfortaa Bold" pitchFamily="34" charset="0"/>
                <a:ea typeface="Comfortaa Bold" pitchFamily="34" charset="-122"/>
                <a:cs typeface="Comfortaa Bold" pitchFamily="34" charset="-120"/>
              </a:rPr>
              <a:t>Purpose of Factoring</a:t>
            </a:r>
            <a:endParaRPr lang="en-US" sz="1950" dirty="0"/>
          </a:p>
        </p:txBody>
      </p:sp>
      <p:sp>
        <p:nvSpPr>
          <p:cNvPr id="5" name="Text 3"/>
          <p:cNvSpPr/>
          <p:nvPr/>
        </p:nvSpPr>
        <p:spPr>
          <a:xfrm>
            <a:off x="1004768" y="2526863"/>
            <a:ext cx="5975628" cy="2143839"/>
          </a:xfrm>
          <a:prstGeom prst="rect">
            <a:avLst/>
          </a:prstGeom>
          <a:noFill/>
          <a:ln/>
        </p:spPr>
        <p:txBody>
          <a:bodyPr wrap="square" lIns="0" tIns="0" rIns="0" bIns="0" rtlCol="0" anchor="t"/>
          <a:lstStyle/>
          <a:p>
            <a:pPr marL="0" indent="0">
              <a:lnSpc>
                <a:spcPts val="2800"/>
              </a:lnSpc>
              <a:buNone/>
            </a:pPr>
            <a:r>
              <a:rPr lang="en-US" sz="1750" dirty="0">
                <a:solidFill>
                  <a:srgbClr val="D7D4CC"/>
                </a:solidFill>
                <a:latin typeface="Raleway Medium" pitchFamily="34" charset="0"/>
                <a:ea typeface="Raleway Medium" pitchFamily="34" charset="-122"/>
                <a:cs typeface="Raleway Medium" pitchFamily="34" charset="-120"/>
              </a:rPr>
              <a:t>Factoring polynomials is the process of breaking down a polynomial expression into a product of simpler polynomial expressions. Factoring is important because it can simplify algebraic expressions, solve equations, and provide insights into the structure and properties of polynomials.</a:t>
            </a:r>
            <a:endParaRPr lang="en-US" sz="1750" dirty="0"/>
          </a:p>
        </p:txBody>
      </p:sp>
      <p:sp>
        <p:nvSpPr>
          <p:cNvPr id="6" name="Shape 4"/>
          <p:cNvSpPr/>
          <p:nvPr/>
        </p:nvSpPr>
        <p:spPr>
          <a:xfrm>
            <a:off x="7426881" y="1859518"/>
            <a:ext cx="6422112" cy="3034427"/>
          </a:xfrm>
          <a:prstGeom prst="roundRect">
            <a:avLst>
              <a:gd name="adj" fmla="val 11039"/>
            </a:avLst>
          </a:prstGeom>
          <a:solidFill>
            <a:srgbClr val="46464A"/>
          </a:solidFill>
          <a:ln/>
        </p:spPr>
      </p:sp>
      <p:sp>
        <p:nvSpPr>
          <p:cNvPr id="7" name="Text 5"/>
          <p:cNvSpPr/>
          <p:nvPr/>
        </p:nvSpPr>
        <p:spPr>
          <a:xfrm>
            <a:off x="7650123" y="2082760"/>
            <a:ext cx="3710464" cy="310158"/>
          </a:xfrm>
          <a:prstGeom prst="rect">
            <a:avLst/>
          </a:prstGeom>
          <a:noFill/>
          <a:ln/>
        </p:spPr>
        <p:txBody>
          <a:bodyPr wrap="none" lIns="0" tIns="0" rIns="0" bIns="0" rtlCol="0" anchor="t"/>
          <a:lstStyle/>
          <a:p>
            <a:pPr marL="0" indent="0">
              <a:lnSpc>
                <a:spcPts val="2400"/>
              </a:lnSpc>
              <a:buNone/>
            </a:pPr>
            <a:r>
              <a:rPr lang="en-US" sz="1950" b="1" dirty="0">
                <a:solidFill>
                  <a:srgbClr val="D7D4CC"/>
                </a:solidFill>
                <a:latin typeface="Comfortaa Bold" pitchFamily="34" charset="0"/>
                <a:ea typeface="Comfortaa Bold" pitchFamily="34" charset="-122"/>
                <a:cs typeface="Comfortaa Bold" pitchFamily="34" charset="-120"/>
              </a:rPr>
              <a:t>Common Factoring Methods</a:t>
            </a:r>
            <a:endParaRPr lang="en-US" sz="1950" dirty="0"/>
          </a:p>
        </p:txBody>
      </p:sp>
      <p:sp>
        <p:nvSpPr>
          <p:cNvPr id="8" name="Text 6"/>
          <p:cNvSpPr/>
          <p:nvPr/>
        </p:nvSpPr>
        <p:spPr>
          <a:xfrm>
            <a:off x="7650123" y="2526863"/>
            <a:ext cx="5975628" cy="1429226"/>
          </a:xfrm>
          <a:prstGeom prst="rect">
            <a:avLst/>
          </a:prstGeom>
          <a:noFill/>
          <a:ln/>
        </p:spPr>
        <p:txBody>
          <a:bodyPr wrap="square" lIns="0" tIns="0" rIns="0" bIns="0" rtlCol="0" anchor="t"/>
          <a:lstStyle/>
          <a:p>
            <a:pPr marL="0" indent="0">
              <a:lnSpc>
                <a:spcPts val="2800"/>
              </a:lnSpc>
              <a:buNone/>
            </a:pPr>
            <a:r>
              <a:rPr lang="en-US" sz="1750" dirty="0">
                <a:solidFill>
                  <a:srgbClr val="D7D4CC"/>
                </a:solidFill>
                <a:latin typeface="Raleway Medium" pitchFamily="34" charset="0"/>
                <a:ea typeface="Raleway Medium" pitchFamily="34" charset="-122"/>
                <a:cs typeface="Raleway Medium" pitchFamily="34" charset="-120"/>
              </a:rPr>
              <a:t>Some common factoring methods include: - Factoring by greatest common factor (GCF) - Factoring by grouping - Factoring quadratic expressions - Factoring higher-degree polynomials using various techniques</a:t>
            </a:r>
            <a:endParaRPr lang="en-US" sz="1750" dirty="0"/>
          </a:p>
        </p:txBody>
      </p:sp>
      <p:sp>
        <p:nvSpPr>
          <p:cNvPr id="9" name="Shape 7"/>
          <p:cNvSpPr/>
          <p:nvPr/>
        </p:nvSpPr>
        <p:spPr>
          <a:xfrm>
            <a:off x="781526" y="5117187"/>
            <a:ext cx="6422112" cy="2319814"/>
          </a:xfrm>
          <a:prstGeom prst="roundRect">
            <a:avLst>
              <a:gd name="adj" fmla="val 14440"/>
            </a:avLst>
          </a:prstGeom>
          <a:solidFill>
            <a:srgbClr val="46464A"/>
          </a:solidFill>
          <a:ln/>
        </p:spPr>
      </p:sp>
      <p:sp>
        <p:nvSpPr>
          <p:cNvPr id="10" name="Text 8"/>
          <p:cNvSpPr/>
          <p:nvPr/>
        </p:nvSpPr>
        <p:spPr>
          <a:xfrm>
            <a:off x="1004768" y="5340429"/>
            <a:ext cx="3560921" cy="310158"/>
          </a:xfrm>
          <a:prstGeom prst="rect">
            <a:avLst/>
          </a:prstGeom>
          <a:noFill/>
          <a:ln/>
        </p:spPr>
        <p:txBody>
          <a:bodyPr wrap="none" lIns="0" tIns="0" rIns="0" bIns="0" rtlCol="0" anchor="t"/>
          <a:lstStyle/>
          <a:p>
            <a:pPr marL="0" indent="0">
              <a:lnSpc>
                <a:spcPts val="2400"/>
              </a:lnSpc>
              <a:buNone/>
            </a:pPr>
            <a:r>
              <a:rPr lang="en-US" sz="1950" b="1" dirty="0">
                <a:solidFill>
                  <a:srgbClr val="D7D4CC"/>
                </a:solidFill>
                <a:latin typeface="Comfortaa Bold" pitchFamily="34" charset="0"/>
                <a:ea typeface="Comfortaa Bold" pitchFamily="34" charset="-122"/>
                <a:cs typeface="Comfortaa Bold" pitchFamily="34" charset="-120"/>
              </a:rPr>
              <a:t>Factoring and Applications</a:t>
            </a:r>
            <a:endParaRPr lang="en-US" sz="1950" dirty="0"/>
          </a:p>
        </p:txBody>
      </p:sp>
      <p:sp>
        <p:nvSpPr>
          <p:cNvPr id="11" name="Text 9"/>
          <p:cNvSpPr/>
          <p:nvPr/>
        </p:nvSpPr>
        <p:spPr>
          <a:xfrm>
            <a:off x="1004768" y="5784532"/>
            <a:ext cx="5975628" cy="1429226"/>
          </a:xfrm>
          <a:prstGeom prst="rect">
            <a:avLst/>
          </a:prstGeom>
          <a:noFill/>
          <a:ln/>
        </p:spPr>
        <p:txBody>
          <a:bodyPr wrap="square" lIns="0" tIns="0" rIns="0" bIns="0" rtlCol="0" anchor="t"/>
          <a:lstStyle/>
          <a:p>
            <a:pPr marL="0" indent="0">
              <a:lnSpc>
                <a:spcPts val="2800"/>
              </a:lnSpc>
              <a:buNone/>
            </a:pPr>
            <a:r>
              <a:rPr lang="en-US" sz="1750" dirty="0">
                <a:solidFill>
                  <a:srgbClr val="D7D4CC"/>
                </a:solidFill>
                <a:latin typeface="Raleway Medium" pitchFamily="34" charset="0"/>
                <a:ea typeface="Raleway Medium" pitchFamily="34" charset="-122"/>
                <a:cs typeface="Raleway Medium" pitchFamily="34" charset="-120"/>
              </a:rPr>
              <a:t>Factored forms of polynomials have many applications, such as solving polynomial equations, simplifying expressions, and understanding the roots and graphs of polynomial functions.</a:t>
            </a:r>
            <a:endParaRPr lang="en-US" sz="1750" dirty="0"/>
          </a:p>
        </p:txBody>
      </p:sp>
      <p:sp>
        <p:nvSpPr>
          <p:cNvPr id="12" name="Shape 10"/>
          <p:cNvSpPr/>
          <p:nvPr/>
        </p:nvSpPr>
        <p:spPr>
          <a:xfrm>
            <a:off x="7426881" y="5117187"/>
            <a:ext cx="6422112" cy="2319814"/>
          </a:xfrm>
          <a:prstGeom prst="roundRect">
            <a:avLst>
              <a:gd name="adj" fmla="val 14440"/>
            </a:avLst>
          </a:prstGeom>
          <a:solidFill>
            <a:srgbClr val="46464A"/>
          </a:solidFill>
          <a:ln/>
        </p:spPr>
      </p:sp>
      <p:sp>
        <p:nvSpPr>
          <p:cNvPr id="13" name="Text 11"/>
          <p:cNvSpPr/>
          <p:nvPr/>
        </p:nvSpPr>
        <p:spPr>
          <a:xfrm>
            <a:off x="7650123" y="5340429"/>
            <a:ext cx="3183493" cy="310158"/>
          </a:xfrm>
          <a:prstGeom prst="rect">
            <a:avLst/>
          </a:prstGeom>
          <a:noFill/>
          <a:ln/>
        </p:spPr>
        <p:txBody>
          <a:bodyPr wrap="none" lIns="0" tIns="0" rIns="0" bIns="0" rtlCol="0" anchor="t"/>
          <a:lstStyle/>
          <a:p>
            <a:pPr marL="0" indent="0">
              <a:lnSpc>
                <a:spcPts val="2400"/>
              </a:lnSpc>
              <a:buNone/>
            </a:pPr>
            <a:r>
              <a:rPr lang="en-US" sz="1950" b="1" dirty="0">
                <a:solidFill>
                  <a:srgbClr val="D7D4CC"/>
                </a:solidFill>
                <a:latin typeface="Comfortaa Bold" pitchFamily="34" charset="0"/>
                <a:ea typeface="Comfortaa Bold" pitchFamily="34" charset="-122"/>
                <a:cs typeface="Comfortaa Bold" pitchFamily="34" charset="-120"/>
              </a:rPr>
              <a:t>Importance of Factoring</a:t>
            </a:r>
            <a:endParaRPr lang="en-US" sz="1950" dirty="0"/>
          </a:p>
        </p:txBody>
      </p:sp>
      <p:sp>
        <p:nvSpPr>
          <p:cNvPr id="14" name="Text 12"/>
          <p:cNvSpPr/>
          <p:nvPr/>
        </p:nvSpPr>
        <p:spPr>
          <a:xfrm>
            <a:off x="7650123" y="5784532"/>
            <a:ext cx="5975628" cy="1429226"/>
          </a:xfrm>
          <a:prstGeom prst="rect">
            <a:avLst/>
          </a:prstGeom>
          <a:noFill/>
          <a:ln/>
        </p:spPr>
        <p:txBody>
          <a:bodyPr wrap="square" lIns="0" tIns="0" rIns="0" bIns="0" rtlCol="0" anchor="t"/>
          <a:lstStyle/>
          <a:p>
            <a:pPr marL="0" indent="0">
              <a:lnSpc>
                <a:spcPts val="2800"/>
              </a:lnSpc>
              <a:buNone/>
            </a:pPr>
            <a:r>
              <a:rPr lang="en-US" sz="1750" dirty="0">
                <a:solidFill>
                  <a:srgbClr val="D7D4CC"/>
                </a:solidFill>
                <a:latin typeface="Raleway Medium" pitchFamily="34" charset="0"/>
                <a:ea typeface="Raleway Medium" pitchFamily="34" charset="-122"/>
                <a:cs typeface="Raleway Medium" pitchFamily="34" charset="-120"/>
              </a:rPr>
              <a:t>Mastering the art of factoring polynomials is essential for success in advanced mathematics, as it lays the foundation for more complex algebraic manipulations and problem-solving techniques.</a:t>
            </a:r>
            <a:endParaRPr lang="en-US" sz="1750" dirty="0"/>
          </a:p>
        </p:txBody>
      </p:sp>
      <p:pic>
        <p:nvPicPr>
          <p:cNvPr id="16" name="Picture 15">
            <a:extLst>
              <a:ext uri="{FF2B5EF4-FFF2-40B4-BE49-F238E27FC236}">
                <a16:creationId xmlns:a16="http://schemas.microsoft.com/office/drawing/2014/main" id="{F4B6FA99-72EA-4EDC-8AB9-E3F6E904600F}"/>
              </a:ext>
            </a:extLst>
          </p:cNvPr>
          <p:cNvPicPr>
            <a:picLocks noChangeAspect="1"/>
          </p:cNvPicPr>
          <p:nvPr/>
        </p:nvPicPr>
        <p:blipFill>
          <a:blip r:embed="rId3"/>
          <a:stretch>
            <a:fillRect/>
          </a:stretch>
        </p:blipFill>
        <p:spPr>
          <a:xfrm>
            <a:off x="11571986" y="7581810"/>
            <a:ext cx="2981741" cy="64779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864037" y="700802"/>
            <a:ext cx="9682520" cy="685800"/>
          </a:xfrm>
          <a:prstGeom prst="rect">
            <a:avLst/>
          </a:prstGeom>
          <a:noFill/>
          <a:ln/>
        </p:spPr>
        <p:txBody>
          <a:bodyPr wrap="none" lIns="0" tIns="0" rIns="0" bIns="0" rtlCol="0" anchor="t"/>
          <a:lstStyle/>
          <a:p>
            <a:pPr marL="0" indent="0">
              <a:lnSpc>
                <a:spcPts val="5400"/>
              </a:lnSpc>
              <a:buNone/>
            </a:pPr>
            <a:r>
              <a:rPr lang="en-US" sz="4300" b="1" dirty="0">
                <a:solidFill>
                  <a:srgbClr val="FFE14D"/>
                </a:solidFill>
                <a:latin typeface="Comfortaa Bold" pitchFamily="34" charset="0"/>
                <a:ea typeface="Comfortaa Bold" pitchFamily="34" charset="-122"/>
                <a:cs typeface="Comfortaa Bold" pitchFamily="34" charset="-120"/>
              </a:rPr>
              <a:t>Polynomial Functions and Graphs</a:t>
            </a:r>
            <a:endParaRPr lang="en-US" sz="4300" dirty="0"/>
          </a:p>
        </p:txBody>
      </p:sp>
      <p:pic>
        <p:nvPicPr>
          <p:cNvPr id="3" name="Image 0" descr="preencoded.png"/>
          <p:cNvPicPr>
            <a:picLocks noChangeAspect="1"/>
          </p:cNvPicPr>
          <p:nvPr/>
        </p:nvPicPr>
        <p:blipFill>
          <a:blip r:embed="rId3"/>
          <a:stretch>
            <a:fillRect/>
          </a:stretch>
        </p:blipFill>
        <p:spPr>
          <a:xfrm>
            <a:off x="864037" y="1880354"/>
            <a:ext cx="617220" cy="617220"/>
          </a:xfrm>
          <a:prstGeom prst="rect">
            <a:avLst/>
          </a:prstGeom>
        </p:spPr>
      </p:pic>
      <p:sp>
        <p:nvSpPr>
          <p:cNvPr id="4" name="Text 1"/>
          <p:cNvSpPr/>
          <p:nvPr/>
        </p:nvSpPr>
        <p:spPr>
          <a:xfrm>
            <a:off x="864037" y="2744391"/>
            <a:ext cx="2947868" cy="685800"/>
          </a:xfrm>
          <a:prstGeom prst="rect">
            <a:avLst/>
          </a:prstGeom>
          <a:noFill/>
          <a:ln/>
        </p:spPr>
        <p:txBody>
          <a:bodyPr wrap="square" lIns="0" tIns="0" rIns="0" bIns="0" rtlCol="0" anchor="t"/>
          <a:lstStyle/>
          <a:p>
            <a:pPr marL="0" indent="0" algn="l">
              <a:lnSpc>
                <a:spcPts val="2700"/>
              </a:lnSpc>
              <a:buNone/>
            </a:pPr>
            <a:r>
              <a:rPr lang="en-US" sz="2150" b="1" dirty="0">
                <a:solidFill>
                  <a:srgbClr val="D7D4CC"/>
                </a:solidFill>
                <a:latin typeface="Comfortaa Bold" pitchFamily="34" charset="0"/>
                <a:ea typeface="Comfortaa Bold" pitchFamily="34" charset="-122"/>
                <a:cs typeface="Comfortaa Bold" pitchFamily="34" charset="-120"/>
              </a:rPr>
              <a:t>Quadratic Functions</a:t>
            </a:r>
            <a:endParaRPr lang="en-US" sz="2150" dirty="0"/>
          </a:p>
        </p:txBody>
      </p:sp>
      <p:sp>
        <p:nvSpPr>
          <p:cNvPr id="5" name="Text 2"/>
          <p:cNvSpPr/>
          <p:nvPr/>
        </p:nvSpPr>
        <p:spPr>
          <a:xfrm>
            <a:off x="864037" y="3578304"/>
            <a:ext cx="2947868" cy="3555444"/>
          </a:xfrm>
          <a:prstGeom prst="rect">
            <a:avLst/>
          </a:prstGeom>
          <a:noFill/>
          <a:ln/>
        </p:spPr>
        <p:txBody>
          <a:bodyPr wrap="square" lIns="0" tIns="0" rIns="0" bIns="0" rtlCol="0" anchor="t"/>
          <a:lstStyle/>
          <a:p>
            <a:pPr marL="0" indent="0" algn="l">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Polynomial functions of degree 2, known as quadratic functions, have a characteristic parabolic shape. They can be represented in the form f(x) = ax² + bx + c, where a, b, and c are real numbers.</a:t>
            </a:r>
            <a:endParaRPr lang="en-US" sz="1900" dirty="0"/>
          </a:p>
        </p:txBody>
      </p:sp>
      <p:pic>
        <p:nvPicPr>
          <p:cNvPr id="6" name="Image 1" descr="preencoded.png"/>
          <p:cNvPicPr>
            <a:picLocks noChangeAspect="1"/>
          </p:cNvPicPr>
          <p:nvPr/>
        </p:nvPicPr>
        <p:blipFill>
          <a:blip r:embed="rId4"/>
          <a:stretch>
            <a:fillRect/>
          </a:stretch>
        </p:blipFill>
        <p:spPr>
          <a:xfrm>
            <a:off x="4182189" y="1880354"/>
            <a:ext cx="617220" cy="617220"/>
          </a:xfrm>
          <a:prstGeom prst="rect">
            <a:avLst/>
          </a:prstGeom>
        </p:spPr>
      </p:pic>
      <p:sp>
        <p:nvSpPr>
          <p:cNvPr id="7" name="Text 3"/>
          <p:cNvSpPr/>
          <p:nvPr/>
        </p:nvSpPr>
        <p:spPr>
          <a:xfrm>
            <a:off x="4182189" y="2744391"/>
            <a:ext cx="2743200" cy="342900"/>
          </a:xfrm>
          <a:prstGeom prst="rect">
            <a:avLst/>
          </a:prstGeom>
          <a:noFill/>
          <a:ln/>
        </p:spPr>
        <p:txBody>
          <a:bodyPr wrap="none" lIns="0" tIns="0" rIns="0" bIns="0" rtlCol="0" anchor="t"/>
          <a:lstStyle/>
          <a:p>
            <a:pPr marL="0" indent="0" algn="l">
              <a:lnSpc>
                <a:spcPts val="2700"/>
              </a:lnSpc>
              <a:buNone/>
            </a:pPr>
            <a:r>
              <a:rPr lang="en-US" sz="2150" b="1" dirty="0">
                <a:solidFill>
                  <a:srgbClr val="D7D4CC"/>
                </a:solidFill>
                <a:latin typeface="Comfortaa Bold" pitchFamily="34" charset="0"/>
                <a:ea typeface="Comfortaa Bold" pitchFamily="34" charset="-122"/>
                <a:cs typeface="Comfortaa Bold" pitchFamily="34" charset="-120"/>
              </a:rPr>
              <a:t>Cubic Functions</a:t>
            </a:r>
            <a:endParaRPr lang="en-US" sz="2150" dirty="0"/>
          </a:p>
        </p:txBody>
      </p:sp>
      <p:sp>
        <p:nvSpPr>
          <p:cNvPr id="8" name="Text 4"/>
          <p:cNvSpPr/>
          <p:nvPr/>
        </p:nvSpPr>
        <p:spPr>
          <a:xfrm>
            <a:off x="4182189" y="3235404"/>
            <a:ext cx="2947868" cy="3160395"/>
          </a:xfrm>
          <a:prstGeom prst="rect">
            <a:avLst/>
          </a:prstGeom>
          <a:noFill/>
          <a:ln/>
        </p:spPr>
        <p:txBody>
          <a:bodyPr wrap="square" lIns="0" tIns="0" rIns="0" bIns="0" rtlCol="0" anchor="t"/>
          <a:lstStyle/>
          <a:p>
            <a:pPr marL="0" indent="0" algn="l">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Polynomial functions of degree 3, known as cubic functions, have a S-shaped curve. They can be represented in the form f(x) = ax³ + bx² + cx + d, where a, b, c, and d are real numbers.</a:t>
            </a:r>
            <a:endParaRPr lang="en-US" sz="1900" dirty="0"/>
          </a:p>
        </p:txBody>
      </p:sp>
      <p:pic>
        <p:nvPicPr>
          <p:cNvPr id="9" name="Image 2" descr="preencoded.png"/>
          <p:cNvPicPr>
            <a:picLocks noChangeAspect="1"/>
          </p:cNvPicPr>
          <p:nvPr/>
        </p:nvPicPr>
        <p:blipFill>
          <a:blip r:embed="rId5"/>
          <a:stretch>
            <a:fillRect/>
          </a:stretch>
        </p:blipFill>
        <p:spPr>
          <a:xfrm>
            <a:off x="7500342" y="1880354"/>
            <a:ext cx="617220" cy="617220"/>
          </a:xfrm>
          <a:prstGeom prst="rect">
            <a:avLst/>
          </a:prstGeom>
        </p:spPr>
      </p:pic>
      <p:sp>
        <p:nvSpPr>
          <p:cNvPr id="10" name="Text 5"/>
          <p:cNvSpPr/>
          <p:nvPr/>
        </p:nvSpPr>
        <p:spPr>
          <a:xfrm>
            <a:off x="7500342" y="2744391"/>
            <a:ext cx="2947868" cy="685800"/>
          </a:xfrm>
          <a:prstGeom prst="rect">
            <a:avLst/>
          </a:prstGeom>
          <a:noFill/>
          <a:ln/>
        </p:spPr>
        <p:txBody>
          <a:bodyPr wrap="square" lIns="0" tIns="0" rIns="0" bIns="0" rtlCol="0" anchor="t"/>
          <a:lstStyle/>
          <a:p>
            <a:pPr marL="0" indent="0" algn="l">
              <a:lnSpc>
                <a:spcPts val="2700"/>
              </a:lnSpc>
              <a:buNone/>
            </a:pPr>
            <a:r>
              <a:rPr lang="en-US" sz="2150" b="1" dirty="0">
                <a:solidFill>
                  <a:srgbClr val="D7D4CC"/>
                </a:solidFill>
                <a:latin typeface="Comfortaa Bold" pitchFamily="34" charset="0"/>
                <a:ea typeface="Comfortaa Bold" pitchFamily="34" charset="-122"/>
                <a:cs typeface="Comfortaa Bold" pitchFamily="34" charset="-120"/>
              </a:rPr>
              <a:t>Higher-Degree Polynomials</a:t>
            </a:r>
            <a:endParaRPr lang="en-US" sz="2150" dirty="0"/>
          </a:p>
        </p:txBody>
      </p:sp>
      <p:sp>
        <p:nvSpPr>
          <p:cNvPr id="11" name="Text 6"/>
          <p:cNvSpPr/>
          <p:nvPr/>
        </p:nvSpPr>
        <p:spPr>
          <a:xfrm>
            <a:off x="7500342" y="3578304"/>
            <a:ext cx="2947868" cy="3950494"/>
          </a:xfrm>
          <a:prstGeom prst="rect">
            <a:avLst/>
          </a:prstGeom>
          <a:noFill/>
          <a:ln/>
        </p:spPr>
        <p:txBody>
          <a:bodyPr wrap="square" lIns="0" tIns="0" rIns="0" bIns="0" rtlCol="0" anchor="t"/>
          <a:lstStyle/>
          <a:p>
            <a:pPr marL="0" indent="0" algn="l">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Polynomial functions of degree 4 or higher can have a variety of shapes, depending on the coefficients and the degree of the polynomial. They can exhibit multiple turning points, oscillations, and complex behaviors.</a:t>
            </a:r>
            <a:endParaRPr lang="en-US" sz="1900" dirty="0"/>
          </a:p>
        </p:txBody>
      </p:sp>
      <p:pic>
        <p:nvPicPr>
          <p:cNvPr id="12" name="Image 3" descr="preencoded.png"/>
          <p:cNvPicPr>
            <a:picLocks noChangeAspect="1"/>
          </p:cNvPicPr>
          <p:nvPr/>
        </p:nvPicPr>
        <p:blipFill>
          <a:blip r:embed="rId6"/>
          <a:stretch>
            <a:fillRect/>
          </a:stretch>
        </p:blipFill>
        <p:spPr>
          <a:xfrm>
            <a:off x="10818495" y="1880354"/>
            <a:ext cx="617220" cy="617220"/>
          </a:xfrm>
          <a:prstGeom prst="rect">
            <a:avLst/>
          </a:prstGeom>
        </p:spPr>
      </p:pic>
      <p:sp>
        <p:nvSpPr>
          <p:cNvPr id="13" name="Text 7"/>
          <p:cNvSpPr/>
          <p:nvPr/>
        </p:nvSpPr>
        <p:spPr>
          <a:xfrm>
            <a:off x="10818495" y="2744391"/>
            <a:ext cx="2947868" cy="685800"/>
          </a:xfrm>
          <a:prstGeom prst="rect">
            <a:avLst/>
          </a:prstGeom>
          <a:noFill/>
          <a:ln/>
        </p:spPr>
        <p:txBody>
          <a:bodyPr wrap="square" lIns="0" tIns="0" rIns="0" bIns="0" rtlCol="0" anchor="t"/>
          <a:lstStyle/>
          <a:p>
            <a:pPr marL="0" indent="0" algn="l">
              <a:lnSpc>
                <a:spcPts val="2700"/>
              </a:lnSpc>
              <a:buNone/>
            </a:pPr>
            <a:r>
              <a:rPr lang="en-US" sz="2150" b="1" dirty="0">
                <a:solidFill>
                  <a:srgbClr val="D7D4CC"/>
                </a:solidFill>
                <a:latin typeface="Comfortaa Bold" pitchFamily="34" charset="0"/>
                <a:ea typeface="Comfortaa Bold" pitchFamily="34" charset="-122"/>
                <a:cs typeface="Comfortaa Bold" pitchFamily="34" charset="-120"/>
              </a:rPr>
              <a:t>Graphing Polynomials</a:t>
            </a:r>
            <a:endParaRPr lang="en-US" sz="2150" dirty="0"/>
          </a:p>
        </p:txBody>
      </p:sp>
      <p:sp>
        <p:nvSpPr>
          <p:cNvPr id="14" name="Text 8"/>
          <p:cNvSpPr/>
          <p:nvPr/>
        </p:nvSpPr>
        <p:spPr>
          <a:xfrm>
            <a:off x="10818495" y="3578304"/>
            <a:ext cx="2947868" cy="3160395"/>
          </a:xfrm>
          <a:prstGeom prst="rect">
            <a:avLst/>
          </a:prstGeom>
          <a:noFill/>
          <a:ln/>
        </p:spPr>
        <p:txBody>
          <a:bodyPr wrap="square" lIns="0" tIns="0" rIns="0" bIns="0" rtlCol="0" anchor="t"/>
          <a:lstStyle/>
          <a:p>
            <a:pPr marL="0" indent="0" algn="l">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The graphs of polynomial functions can be used to analyze their properties, such as the number of real roots, the end behavior, and the location of local maxima and minima.</a:t>
            </a:r>
            <a:endParaRPr lang="en-US" sz="1900" dirty="0"/>
          </a:p>
        </p:txBody>
      </p:sp>
      <p:pic>
        <p:nvPicPr>
          <p:cNvPr id="16" name="Picture 15">
            <a:extLst>
              <a:ext uri="{FF2B5EF4-FFF2-40B4-BE49-F238E27FC236}">
                <a16:creationId xmlns:a16="http://schemas.microsoft.com/office/drawing/2014/main" id="{5885A845-3055-4AC3-B71D-F0D4C8BE05DF}"/>
              </a:ext>
            </a:extLst>
          </p:cNvPr>
          <p:cNvPicPr>
            <a:picLocks noChangeAspect="1"/>
          </p:cNvPicPr>
          <p:nvPr/>
        </p:nvPicPr>
        <p:blipFill>
          <a:blip r:embed="rId7"/>
          <a:stretch>
            <a:fillRect/>
          </a:stretch>
        </p:blipFill>
        <p:spPr>
          <a:xfrm>
            <a:off x="11648659" y="7533822"/>
            <a:ext cx="2981741" cy="64779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709851" y="881658"/>
            <a:ext cx="6512004" cy="563404"/>
          </a:xfrm>
          <a:prstGeom prst="rect">
            <a:avLst/>
          </a:prstGeom>
          <a:noFill/>
          <a:ln/>
        </p:spPr>
        <p:txBody>
          <a:bodyPr wrap="none" lIns="0" tIns="0" rIns="0" bIns="0" rtlCol="0" anchor="t"/>
          <a:lstStyle/>
          <a:p>
            <a:pPr marL="0" indent="0">
              <a:lnSpc>
                <a:spcPts val="4400"/>
              </a:lnSpc>
              <a:buNone/>
            </a:pPr>
            <a:r>
              <a:rPr lang="en-US" sz="3500" b="1" dirty="0">
                <a:solidFill>
                  <a:srgbClr val="FFE14D"/>
                </a:solidFill>
                <a:latin typeface="Comfortaa Bold" pitchFamily="34" charset="0"/>
                <a:ea typeface="Comfortaa Bold" pitchFamily="34" charset="-122"/>
                <a:cs typeface="Comfortaa Bold" pitchFamily="34" charset="-120"/>
              </a:rPr>
              <a:t>Applications of Polynomials</a:t>
            </a:r>
            <a:endParaRPr lang="en-US" sz="3500" dirty="0"/>
          </a:p>
        </p:txBody>
      </p:sp>
      <p:sp>
        <p:nvSpPr>
          <p:cNvPr id="3" name="Shape 1"/>
          <p:cNvSpPr/>
          <p:nvPr/>
        </p:nvSpPr>
        <p:spPr>
          <a:xfrm>
            <a:off x="709851" y="1850708"/>
            <a:ext cx="13210699" cy="4619863"/>
          </a:xfrm>
          <a:prstGeom prst="roundRect">
            <a:avLst>
              <a:gd name="adj" fmla="val 6586"/>
            </a:avLst>
          </a:prstGeom>
          <a:noFill/>
          <a:ln w="7620">
            <a:solidFill>
              <a:srgbClr val="FFFFFF">
                <a:alpha val="24000"/>
              </a:srgbClr>
            </a:solidFill>
            <a:prstDash val="solid"/>
          </a:ln>
        </p:spPr>
      </p:sp>
      <p:sp>
        <p:nvSpPr>
          <p:cNvPr id="4" name="Shape 2"/>
          <p:cNvSpPr/>
          <p:nvPr/>
        </p:nvSpPr>
        <p:spPr>
          <a:xfrm>
            <a:off x="717471" y="1858328"/>
            <a:ext cx="13195459" cy="1232297"/>
          </a:xfrm>
          <a:prstGeom prst="rect">
            <a:avLst/>
          </a:prstGeom>
          <a:solidFill>
            <a:srgbClr val="FFFFFF">
              <a:alpha val="4000"/>
            </a:srgbClr>
          </a:solidFill>
          <a:ln/>
        </p:spPr>
      </p:sp>
      <p:sp>
        <p:nvSpPr>
          <p:cNvPr id="5" name="Text 3"/>
          <p:cNvSpPr/>
          <p:nvPr/>
        </p:nvSpPr>
        <p:spPr>
          <a:xfrm>
            <a:off x="920234" y="1987629"/>
            <a:ext cx="6188393" cy="324564"/>
          </a:xfrm>
          <a:prstGeom prst="rect">
            <a:avLst/>
          </a:prstGeom>
          <a:noFill/>
          <a:ln/>
        </p:spPr>
        <p:txBody>
          <a:bodyPr wrap="none" lIns="0" tIns="0" rIns="0" bIns="0" rtlCol="0" anchor="t"/>
          <a:lstStyle/>
          <a:p>
            <a:pPr marL="0" indent="0">
              <a:lnSpc>
                <a:spcPts val="2550"/>
              </a:lnSpc>
              <a:buNone/>
            </a:pPr>
            <a:r>
              <a:rPr lang="en-US" sz="1550" dirty="0">
                <a:solidFill>
                  <a:srgbClr val="D7D4CC"/>
                </a:solidFill>
                <a:latin typeface="Raleway Medium" pitchFamily="34" charset="0"/>
                <a:ea typeface="Raleway Medium" pitchFamily="34" charset="-122"/>
                <a:cs typeface="Raleway Medium" pitchFamily="34" charset="-120"/>
              </a:rPr>
              <a:t>Engineering</a:t>
            </a:r>
            <a:endParaRPr lang="en-US" sz="1550" dirty="0"/>
          </a:p>
        </p:txBody>
      </p:sp>
      <p:sp>
        <p:nvSpPr>
          <p:cNvPr id="6" name="Text 4"/>
          <p:cNvSpPr/>
          <p:nvPr/>
        </p:nvSpPr>
        <p:spPr>
          <a:xfrm>
            <a:off x="7521773" y="1987629"/>
            <a:ext cx="6188393" cy="973693"/>
          </a:xfrm>
          <a:prstGeom prst="rect">
            <a:avLst/>
          </a:prstGeom>
          <a:noFill/>
          <a:ln/>
        </p:spPr>
        <p:txBody>
          <a:bodyPr wrap="square" lIns="0" tIns="0" rIns="0" bIns="0" rtlCol="0" anchor="t"/>
          <a:lstStyle/>
          <a:p>
            <a:pPr marL="0" indent="0">
              <a:lnSpc>
                <a:spcPts val="2550"/>
              </a:lnSpc>
              <a:buNone/>
            </a:pPr>
            <a:r>
              <a:rPr lang="en-US" sz="1550" dirty="0">
                <a:solidFill>
                  <a:srgbClr val="D7D4CC"/>
                </a:solidFill>
                <a:latin typeface="Raleway Medium" pitchFamily="34" charset="0"/>
                <a:ea typeface="Raleway Medium" pitchFamily="34" charset="-122"/>
                <a:cs typeface="Raleway Medium" pitchFamily="34" charset="-120"/>
              </a:rPr>
              <a:t>Polynomials are used to model various engineering systems, such as electrical circuits, mechanical structures, and control systems.</a:t>
            </a:r>
            <a:endParaRPr lang="en-US" sz="1550" dirty="0"/>
          </a:p>
        </p:txBody>
      </p:sp>
      <p:sp>
        <p:nvSpPr>
          <p:cNvPr id="7" name="Shape 5"/>
          <p:cNvSpPr/>
          <p:nvPr/>
        </p:nvSpPr>
        <p:spPr>
          <a:xfrm>
            <a:off x="717471" y="3090624"/>
            <a:ext cx="13195459" cy="1556861"/>
          </a:xfrm>
          <a:prstGeom prst="rect">
            <a:avLst/>
          </a:prstGeom>
          <a:solidFill>
            <a:srgbClr val="000000">
              <a:alpha val="4000"/>
            </a:srgbClr>
          </a:solidFill>
          <a:ln/>
        </p:spPr>
      </p:sp>
      <p:sp>
        <p:nvSpPr>
          <p:cNvPr id="8" name="Text 6"/>
          <p:cNvSpPr/>
          <p:nvPr/>
        </p:nvSpPr>
        <p:spPr>
          <a:xfrm>
            <a:off x="920234" y="3219926"/>
            <a:ext cx="6188393" cy="324564"/>
          </a:xfrm>
          <a:prstGeom prst="rect">
            <a:avLst/>
          </a:prstGeom>
          <a:noFill/>
          <a:ln/>
        </p:spPr>
        <p:txBody>
          <a:bodyPr wrap="none" lIns="0" tIns="0" rIns="0" bIns="0" rtlCol="0" anchor="t"/>
          <a:lstStyle/>
          <a:p>
            <a:pPr marL="0" indent="0">
              <a:lnSpc>
                <a:spcPts val="2550"/>
              </a:lnSpc>
              <a:buNone/>
            </a:pPr>
            <a:r>
              <a:rPr lang="en-US" sz="1550" dirty="0">
                <a:solidFill>
                  <a:srgbClr val="D7D4CC"/>
                </a:solidFill>
                <a:latin typeface="Raleway Medium" pitchFamily="34" charset="0"/>
                <a:ea typeface="Raleway Medium" pitchFamily="34" charset="-122"/>
                <a:cs typeface="Raleway Medium" pitchFamily="34" charset="-120"/>
              </a:rPr>
              <a:t>Science</a:t>
            </a:r>
            <a:endParaRPr lang="en-US" sz="1550" dirty="0"/>
          </a:p>
        </p:txBody>
      </p:sp>
      <p:sp>
        <p:nvSpPr>
          <p:cNvPr id="9" name="Text 7"/>
          <p:cNvSpPr/>
          <p:nvPr/>
        </p:nvSpPr>
        <p:spPr>
          <a:xfrm>
            <a:off x="7521773" y="3219926"/>
            <a:ext cx="6188393" cy="1298258"/>
          </a:xfrm>
          <a:prstGeom prst="rect">
            <a:avLst/>
          </a:prstGeom>
          <a:noFill/>
          <a:ln/>
        </p:spPr>
        <p:txBody>
          <a:bodyPr wrap="square" lIns="0" tIns="0" rIns="0" bIns="0" rtlCol="0" anchor="t"/>
          <a:lstStyle/>
          <a:p>
            <a:pPr marL="0" indent="0">
              <a:lnSpc>
                <a:spcPts val="2550"/>
              </a:lnSpc>
              <a:buNone/>
            </a:pPr>
            <a:r>
              <a:rPr lang="en-US" sz="1550" dirty="0">
                <a:solidFill>
                  <a:srgbClr val="D7D4CC"/>
                </a:solidFill>
                <a:latin typeface="Raleway Medium" pitchFamily="34" charset="0"/>
                <a:ea typeface="Raleway Medium" pitchFamily="34" charset="-122"/>
                <a:cs typeface="Raleway Medium" pitchFamily="34" charset="-120"/>
              </a:rPr>
              <a:t>In physics, polynomials are used to describe the motion of objects, the behavior of fluids, and the properties of materials. In chemistry, they are used to model chemical reactions and phase changes.</a:t>
            </a:r>
            <a:endParaRPr lang="en-US" sz="1550" dirty="0"/>
          </a:p>
        </p:txBody>
      </p:sp>
      <p:sp>
        <p:nvSpPr>
          <p:cNvPr id="10" name="Shape 8"/>
          <p:cNvSpPr/>
          <p:nvPr/>
        </p:nvSpPr>
        <p:spPr>
          <a:xfrm>
            <a:off x="717471" y="4647486"/>
            <a:ext cx="13195459" cy="907733"/>
          </a:xfrm>
          <a:prstGeom prst="rect">
            <a:avLst/>
          </a:prstGeom>
          <a:solidFill>
            <a:srgbClr val="FFFFFF">
              <a:alpha val="4000"/>
            </a:srgbClr>
          </a:solidFill>
          <a:ln/>
        </p:spPr>
      </p:sp>
      <p:sp>
        <p:nvSpPr>
          <p:cNvPr id="11" name="Text 9"/>
          <p:cNvSpPr/>
          <p:nvPr/>
        </p:nvSpPr>
        <p:spPr>
          <a:xfrm>
            <a:off x="920234" y="4776788"/>
            <a:ext cx="6188393" cy="324564"/>
          </a:xfrm>
          <a:prstGeom prst="rect">
            <a:avLst/>
          </a:prstGeom>
          <a:noFill/>
          <a:ln/>
        </p:spPr>
        <p:txBody>
          <a:bodyPr wrap="none" lIns="0" tIns="0" rIns="0" bIns="0" rtlCol="0" anchor="t"/>
          <a:lstStyle/>
          <a:p>
            <a:pPr marL="0" indent="0">
              <a:lnSpc>
                <a:spcPts val="2550"/>
              </a:lnSpc>
              <a:buNone/>
            </a:pPr>
            <a:r>
              <a:rPr lang="en-US" sz="1550" dirty="0">
                <a:solidFill>
                  <a:srgbClr val="D7D4CC"/>
                </a:solidFill>
                <a:latin typeface="Raleway Medium" pitchFamily="34" charset="0"/>
                <a:ea typeface="Raleway Medium" pitchFamily="34" charset="-122"/>
                <a:cs typeface="Raleway Medium" pitchFamily="34" charset="-120"/>
              </a:rPr>
              <a:t>Economics</a:t>
            </a:r>
            <a:endParaRPr lang="en-US" sz="1550" dirty="0"/>
          </a:p>
        </p:txBody>
      </p:sp>
      <p:sp>
        <p:nvSpPr>
          <p:cNvPr id="12" name="Text 10"/>
          <p:cNvSpPr/>
          <p:nvPr/>
        </p:nvSpPr>
        <p:spPr>
          <a:xfrm>
            <a:off x="7521773" y="4776788"/>
            <a:ext cx="6188393" cy="649129"/>
          </a:xfrm>
          <a:prstGeom prst="rect">
            <a:avLst/>
          </a:prstGeom>
          <a:noFill/>
          <a:ln/>
        </p:spPr>
        <p:txBody>
          <a:bodyPr wrap="square" lIns="0" tIns="0" rIns="0" bIns="0" rtlCol="0" anchor="t"/>
          <a:lstStyle/>
          <a:p>
            <a:pPr marL="0" indent="0">
              <a:lnSpc>
                <a:spcPts val="2550"/>
              </a:lnSpc>
              <a:buNone/>
            </a:pPr>
            <a:r>
              <a:rPr lang="en-US" sz="1550" dirty="0">
                <a:solidFill>
                  <a:srgbClr val="D7D4CC"/>
                </a:solidFill>
                <a:latin typeface="Raleway Medium" pitchFamily="34" charset="0"/>
                <a:ea typeface="Raleway Medium" pitchFamily="34" charset="-122"/>
                <a:cs typeface="Raleway Medium" pitchFamily="34" charset="-120"/>
              </a:rPr>
              <a:t>Polynomials are used to model economic relationships, such as supply and demand, production functions, and growth rates.</a:t>
            </a:r>
            <a:endParaRPr lang="en-US" sz="1550" dirty="0"/>
          </a:p>
        </p:txBody>
      </p:sp>
      <p:sp>
        <p:nvSpPr>
          <p:cNvPr id="13" name="Shape 11"/>
          <p:cNvSpPr/>
          <p:nvPr/>
        </p:nvSpPr>
        <p:spPr>
          <a:xfrm>
            <a:off x="717471" y="5555218"/>
            <a:ext cx="13195459" cy="907733"/>
          </a:xfrm>
          <a:prstGeom prst="rect">
            <a:avLst/>
          </a:prstGeom>
          <a:solidFill>
            <a:srgbClr val="000000">
              <a:alpha val="4000"/>
            </a:srgbClr>
          </a:solidFill>
          <a:ln/>
        </p:spPr>
      </p:sp>
      <p:sp>
        <p:nvSpPr>
          <p:cNvPr id="14" name="Text 12"/>
          <p:cNvSpPr/>
          <p:nvPr/>
        </p:nvSpPr>
        <p:spPr>
          <a:xfrm>
            <a:off x="920234" y="5684520"/>
            <a:ext cx="6188393" cy="324564"/>
          </a:xfrm>
          <a:prstGeom prst="rect">
            <a:avLst/>
          </a:prstGeom>
          <a:noFill/>
          <a:ln/>
        </p:spPr>
        <p:txBody>
          <a:bodyPr wrap="none" lIns="0" tIns="0" rIns="0" bIns="0" rtlCol="0" anchor="t"/>
          <a:lstStyle/>
          <a:p>
            <a:pPr marL="0" indent="0">
              <a:lnSpc>
                <a:spcPts val="2550"/>
              </a:lnSpc>
              <a:buNone/>
            </a:pPr>
            <a:r>
              <a:rPr lang="en-US" sz="1550" dirty="0">
                <a:solidFill>
                  <a:srgbClr val="D7D4CC"/>
                </a:solidFill>
                <a:latin typeface="Raleway Medium" pitchFamily="34" charset="0"/>
                <a:ea typeface="Raleway Medium" pitchFamily="34" charset="-122"/>
                <a:cs typeface="Raleway Medium" pitchFamily="34" charset="-120"/>
              </a:rPr>
              <a:t>Computer Science</a:t>
            </a:r>
            <a:endParaRPr lang="en-US" sz="1550" dirty="0"/>
          </a:p>
        </p:txBody>
      </p:sp>
      <p:sp>
        <p:nvSpPr>
          <p:cNvPr id="15" name="Text 13"/>
          <p:cNvSpPr/>
          <p:nvPr/>
        </p:nvSpPr>
        <p:spPr>
          <a:xfrm>
            <a:off x="7521773" y="5684520"/>
            <a:ext cx="6188393" cy="649129"/>
          </a:xfrm>
          <a:prstGeom prst="rect">
            <a:avLst/>
          </a:prstGeom>
          <a:noFill/>
          <a:ln/>
        </p:spPr>
        <p:txBody>
          <a:bodyPr wrap="square" lIns="0" tIns="0" rIns="0" bIns="0" rtlCol="0" anchor="t"/>
          <a:lstStyle/>
          <a:p>
            <a:pPr marL="0" indent="0">
              <a:lnSpc>
                <a:spcPts val="2550"/>
              </a:lnSpc>
              <a:buNone/>
            </a:pPr>
            <a:r>
              <a:rPr lang="en-US" sz="1550" dirty="0">
                <a:solidFill>
                  <a:srgbClr val="D7D4CC"/>
                </a:solidFill>
                <a:latin typeface="Raleway Medium" pitchFamily="34" charset="0"/>
                <a:ea typeface="Raleway Medium" pitchFamily="34" charset="-122"/>
                <a:cs typeface="Raleway Medium" pitchFamily="34" charset="-120"/>
              </a:rPr>
              <a:t>Polynomials are used in algorithms, data structures, and numerical analysis to solve computational problems efficiently.</a:t>
            </a:r>
            <a:endParaRPr lang="en-US" sz="1550" dirty="0"/>
          </a:p>
        </p:txBody>
      </p:sp>
      <p:sp>
        <p:nvSpPr>
          <p:cNvPr id="16" name="Text 14"/>
          <p:cNvSpPr/>
          <p:nvPr/>
        </p:nvSpPr>
        <p:spPr>
          <a:xfrm>
            <a:off x="709851" y="6698694"/>
            <a:ext cx="13210699" cy="649129"/>
          </a:xfrm>
          <a:prstGeom prst="rect">
            <a:avLst/>
          </a:prstGeom>
          <a:noFill/>
          <a:ln/>
        </p:spPr>
        <p:txBody>
          <a:bodyPr wrap="square" lIns="0" tIns="0" rIns="0" bIns="0" rtlCol="0" anchor="t"/>
          <a:lstStyle/>
          <a:p>
            <a:pPr marL="0" indent="0">
              <a:lnSpc>
                <a:spcPts val="2550"/>
              </a:lnSpc>
              <a:buNone/>
            </a:pPr>
            <a:r>
              <a:rPr lang="en-US" sz="1550" dirty="0">
                <a:solidFill>
                  <a:srgbClr val="D7D4CC"/>
                </a:solidFill>
                <a:latin typeface="Raleway Medium" pitchFamily="34" charset="0"/>
                <a:ea typeface="Raleway Medium" pitchFamily="34" charset="-122"/>
                <a:cs typeface="Raleway Medium" pitchFamily="34" charset="-120"/>
              </a:rPr>
              <a:t>Polynomials are ubiquitous in various fields, from engineering and science to economics and computer science. Their versatility and the ability to model complex relationships make them an essential tool in modern problem-solving and decision-making processes.</a:t>
            </a:r>
            <a:endParaRPr lang="en-US" sz="1550" dirty="0"/>
          </a:p>
        </p:txBody>
      </p:sp>
      <p:pic>
        <p:nvPicPr>
          <p:cNvPr id="18" name="Picture 17">
            <a:extLst>
              <a:ext uri="{FF2B5EF4-FFF2-40B4-BE49-F238E27FC236}">
                <a16:creationId xmlns:a16="http://schemas.microsoft.com/office/drawing/2014/main" id="{C1367339-8281-42CC-B3CB-D26F063CC9AE}"/>
              </a:ext>
            </a:extLst>
          </p:cNvPr>
          <p:cNvPicPr>
            <a:picLocks noChangeAspect="1"/>
          </p:cNvPicPr>
          <p:nvPr/>
        </p:nvPicPr>
        <p:blipFill>
          <a:blip r:embed="rId3"/>
          <a:stretch>
            <a:fillRect/>
          </a:stretch>
        </p:blipFill>
        <p:spPr>
          <a:xfrm>
            <a:off x="11561938" y="7488699"/>
            <a:ext cx="2981741" cy="64779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1476</Words>
  <Application>Microsoft Office PowerPoint</Application>
  <PresentationFormat>Custom</PresentationFormat>
  <Paragraphs>99</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Comfortaa</vt:lpstr>
      <vt:lpstr>Raleway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2024-11-15T06:43:15Z</dcterms:created>
  <dcterms:modified xsi:type="dcterms:W3CDTF">2024-11-15T08:26:36Z</dcterms:modified>
</cp:coreProperties>
</file>