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Default ContentType="image/jpeg" Extension="jpeg"/>
  <Default ContentType="image/jpg" Extension="jpg"/>
  <Default ContentType="image/svg+xml" Extension="svg"/>
  <Default ContentType="image/png" Extension="png"/>
  <Default ContentType="image/gif" Extension="gif"/>
  <Default ContentType="video/mp4" Extension="m4v"/>
  <Default ContentType="video/mp4" Extension="mp4"/>
  <Default ContentType="application/vnd.openxmlformats-officedocument.vmlDrawing" Extension="vml"/>
  <Default ContentType="application/vnd.openxmlformats-officedocument.spreadsheetml.sheet" Extension="xlsx"/>
  <Override ContentType="application/vnd.openxmlformats-officedocument.presentationml.presentation.main+xml" PartName="/ppt/presentation.xml"/>
  <Override ContentType="application/vnd.openxmlformats-officedocument.presentationml.notesMaster+xml" PartName="/ppt/notesMasters/notesMaster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Master+xml" PartName="/ppt/slideMasters/slideMaster2.xml"/>
  <Override ContentType="application/vnd.openxmlformats-officedocument.presentationml.slide+xml" PartName="/ppt/slides/slide2.xml"/>
  <Override ContentType="application/vnd.openxmlformats-officedocument.presentationml.slideMaster+xml" PartName="/ppt/slideMasters/slideMaster3.xml"/>
  <Override ContentType="application/vnd.openxmlformats-officedocument.presentationml.slide+xml" PartName="/ppt/slides/slide3.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Master+xml" PartName="/ppt/slideMasters/slideMaster5.xml"/>
  <Override ContentType="application/vnd.openxmlformats-officedocument.presentationml.slide+xml" PartName="/ppt/slides/slide5.xml"/>
  <Override ContentType="application/vnd.openxmlformats-officedocument.presentationml.slideMaster+xml" PartName="/ppt/slideMasters/slideMaster6.xml"/>
  <Override ContentType="application/vnd.openxmlformats-officedocument.presentationml.slide+xml" PartName="/ppt/slides/slide6.xml"/>
  <Override ContentType="application/vnd.openxmlformats-officedocument.presentationml.slideMaster+xml" PartName="/ppt/slideMasters/slideMaster7.xml"/>
  <Override ContentType="application/vnd.openxmlformats-officedocument.presentationml.slide+xml" PartName="/ppt/slides/slide7.xml"/>
  <Override ContentType="application/vnd.openxmlformats-officedocument.presentationml.slideMaster+xml" PartName="/ppt/slideMasters/slideMaster8.xml"/>
  <Override ContentType="application/vnd.openxmlformats-officedocument.presentationml.slide+xml" PartName="/ppt/slides/slide8.xml"/>
  <Override ContentType="application/vnd.openxmlformats-officedocument.presentationml.slideMaster+xml" PartName="/ppt/slideMasters/slideMaster9.xml"/>
  <Override ContentType="application/vnd.openxmlformats-officedocument.presentationml.slide+xml" PartName="/ppt/slides/slide9.xml"/>
  <Override ContentType="application/vnd.openxmlformats-officedocument.presentationml.slideMaster+xml" PartName="/ppt/slideMasters/slideMaster10.xml"/>
  <Override ContentType="application/vnd.openxmlformats-officedocument.presentationml.slide+xml" PartName="/ppt/slides/slide10.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
		<Relationship Id="rId1" Target="docProps/app.xml" Type="http://schemas.openxmlformats.org/officeDocument/2006/relationships/extended-properties"/>
		<Relationship Id="rId2" Target="docProps/core.xml" Type="http://schemas.openxmlformats.org/package/2006/relationships/metadata/core-properties"/>
		<Relationship Id="rId3" Target="ppt/presentation.xml" Type="http://schemas.openxmlformats.org/officeDocument/2006/relationships/officeDocument"/>
		<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IBM Plex Sans Medium"/>
      <p:regular r:id="rId17"/>
    </p:embeddedFont>
    <p:embeddedFont>
      <p:font typeface="IBM Plex Sans Medium"/>
      <p:regular r:id="rId18"/>
    </p:embeddedFont>
    <p:embeddedFont>
      <p:font typeface="IBM Plex Sans Medium"/>
      <p:regular r:id="rId19"/>
    </p:embeddedFont>
    <p:embeddedFont>
      <p:font typeface="IBM Plex Sans Medium"/>
      <p:regular r:id="rId20"/>
    </p:embeddedFont>
    <p:embeddedFont>
      <p:font typeface="Roboto"/>
      <p:regular r:id="rId21"/>
    </p:embeddedFont>
    <p:embeddedFont>
      <p:font typeface="Roboto"/>
      <p:regular r:id="rId22"/>
    </p:embeddedFont>
    <p:embeddedFont>
      <p:font typeface="Roboto"/>
      <p:regular r:id="rId23"/>
    </p:embeddedFont>
    <p:embeddedFont>
      <p:font typeface="Roboto"/>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2242A"/>
          </a:solidFill>
          <a:ln/>
        </p:spPr>
      </p:sp>
      <p:sp>
        <p:nvSpPr>
          <p:cNvPr id="3" name="Shape 1"/>
          <p:cNvSpPr/>
          <p:nvPr/>
        </p:nvSpPr>
        <p:spPr>
          <a:xfrm>
            <a:off x="0" y="0"/>
            <a:ext cx="14630400" cy="8229600"/>
          </a:xfrm>
          <a:prstGeom prst="rect">
            <a:avLst/>
          </a:prstGeom>
          <a:solidFill>
            <a:srgbClr val="292C32"/>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media/image-1-1.jpeg" Type="http://schemas.openxmlformats.org/officeDocument/2006/relationships/image"/><Relationship Id="rId2" Target="../slideLayouts/slideLayout2.xml" Type="http://schemas.openxmlformats.org/officeDocument/2006/relationships/slideLayout"/><Relationship Id="rId3" Target="../notesSlides/notesSlide1.xml" Type="http://schemas.openxmlformats.org/officeDocument/2006/relationships/notesSlide"/></Relationships>
</file>

<file path=ppt/slides/_rels/slide10.xml.rels><?xml version="1.0" encoding="UTF-8" standalone="yes" ?><Relationships xmlns="http://schemas.openxmlformats.org/package/2006/relationships"><Relationship Id="rId1" Target="../media/image-10-1.jpeg" Type="http://schemas.openxmlformats.org/officeDocument/2006/relationships/image"/><Relationship Id="rId2" Target="../slideLayouts/slideLayout11.xml" Type="http://schemas.openxmlformats.org/officeDocument/2006/relationships/slideLayout"/><Relationship Id="rId3" Target="../notesSlides/notesSlide10.xml" Type="http://schemas.openxmlformats.org/officeDocument/2006/relationships/notesSlide"/></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arget="../media/image-4-1.jpeg" Type="http://schemas.openxmlformats.org/officeDocument/2006/relationships/image"/><Relationship Id="rId2" Target="../media/image-4-2.png" Type="http://schemas.openxmlformats.org/officeDocument/2006/relationships/image"/><Relationship Id="rId3" Target="../media/image-4-3.png" Type="http://schemas.openxmlformats.org/officeDocument/2006/relationships/image"/><Relationship Id="rId4" Target="../media/image-4-4.png" Type="http://schemas.openxmlformats.org/officeDocument/2006/relationships/image"/><Relationship Id="rId5" Target="../slideLayouts/slideLayout5.xml" Type="http://schemas.openxmlformats.org/officeDocument/2006/relationships/slideLayout"/><Relationship Id="rId6" Target="../notesSlides/notesSlide4.xml" Type="http://schemas.openxmlformats.org/officeDocument/2006/relationships/notesSlide"/></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6.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arget="../media/image-6-1.jpeg" Type="http://schemas.openxmlformats.org/officeDocument/2006/relationships/image"/><Relationship Id="rId2" Target="../slideLayouts/slideLayout7.xml" Type="http://schemas.openxmlformats.org/officeDocument/2006/relationships/slideLayout"/><Relationship Id="rId3" Target="../notesSlides/notesSlide6.xml" Type="http://schemas.openxmlformats.org/officeDocument/2006/relationships/notesSlide"/></Relationships>
</file>

<file path=ppt/slides/_rels/slide7.xml.rels><?xml version="1.0" encoding="UTF-8" standalone="yes" ?><Relationships xmlns="http://schemas.openxmlformats.org/package/2006/relationships"><Relationship Id="rId1" Target="../media/image-7-1.jpeg" Type="http://schemas.openxmlformats.org/officeDocument/2006/relationships/image"/><Relationship Id="rId2" Target="../slideLayouts/slideLayout8.xml" Type="http://schemas.openxmlformats.org/officeDocument/2006/relationships/slideLayout"/><Relationship Id="rId3" Target="../notesSlides/notesSlide7.xml" Type="http://schemas.openxmlformats.org/officeDocument/2006/relationships/notesSlide"/></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9.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2175629"/>
            <a:ext cx="7015758" cy="708779"/>
          </a:xfrm>
          <a:prstGeom prst="rect">
            <a:avLst/>
          </a:prstGeom>
          <a:noFill/>
          <a:ln/>
        </p:spPr>
        <p:txBody>
          <a:bodyPr wrap="none" lIns="0" tIns="0" rIns="0" bIns="0" rtlCol="0" anchor="t"/>
          <a:lstStyle/>
          <a:p>
            <a:pPr indent="0" marL="0">
              <a:lnSpc>
                <a:spcPts val="5550"/>
              </a:lnSpc>
              <a:buNone/>
            </a:pPr>
            <a:r>
              <a:rPr lang="en-US" sz="4450" dirty="0">
                <a:solidFill>
                  <a:srgbClr val="F3F3F2"/>
                </a:solidFill>
                <a:latin typeface="IBM Plex Sans Medium" pitchFamily="34" charset="0"/>
                <a:ea typeface="IBM Plex Sans Medium" pitchFamily="34" charset="-122"/>
                <a:cs typeface="IBM Plex Sans Medium" pitchFamily="34" charset="-120"/>
              </a:rPr>
              <a:t>Matrices and Determinants</a:t>
            </a:r>
            <a:endParaRPr lang="en-US" sz="4450" dirty="0"/>
          </a:p>
        </p:txBody>
      </p:sp>
      <p:sp>
        <p:nvSpPr>
          <p:cNvPr id="4" name="Text 1"/>
          <p:cNvSpPr/>
          <p:nvPr/>
        </p:nvSpPr>
        <p:spPr>
          <a:xfrm>
            <a:off x="793790" y="3224570"/>
            <a:ext cx="7556421" cy="2177415"/>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This presentation will provide an overview of matrices and determinants, exploring their key properties, operations, and applications. We will delve into the core concepts, from matrix operations to solving systems of linear equations and understanding eigenvalues and eigenvectors. This exploration will highlight their significant role in diverse fields like mathematics, physics, computer science, and more.</a:t>
            </a:r>
            <a:endParaRPr lang="en-US" sz="1750" dirty="0"/>
          </a:p>
        </p:txBody>
      </p:sp>
      <p:sp>
        <p:nvSpPr>
          <p:cNvPr id="5" name="Shape 2"/>
          <p:cNvSpPr/>
          <p:nvPr/>
        </p:nvSpPr>
        <p:spPr>
          <a:xfrm>
            <a:off x="793790" y="5674042"/>
            <a:ext cx="362903" cy="362903"/>
          </a:xfrm>
          <a:prstGeom prst="roundRect">
            <a:avLst>
              <a:gd name="adj" fmla="val 25194296"/>
            </a:avLst>
          </a:prstGeom>
          <a:solidFill>
            <a:srgbClr val="3CC367"/>
          </a:solidFill>
          <a:ln w="7620">
            <a:solidFill>
              <a:srgbClr val="FFFFFF"/>
            </a:solidFill>
            <a:prstDash val="solid"/>
          </a:ln>
        </p:spPr>
      </p:sp>
      <p:sp>
        <p:nvSpPr>
          <p:cNvPr id="6" name="Text 3"/>
          <p:cNvSpPr/>
          <p:nvPr/>
        </p:nvSpPr>
        <p:spPr>
          <a:xfrm>
            <a:off x="927735" y="5806678"/>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OI</a:t>
            </a:r>
            <a:endParaRPr lang="en-US" sz="750" dirty="0"/>
          </a:p>
        </p:txBody>
      </p:sp>
      <p:sp>
        <p:nvSpPr>
          <p:cNvPr id="7" name="Text 4"/>
          <p:cNvSpPr/>
          <p:nvPr/>
        </p:nvSpPr>
        <p:spPr>
          <a:xfrm>
            <a:off x="1270040" y="5657136"/>
            <a:ext cx="2067639" cy="396835"/>
          </a:xfrm>
          <a:prstGeom prst="rect">
            <a:avLst/>
          </a:prstGeom>
          <a:noFill/>
          <a:ln/>
        </p:spPr>
        <p:txBody>
          <a:bodyPr wrap="none" lIns="0" tIns="0" rIns="0" bIns="0" rtlCol="0" anchor="t"/>
          <a:lstStyle/>
          <a:p>
            <a:pPr algn="l" indent="0" marL="0">
              <a:lnSpc>
                <a:spcPts val="3100"/>
              </a:lnSpc>
              <a:buNone/>
            </a:pPr>
            <a:r>
              <a:rPr lang="en-US" sz="2200" b="1" dirty="0">
                <a:solidFill>
                  <a:srgbClr val="D4D4D1"/>
                </a:solidFill>
                <a:latin typeface="Roboto Bold" pitchFamily="34" charset="0"/>
                <a:ea typeface="Roboto Bold" pitchFamily="34" charset="-122"/>
                <a:cs typeface="Roboto Bold" pitchFamily="34" charset="-120"/>
              </a:rPr>
              <a:t>by ONYEDIKA IK</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1965722"/>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3F3F2"/>
                </a:solidFill>
                <a:latin typeface="IBM Plex Sans Medium" pitchFamily="34" charset="0"/>
                <a:ea typeface="IBM Plex Sans Medium" pitchFamily="34" charset="-122"/>
                <a:cs typeface="IBM Plex Sans Medium" pitchFamily="34" charset="-120"/>
              </a:rPr>
              <a:t>Conclusion and Key Takeaways</a:t>
            </a:r>
            <a:endParaRPr lang="en-US" sz="4450" dirty="0"/>
          </a:p>
        </p:txBody>
      </p:sp>
      <p:sp>
        <p:nvSpPr>
          <p:cNvPr id="4" name="Text 1"/>
          <p:cNvSpPr/>
          <p:nvPr/>
        </p:nvSpPr>
        <p:spPr>
          <a:xfrm>
            <a:off x="6280190" y="3723442"/>
            <a:ext cx="7556421" cy="2540318"/>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Matrices and determinants are fundamental mathematical concepts that find widespread applications in mathematics, science, engineering, and other fields. Understanding their properties, operations, and applications is essential for solving problems involving linear systems, transformations, and various geometric calculations. This presentation provided a comprehensive overview of these concepts, highlighting their significance and versatility.</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6283881" cy="708779"/>
          </a:xfrm>
          <a:prstGeom prst="rect">
            <a:avLst/>
          </a:prstGeom>
          <a:noFill/>
          <a:ln/>
        </p:spPr>
        <p:txBody>
          <a:bodyPr wrap="none" lIns="0" tIns="0" rIns="0" bIns="0" rtlCol="0" anchor="t"/>
          <a:lstStyle/>
          <a:p>
            <a:pPr indent="0" marL="0">
              <a:lnSpc>
                <a:spcPts val="5550"/>
              </a:lnSpc>
              <a:buNone/>
            </a:pPr>
            <a:r>
              <a:rPr lang="en-US" sz="4450" dirty="0">
                <a:solidFill>
                  <a:srgbClr val="F3F3F2"/>
                </a:solidFill>
                <a:latin typeface="IBM Plex Sans Medium" pitchFamily="34" charset="0"/>
                <a:ea typeface="IBM Plex Sans Medium" pitchFamily="34" charset="-122"/>
                <a:cs typeface="IBM Plex Sans Medium" pitchFamily="34" charset="-120"/>
              </a:rPr>
              <a:t>Introduction to Matrices</a:t>
            </a:r>
            <a:endParaRPr lang="en-US" sz="4450" dirty="0"/>
          </a:p>
        </p:txBody>
      </p:sp>
      <p:sp>
        <p:nvSpPr>
          <p:cNvPr id="3" name="Text 1"/>
          <p:cNvSpPr/>
          <p:nvPr/>
        </p:nvSpPr>
        <p:spPr>
          <a:xfrm>
            <a:off x="793790"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3F3F2"/>
                </a:solidFill>
                <a:latin typeface="IBM Plex Sans Medium" pitchFamily="34" charset="0"/>
                <a:ea typeface="IBM Plex Sans Medium" pitchFamily="34" charset="-122"/>
                <a:cs typeface="IBM Plex Sans Medium" pitchFamily="34" charset="-120"/>
              </a:rPr>
              <a:t>Definition</a:t>
            </a:r>
            <a:endParaRPr lang="en-US" sz="2200" dirty="0"/>
          </a:p>
        </p:txBody>
      </p:sp>
      <p:sp>
        <p:nvSpPr>
          <p:cNvPr id="4" name="Text 2"/>
          <p:cNvSpPr/>
          <p:nvPr/>
        </p:nvSpPr>
        <p:spPr>
          <a:xfrm>
            <a:off x="793790" y="4215408"/>
            <a:ext cx="6244709" cy="1088708"/>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A matrix is a rectangular array of numbers, symbols, or expressions arranged in rows and columns. Each element is identified by its row and column index.</a:t>
            </a:r>
            <a:endParaRPr lang="en-US" sz="1750" dirty="0"/>
          </a:p>
        </p:txBody>
      </p:sp>
      <p:sp>
        <p:nvSpPr>
          <p:cNvPr id="5" name="Text 3"/>
          <p:cNvSpPr/>
          <p:nvPr/>
        </p:nvSpPr>
        <p:spPr>
          <a:xfrm>
            <a:off x="7599521"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3F3F2"/>
                </a:solidFill>
                <a:latin typeface="IBM Plex Sans Medium" pitchFamily="34" charset="0"/>
                <a:ea typeface="IBM Plex Sans Medium" pitchFamily="34" charset="-122"/>
                <a:cs typeface="IBM Plex Sans Medium" pitchFamily="34" charset="-120"/>
              </a:rPr>
              <a:t>Types</a:t>
            </a:r>
            <a:endParaRPr lang="en-US" sz="2200" dirty="0"/>
          </a:p>
        </p:txBody>
      </p:sp>
      <p:sp>
        <p:nvSpPr>
          <p:cNvPr id="6" name="Text 4"/>
          <p:cNvSpPr/>
          <p:nvPr/>
        </p:nvSpPr>
        <p:spPr>
          <a:xfrm>
            <a:off x="7599521"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Matrices come in different types based on their size, structure, and properties, including square matrices, row matrices, column matrices, identity matrices, and zero matrices.</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31969" y="754975"/>
            <a:ext cx="5325428" cy="665678"/>
          </a:xfrm>
          <a:prstGeom prst="rect">
            <a:avLst/>
          </a:prstGeom>
          <a:noFill/>
          <a:ln/>
        </p:spPr>
        <p:txBody>
          <a:bodyPr wrap="none" lIns="0" tIns="0" rIns="0" bIns="0" rtlCol="0" anchor="t"/>
          <a:lstStyle/>
          <a:p>
            <a:pPr indent="0" marL="0">
              <a:lnSpc>
                <a:spcPts val="5200"/>
              </a:lnSpc>
              <a:buNone/>
            </a:pPr>
            <a:r>
              <a:rPr lang="en-US" sz="4150" dirty="0">
                <a:solidFill>
                  <a:srgbClr val="F3F3F2"/>
                </a:solidFill>
                <a:latin typeface="IBM Plex Sans Medium" pitchFamily="34" charset="0"/>
                <a:ea typeface="IBM Plex Sans Medium" pitchFamily="34" charset="-122"/>
                <a:cs typeface="IBM Plex Sans Medium" pitchFamily="34" charset="-120"/>
              </a:rPr>
              <a:t>Matrix Operations</a:t>
            </a:r>
            <a:endParaRPr lang="en-US" sz="4150" dirty="0"/>
          </a:p>
        </p:txBody>
      </p:sp>
      <p:sp>
        <p:nvSpPr>
          <p:cNvPr id="4" name="Shape 1"/>
          <p:cNvSpPr/>
          <p:nvPr/>
        </p:nvSpPr>
        <p:spPr>
          <a:xfrm>
            <a:off x="6231969" y="1740098"/>
            <a:ext cx="3719989" cy="2590324"/>
          </a:xfrm>
          <a:prstGeom prst="roundRect">
            <a:avLst>
              <a:gd name="adj" fmla="val 1234"/>
            </a:avLst>
          </a:prstGeom>
          <a:solidFill>
            <a:srgbClr val="484B51"/>
          </a:solidFill>
          <a:ln/>
        </p:spPr>
      </p:sp>
      <p:sp>
        <p:nvSpPr>
          <p:cNvPr id="5" name="Text 2"/>
          <p:cNvSpPr/>
          <p:nvPr/>
        </p:nvSpPr>
        <p:spPr>
          <a:xfrm>
            <a:off x="6444972" y="1953101"/>
            <a:ext cx="2662714" cy="332780"/>
          </a:xfrm>
          <a:prstGeom prst="rect">
            <a:avLst/>
          </a:prstGeom>
          <a:noFill/>
          <a:ln/>
        </p:spPr>
        <p:txBody>
          <a:bodyPr wrap="none" lIns="0" tIns="0" rIns="0" bIns="0" rtlCol="0" anchor="t"/>
          <a:lstStyle/>
          <a:p>
            <a:pPr indent="0" marL="0">
              <a:lnSpc>
                <a:spcPts val="2600"/>
              </a:lnSpc>
              <a:buNone/>
            </a:pPr>
            <a:r>
              <a:rPr lang="en-US" sz="2050" dirty="0">
                <a:solidFill>
                  <a:srgbClr val="D4D4D1"/>
                </a:solidFill>
                <a:latin typeface="IBM Plex Sans Medium" pitchFamily="34" charset="0"/>
                <a:ea typeface="IBM Plex Sans Medium" pitchFamily="34" charset="-122"/>
                <a:cs typeface="IBM Plex Sans Medium" pitchFamily="34" charset="-120"/>
              </a:rPr>
              <a:t>Addition</a:t>
            </a:r>
            <a:endParaRPr lang="en-US" sz="2050" dirty="0"/>
          </a:p>
        </p:txBody>
      </p:sp>
      <p:sp>
        <p:nvSpPr>
          <p:cNvPr id="6" name="Text 3"/>
          <p:cNvSpPr/>
          <p:nvPr/>
        </p:nvSpPr>
        <p:spPr>
          <a:xfrm>
            <a:off x="6444972" y="2413635"/>
            <a:ext cx="3293983" cy="1703784"/>
          </a:xfrm>
          <a:prstGeom prst="rect">
            <a:avLst/>
          </a:prstGeom>
          <a:noFill/>
          <a:ln/>
        </p:spPr>
        <p:txBody>
          <a:bodyPr wrap="square" lIns="0" tIns="0" rIns="0" bIns="0" rtlCol="0" anchor="t"/>
          <a:lstStyle/>
          <a:p>
            <a:pPr indent="0" marL="0">
              <a:lnSpc>
                <a:spcPts val="2650"/>
              </a:lnSpc>
              <a:buNone/>
            </a:pPr>
            <a:r>
              <a:rPr lang="en-US" sz="1650" dirty="0">
                <a:solidFill>
                  <a:srgbClr val="D4D4D1"/>
                </a:solidFill>
                <a:latin typeface="Roboto" pitchFamily="34" charset="0"/>
                <a:ea typeface="Roboto" pitchFamily="34" charset="-122"/>
                <a:cs typeface="Roboto" pitchFamily="34" charset="-120"/>
              </a:rPr>
              <a:t>Adding matrices involves adding corresponding elements. The matrices must have the same dimensions for this operation to be valid.</a:t>
            </a:r>
            <a:endParaRPr lang="en-US" sz="1650" dirty="0"/>
          </a:p>
        </p:txBody>
      </p:sp>
      <p:sp>
        <p:nvSpPr>
          <p:cNvPr id="7" name="Shape 4"/>
          <p:cNvSpPr/>
          <p:nvPr/>
        </p:nvSpPr>
        <p:spPr>
          <a:xfrm>
            <a:off x="10164961" y="1740098"/>
            <a:ext cx="3719989" cy="2590324"/>
          </a:xfrm>
          <a:prstGeom prst="roundRect">
            <a:avLst>
              <a:gd name="adj" fmla="val 1234"/>
            </a:avLst>
          </a:prstGeom>
          <a:solidFill>
            <a:srgbClr val="484B51"/>
          </a:solidFill>
          <a:ln/>
        </p:spPr>
      </p:sp>
      <p:sp>
        <p:nvSpPr>
          <p:cNvPr id="8" name="Text 5"/>
          <p:cNvSpPr/>
          <p:nvPr/>
        </p:nvSpPr>
        <p:spPr>
          <a:xfrm>
            <a:off x="10377964" y="1953101"/>
            <a:ext cx="2662714" cy="332780"/>
          </a:xfrm>
          <a:prstGeom prst="rect">
            <a:avLst/>
          </a:prstGeom>
          <a:noFill/>
          <a:ln/>
        </p:spPr>
        <p:txBody>
          <a:bodyPr wrap="none" lIns="0" tIns="0" rIns="0" bIns="0" rtlCol="0" anchor="t"/>
          <a:lstStyle/>
          <a:p>
            <a:pPr indent="0" marL="0">
              <a:lnSpc>
                <a:spcPts val="2600"/>
              </a:lnSpc>
              <a:buNone/>
            </a:pPr>
            <a:r>
              <a:rPr lang="en-US" sz="2050" dirty="0">
                <a:solidFill>
                  <a:srgbClr val="D4D4D1"/>
                </a:solidFill>
                <a:latin typeface="IBM Plex Sans Medium" pitchFamily="34" charset="0"/>
                <a:ea typeface="IBM Plex Sans Medium" pitchFamily="34" charset="-122"/>
                <a:cs typeface="IBM Plex Sans Medium" pitchFamily="34" charset="-120"/>
              </a:rPr>
              <a:t>Subtraction</a:t>
            </a:r>
            <a:endParaRPr lang="en-US" sz="2050" dirty="0"/>
          </a:p>
        </p:txBody>
      </p:sp>
      <p:sp>
        <p:nvSpPr>
          <p:cNvPr id="9" name="Text 6"/>
          <p:cNvSpPr/>
          <p:nvPr/>
        </p:nvSpPr>
        <p:spPr>
          <a:xfrm>
            <a:off x="10377964" y="2413635"/>
            <a:ext cx="3293983" cy="1703784"/>
          </a:xfrm>
          <a:prstGeom prst="rect">
            <a:avLst/>
          </a:prstGeom>
          <a:noFill/>
          <a:ln/>
        </p:spPr>
        <p:txBody>
          <a:bodyPr wrap="square" lIns="0" tIns="0" rIns="0" bIns="0" rtlCol="0" anchor="t"/>
          <a:lstStyle/>
          <a:p>
            <a:pPr indent="0" marL="0">
              <a:lnSpc>
                <a:spcPts val="2650"/>
              </a:lnSpc>
              <a:buNone/>
            </a:pPr>
            <a:r>
              <a:rPr lang="en-US" sz="1650" dirty="0">
                <a:solidFill>
                  <a:srgbClr val="D4D4D1"/>
                </a:solidFill>
                <a:latin typeface="Roboto" pitchFamily="34" charset="0"/>
                <a:ea typeface="Roboto" pitchFamily="34" charset="-122"/>
                <a:cs typeface="Roboto" pitchFamily="34" charset="-120"/>
              </a:rPr>
              <a:t>Similar to addition, subtracting matrices involves subtracting corresponding elements. The matrices must have the same dimensions.</a:t>
            </a:r>
            <a:endParaRPr lang="en-US" sz="1650" dirty="0"/>
          </a:p>
        </p:txBody>
      </p:sp>
      <p:sp>
        <p:nvSpPr>
          <p:cNvPr id="10" name="Shape 7"/>
          <p:cNvSpPr/>
          <p:nvPr/>
        </p:nvSpPr>
        <p:spPr>
          <a:xfrm>
            <a:off x="6231969" y="4543425"/>
            <a:ext cx="3719989" cy="2931081"/>
          </a:xfrm>
          <a:prstGeom prst="roundRect">
            <a:avLst>
              <a:gd name="adj" fmla="val 1090"/>
            </a:avLst>
          </a:prstGeom>
          <a:solidFill>
            <a:srgbClr val="484B51"/>
          </a:solidFill>
          <a:ln/>
        </p:spPr>
      </p:sp>
      <p:sp>
        <p:nvSpPr>
          <p:cNvPr id="11" name="Text 8"/>
          <p:cNvSpPr/>
          <p:nvPr/>
        </p:nvSpPr>
        <p:spPr>
          <a:xfrm>
            <a:off x="6444972" y="4756428"/>
            <a:ext cx="2662714" cy="332780"/>
          </a:xfrm>
          <a:prstGeom prst="rect">
            <a:avLst/>
          </a:prstGeom>
          <a:noFill/>
          <a:ln/>
        </p:spPr>
        <p:txBody>
          <a:bodyPr wrap="none" lIns="0" tIns="0" rIns="0" bIns="0" rtlCol="0" anchor="t"/>
          <a:lstStyle/>
          <a:p>
            <a:pPr indent="0" marL="0">
              <a:lnSpc>
                <a:spcPts val="2600"/>
              </a:lnSpc>
              <a:buNone/>
            </a:pPr>
            <a:r>
              <a:rPr lang="en-US" sz="2050" dirty="0">
                <a:solidFill>
                  <a:srgbClr val="D4D4D1"/>
                </a:solidFill>
                <a:latin typeface="IBM Plex Sans Medium" pitchFamily="34" charset="0"/>
                <a:ea typeface="IBM Plex Sans Medium" pitchFamily="34" charset="-122"/>
                <a:cs typeface="IBM Plex Sans Medium" pitchFamily="34" charset="-120"/>
              </a:rPr>
              <a:t>Scalar Multiplication</a:t>
            </a:r>
            <a:endParaRPr lang="en-US" sz="2050" dirty="0"/>
          </a:p>
        </p:txBody>
      </p:sp>
      <p:sp>
        <p:nvSpPr>
          <p:cNvPr id="12" name="Text 9"/>
          <p:cNvSpPr/>
          <p:nvPr/>
        </p:nvSpPr>
        <p:spPr>
          <a:xfrm>
            <a:off x="6444972" y="5216962"/>
            <a:ext cx="3293983" cy="1022271"/>
          </a:xfrm>
          <a:prstGeom prst="rect">
            <a:avLst/>
          </a:prstGeom>
          <a:noFill/>
          <a:ln/>
        </p:spPr>
        <p:txBody>
          <a:bodyPr wrap="square" lIns="0" tIns="0" rIns="0" bIns="0" rtlCol="0" anchor="t"/>
          <a:lstStyle/>
          <a:p>
            <a:pPr indent="0" marL="0">
              <a:lnSpc>
                <a:spcPts val="2650"/>
              </a:lnSpc>
              <a:buNone/>
            </a:pPr>
            <a:r>
              <a:rPr lang="en-US" sz="1650" dirty="0">
                <a:solidFill>
                  <a:srgbClr val="D4D4D1"/>
                </a:solidFill>
                <a:latin typeface="Roboto" pitchFamily="34" charset="0"/>
                <a:ea typeface="Roboto" pitchFamily="34" charset="-122"/>
                <a:cs typeface="Roboto" pitchFamily="34" charset="-120"/>
              </a:rPr>
              <a:t>Multiplying a matrix by a scalar involves multiplying each element of the matrix by the scalar value.</a:t>
            </a:r>
            <a:endParaRPr lang="en-US" sz="1650" dirty="0"/>
          </a:p>
        </p:txBody>
      </p:sp>
      <p:sp>
        <p:nvSpPr>
          <p:cNvPr id="13" name="Shape 10"/>
          <p:cNvSpPr/>
          <p:nvPr/>
        </p:nvSpPr>
        <p:spPr>
          <a:xfrm>
            <a:off x="10164961" y="4543425"/>
            <a:ext cx="3719989" cy="2931081"/>
          </a:xfrm>
          <a:prstGeom prst="roundRect">
            <a:avLst>
              <a:gd name="adj" fmla="val 1090"/>
            </a:avLst>
          </a:prstGeom>
          <a:solidFill>
            <a:srgbClr val="484B51"/>
          </a:solidFill>
          <a:ln/>
        </p:spPr>
      </p:sp>
      <p:sp>
        <p:nvSpPr>
          <p:cNvPr id="14" name="Text 11"/>
          <p:cNvSpPr/>
          <p:nvPr/>
        </p:nvSpPr>
        <p:spPr>
          <a:xfrm>
            <a:off x="10377964" y="4756428"/>
            <a:ext cx="2662714" cy="332780"/>
          </a:xfrm>
          <a:prstGeom prst="rect">
            <a:avLst/>
          </a:prstGeom>
          <a:noFill/>
          <a:ln/>
        </p:spPr>
        <p:txBody>
          <a:bodyPr wrap="none" lIns="0" tIns="0" rIns="0" bIns="0" rtlCol="0" anchor="t"/>
          <a:lstStyle/>
          <a:p>
            <a:pPr indent="0" marL="0">
              <a:lnSpc>
                <a:spcPts val="2600"/>
              </a:lnSpc>
              <a:buNone/>
            </a:pPr>
            <a:r>
              <a:rPr lang="en-US" sz="2050" dirty="0">
                <a:solidFill>
                  <a:srgbClr val="D4D4D1"/>
                </a:solidFill>
                <a:latin typeface="IBM Plex Sans Medium" pitchFamily="34" charset="0"/>
                <a:ea typeface="IBM Plex Sans Medium" pitchFamily="34" charset="-122"/>
                <a:cs typeface="IBM Plex Sans Medium" pitchFamily="34" charset="-120"/>
              </a:rPr>
              <a:t>Matrix Multiplication</a:t>
            </a:r>
            <a:endParaRPr lang="en-US" sz="2050" dirty="0"/>
          </a:p>
        </p:txBody>
      </p:sp>
      <p:sp>
        <p:nvSpPr>
          <p:cNvPr id="15" name="Text 12"/>
          <p:cNvSpPr/>
          <p:nvPr/>
        </p:nvSpPr>
        <p:spPr>
          <a:xfrm>
            <a:off x="10377964" y="5216962"/>
            <a:ext cx="3293983" cy="2044541"/>
          </a:xfrm>
          <a:prstGeom prst="rect">
            <a:avLst/>
          </a:prstGeom>
          <a:noFill/>
          <a:ln/>
        </p:spPr>
        <p:txBody>
          <a:bodyPr wrap="square" lIns="0" tIns="0" rIns="0" bIns="0" rtlCol="0" anchor="t"/>
          <a:lstStyle/>
          <a:p>
            <a:pPr indent="0" marL="0">
              <a:lnSpc>
                <a:spcPts val="2650"/>
              </a:lnSpc>
              <a:buNone/>
            </a:pPr>
            <a:r>
              <a:rPr lang="en-US" sz="1650" dirty="0">
                <a:solidFill>
                  <a:srgbClr val="D4D4D1"/>
                </a:solidFill>
                <a:latin typeface="Roboto" pitchFamily="34" charset="0"/>
                <a:ea typeface="Roboto" pitchFamily="34" charset="-122"/>
                <a:cs typeface="Roboto" pitchFamily="34" charset="-120"/>
              </a:rPr>
              <a:t>Multiplying matrices involves a more complex process where the elements of the first matrix are multiplied by the corresponding elements of the second matrix and then summed.</a:t>
            </a:r>
            <a:endParaRPr lang="en-US" sz="1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674370" y="530543"/>
            <a:ext cx="4817031" cy="602099"/>
          </a:xfrm>
          <a:prstGeom prst="rect">
            <a:avLst/>
          </a:prstGeom>
          <a:noFill/>
          <a:ln/>
        </p:spPr>
        <p:txBody>
          <a:bodyPr wrap="none" lIns="0" tIns="0" rIns="0" bIns="0" rtlCol="0" anchor="t"/>
          <a:lstStyle/>
          <a:p>
            <a:pPr indent="0" marL="0">
              <a:lnSpc>
                <a:spcPts val="4700"/>
              </a:lnSpc>
              <a:buNone/>
            </a:pPr>
            <a:r>
              <a:rPr lang="en-US" sz="3750" dirty="0">
                <a:solidFill>
                  <a:srgbClr val="F3F3F2"/>
                </a:solidFill>
                <a:latin typeface="IBM Plex Sans Medium" pitchFamily="34" charset="0"/>
                <a:ea typeface="IBM Plex Sans Medium" pitchFamily="34" charset="-122"/>
                <a:cs typeface="IBM Plex Sans Medium" pitchFamily="34" charset="-120"/>
              </a:rPr>
              <a:t>Inverse of a Matrix</a:t>
            </a:r>
            <a:endParaRPr lang="en-US" sz="3750" dirty="0"/>
          </a:p>
        </p:txBody>
      </p:sp>
      <p:pic>
        <p:nvPicPr>
          <p:cNvPr id="4" name="Image 1" descr="preencoded.png">    </p:cNvPr>
          <p:cNvPicPr>
            <a:picLocks noChangeAspect="1"/>
          </p:cNvPicPr>
          <p:nvPr/>
        </p:nvPicPr>
        <p:blipFill>
          <a:blip r:embed="rId2"/>
          <a:stretch>
            <a:fillRect/>
          </a:stretch>
        </p:blipFill>
        <p:spPr>
          <a:xfrm>
            <a:off x="674370" y="1421606"/>
            <a:ext cx="481608" cy="481608"/>
          </a:xfrm>
          <a:prstGeom prst="rect">
            <a:avLst/>
          </a:prstGeom>
        </p:spPr>
      </p:pic>
      <p:sp>
        <p:nvSpPr>
          <p:cNvPr id="5" name="Text 1"/>
          <p:cNvSpPr/>
          <p:nvPr/>
        </p:nvSpPr>
        <p:spPr>
          <a:xfrm>
            <a:off x="674370" y="2095857"/>
            <a:ext cx="2408515" cy="300990"/>
          </a:xfrm>
          <a:prstGeom prst="rect">
            <a:avLst/>
          </a:prstGeom>
          <a:noFill/>
          <a:ln/>
        </p:spPr>
        <p:txBody>
          <a:bodyPr wrap="none" lIns="0" tIns="0" rIns="0" bIns="0" rtlCol="0" anchor="t"/>
          <a:lstStyle/>
          <a:p>
            <a:pPr algn="l" indent="0" marL="0">
              <a:lnSpc>
                <a:spcPts val="2350"/>
              </a:lnSpc>
              <a:buNone/>
            </a:pPr>
            <a:r>
              <a:rPr lang="en-US" sz="1850" dirty="0">
                <a:solidFill>
                  <a:srgbClr val="D4D4D1"/>
                </a:solidFill>
                <a:latin typeface="IBM Plex Sans Medium" pitchFamily="34" charset="0"/>
                <a:ea typeface="IBM Plex Sans Medium" pitchFamily="34" charset="-122"/>
                <a:cs typeface="IBM Plex Sans Medium" pitchFamily="34" charset="-120"/>
              </a:rPr>
              <a:t>Definition</a:t>
            </a:r>
            <a:endParaRPr lang="en-US" sz="1850" dirty="0"/>
          </a:p>
        </p:txBody>
      </p:sp>
      <p:sp>
        <p:nvSpPr>
          <p:cNvPr id="6" name="Text 2"/>
          <p:cNvSpPr/>
          <p:nvPr/>
        </p:nvSpPr>
        <p:spPr>
          <a:xfrm>
            <a:off x="674370" y="2512457"/>
            <a:ext cx="7795260" cy="616268"/>
          </a:xfrm>
          <a:prstGeom prst="rect">
            <a:avLst/>
          </a:prstGeom>
          <a:noFill/>
          <a:ln/>
        </p:spPr>
        <p:txBody>
          <a:bodyPr wrap="square" lIns="0" tIns="0" rIns="0" bIns="0" rtlCol="0" anchor="t"/>
          <a:lstStyle/>
          <a:p>
            <a:pPr algn="l" indent="0" marL="0">
              <a:lnSpc>
                <a:spcPts val="2400"/>
              </a:lnSpc>
              <a:buNone/>
            </a:pPr>
            <a:r>
              <a:rPr lang="en-US" sz="1500" dirty="0">
                <a:solidFill>
                  <a:srgbClr val="D4D4D1"/>
                </a:solidFill>
                <a:latin typeface="Roboto" pitchFamily="34" charset="0"/>
                <a:ea typeface="Roboto" pitchFamily="34" charset="-122"/>
                <a:cs typeface="Roboto" pitchFamily="34" charset="-120"/>
              </a:rPr>
              <a:t>The inverse of a square matrix, if it exists, is another matrix that, when multiplied by the original matrix, yields the identity matrix.</a:t>
            </a:r>
            <a:endParaRPr lang="en-US" sz="1500" dirty="0"/>
          </a:p>
        </p:txBody>
      </p:sp>
      <p:pic>
        <p:nvPicPr>
          <p:cNvPr id="7" name="Image 2" descr="preencoded.png">    </p:cNvPr>
          <p:cNvPicPr>
            <a:picLocks noChangeAspect="1"/>
          </p:cNvPicPr>
          <p:nvPr/>
        </p:nvPicPr>
        <p:blipFill>
          <a:blip r:embed="rId3"/>
          <a:stretch>
            <a:fillRect/>
          </a:stretch>
        </p:blipFill>
        <p:spPr>
          <a:xfrm>
            <a:off x="674370" y="3706773"/>
            <a:ext cx="481608" cy="481608"/>
          </a:xfrm>
          <a:prstGeom prst="rect">
            <a:avLst/>
          </a:prstGeom>
        </p:spPr>
      </p:pic>
      <p:sp>
        <p:nvSpPr>
          <p:cNvPr id="8" name="Text 3"/>
          <p:cNvSpPr/>
          <p:nvPr/>
        </p:nvSpPr>
        <p:spPr>
          <a:xfrm>
            <a:off x="674370" y="4381024"/>
            <a:ext cx="2408515" cy="300990"/>
          </a:xfrm>
          <a:prstGeom prst="rect">
            <a:avLst/>
          </a:prstGeom>
          <a:noFill/>
          <a:ln/>
        </p:spPr>
        <p:txBody>
          <a:bodyPr wrap="none" lIns="0" tIns="0" rIns="0" bIns="0" rtlCol="0" anchor="t"/>
          <a:lstStyle/>
          <a:p>
            <a:pPr algn="l" indent="0" marL="0">
              <a:lnSpc>
                <a:spcPts val="2350"/>
              </a:lnSpc>
              <a:buNone/>
            </a:pPr>
            <a:r>
              <a:rPr lang="en-US" sz="1850" dirty="0">
                <a:solidFill>
                  <a:srgbClr val="D4D4D1"/>
                </a:solidFill>
                <a:latin typeface="IBM Plex Sans Medium" pitchFamily="34" charset="0"/>
                <a:ea typeface="IBM Plex Sans Medium" pitchFamily="34" charset="-122"/>
                <a:cs typeface="IBM Plex Sans Medium" pitchFamily="34" charset="-120"/>
              </a:rPr>
              <a:t>Calculation</a:t>
            </a:r>
            <a:endParaRPr lang="en-US" sz="1850" dirty="0"/>
          </a:p>
        </p:txBody>
      </p:sp>
      <p:sp>
        <p:nvSpPr>
          <p:cNvPr id="9" name="Text 4"/>
          <p:cNvSpPr/>
          <p:nvPr/>
        </p:nvSpPr>
        <p:spPr>
          <a:xfrm>
            <a:off x="674370" y="4797623"/>
            <a:ext cx="7795260" cy="616268"/>
          </a:xfrm>
          <a:prstGeom prst="rect">
            <a:avLst/>
          </a:prstGeom>
          <a:noFill/>
          <a:ln/>
        </p:spPr>
        <p:txBody>
          <a:bodyPr wrap="square" lIns="0" tIns="0" rIns="0" bIns="0" rtlCol="0" anchor="t"/>
          <a:lstStyle/>
          <a:p>
            <a:pPr algn="l" indent="0" marL="0">
              <a:lnSpc>
                <a:spcPts val="2400"/>
              </a:lnSpc>
              <a:buNone/>
            </a:pPr>
            <a:r>
              <a:rPr lang="en-US" sz="1500" dirty="0">
                <a:solidFill>
                  <a:srgbClr val="D4D4D1"/>
                </a:solidFill>
                <a:latin typeface="Roboto" pitchFamily="34" charset="0"/>
                <a:ea typeface="Roboto" pitchFamily="34" charset="-122"/>
                <a:cs typeface="Roboto" pitchFamily="34" charset="-120"/>
              </a:rPr>
              <a:t>The inverse of a matrix can be calculated using various methods, such as the Gauss-Jordan elimination method or the adjugate method.</a:t>
            </a:r>
            <a:endParaRPr lang="en-US" sz="1500" dirty="0"/>
          </a:p>
        </p:txBody>
      </p:sp>
      <p:pic>
        <p:nvPicPr>
          <p:cNvPr id="10" name="Image 3" descr="preencoded.png">    </p:cNvPr>
          <p:cNvPicPr>
            <a:picLocks noChangeAspect="1"/>
          </p:cNvPicPr>
          <p:nvPr/>
        </p:nvPicPr>
        <p:blipFill>
          <a:blip r:embed="rId4"/>
          <a:stretch>
            <a:fillRect/>
          </a:stretch>
        </p:blipFill>
        <p:spPr>
          <a:xfrm>
            <a:off x="674370" y="5991939"/>
            <a:ext cx="481608" cy="481608"/>
          </a:xfrm>
          <a:prstGeom prst="rect">
            <a:avLst/>
          </a:prstGeom>
        </p:spPr>
      </p:pic>
      <p:sp>
        <p:nvSpPr>
          <p:cNvPr id="11" name="Text 5"/>
          <p:cNvSpPr/>
          <p:nvPr/>
        </p:nvSpPr>
        <p:spPr>
          <a:xfrm>
            <a:off x="674370" y="6666190"/>
            <a:ext cx="2408515" cy="300990"/>
          </a:xfrm>
          <a:prstGeom prst="rect">
            <a:avLst/>
          </a:prstGeom>
          <a:noFill/>
          <a:ln/>
        </p:spPr>
        <p:txBody>
          <a:bodyPr wrap="none" lIns="0" tIns="0" rIns="0" bIns="0" rtlCol="0" anchor="t"/>
          <a:lstStyle/>
          <a:p>
            <a:pPr algn="l" indent="0" marL="0">
              <a:lnSpc>
                <a:spcPts val="2350"/>
              </a:lnSpc>
              <a:buNone/>
            </a:pPr>
            <a:r>
              <a:rPr lang="en-US" sz="1850" dirty="0">
                <a:solidFill>
                  <a:srgbClr val="D4D4D1"/>
                </a:solidFill>
                <a:latin typeface="IBM Plex Sans Medium" pitchFamily="34" charset="0"/>
                <a:ea typeface="IBM Plex Sans Medium" pitchFamily="34" charset="-122"/>
                <a:cs typeface="IBM Plex Sans Medium" pitchFamily="34" charset="-120"/>
              </a:rPr>
              <a:t>Conditions</a:t>
            </a:r>
            <a:endParaRPr lang="en-US" sz="1850" dirty="0"/>
          </a:p>
        </p:txBody>
      </p:sp>
      <p:sp>
        <p:nvSpPr>
          <p:cNvPr id="12" name="Text 6"/>
          <p:cNvSpPr/>
          <p:nvPr/>
        </p:nvSpPr>
        <p:spPr>
          <a:xfrm>
            <a:off x="674370" y="7082790"/>
            <a:ext cx="7795260" cy="616268"/>
          </a:xfrm>
          <a:prstGeom prst="rect">
            <a:avLst/>
          </a:prstGeom>
          <a:noFill/>
          <a:ln/>
        </p:spPr>
        <p:txBody>
          <a:bodyPr wrap="square" lIns="0" tIns="0" rIns="0" bIns="0" rtlCol="0" anchor="t"/>
          <a:lstStyle/>
          <a:p>
            <a:pPr algn="l" indent="0" marL="0">
              <a:lnSpc>
                <a:spcPts val="2400"/>
              </a:lnSpc>
              <a:buNone/>
            </a:pPr>
            <a:r>
              <a:rPr lang="en-US" sz="1500" dirty="0">
                <a:solidFill>
                  <a:srgbClr val="D4D4D1"/>
                </a:solidFill>
                <a:latin typeface="Roboto" pitchFamily="34" charset="0"/>
                <a:ea typeface="Roboto" pitchFamily="34" charset="-122"/>
                <a:cs typeface="Roboto" pitchFamily="34" charset="-120"/>
              </a:rPr>
              <a:t>Not all square matrices have an inverse. A matrix has an inverse if and only if its determinant is non-zero.</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16280" y="890707"/>
            <a:ext cx="5786080" cy="639485"/>
          </a:xfrm>
          <a:prstGeom prst="rect">
            <a:avLst/>
          </a:prstGeom>
          <a:noFill/>
          <a:ln/>
        </p:spPr>
        <p:txBody>
          <a:bodyPr wrap="none" lIns="0" tIns="0" rIns="0" bIns="0" rtlCol="0" anchor="t"/>
          <a:lstStyle/>
          <a:p>
            <a:pPr indent="0" marL="0">
              <a:lnSpc>
                <a:spcPts val="5000"/>
              </a:lnSpc>
              <a:buNone/>
            </a:pPr>
            <a:r>
              <a:rPr lang="en-US" sz="4000" dirty="0">
                <a:solidFill>
                  <a:srgbClr val="F3F3F2"/>
                </a:solidFill>
                <a:latin typeface="IBM Plex Sans Medium" pitchFamily="34" charset="0"/>
                <a:ea typeface="IBM Plex Sans Medium" pitchFamily="34" charset="-122"/>
                <a:cs typeface="IBM Plex Sans Medium" pitchFamily="34" charset="-120"/>
              </a:rPr>
              <a:t>Determinants of a Matrix</a:t>
            </a:r>
            <a:endParaRPr lang="en-US" sz="4000" dirty="0"/>
          </a:p>
        </p:txBody>
      </p:sp>
      <p:pic>
        <p:nvPicPr>
          <p:cNvPr id="4" name="Image 1" descr="preencoded.png">    </p:cNvPr>
          <p:cNvPicPr>
            <a:picLocks noChangeAspect="1"/>
          </p:cNvPicPr>
          <p:nvPr/>
        </p:nvPicPr>
        <p:blipFill>
          <a:blip r:embed="rId2"/>
          <a:stretch>
            <a:fillRect/>
          </a:stretch>
        </p:blipFill>
        <p:spPr>
          <a:xfrm>
            <a:off x="716280" y="1837134"/>
            <a:ext cx="1023223" cy="1833920"/>
          </a:xfrm>
          <a:prstGeom prst="rect">
            <a:avLst/>
          </a:prstGeom>
        </p:spPr>
      </p:pic>
      <p:sp>
        <p:nvSpPr>
          <p:cNvPr id="5" name="Text 1"/>
          <p:cNvSpPr/>
          <p:nvPr/>
        </p:nvSpPr>
        <p:spPr>
          <a:xfrm>
            <a:off x="2046446" y="2041684"/>
            <a:ext cx="2558177" cy="31980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Definition</a:t>
            </a:r>
            <a:endParaRPr lang="en-US" sz="2000" dirty="0"/>
          </a:p>
        </p:txBody>
      </p:sp>
      <p:sp>
        <p:nvSpPr>
          <p:cNvPr id="6" name="Text 2"/>
          <p:cNvSpPr/>
          <p:nvPr/>
        </p:nvSpPr>
        <p:spPr>
          <a:xfrm>
            <a:off x="2046446" y="2484239"/>
            <a:ext cx="6381274" cy="982266"/>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The determinant of a square matrix is a scalar value that represents certain properties of the matrix, such as its invertibility and the volume of the parallelepiped formed by its columns.</a:t>
            </a:r>
            <a:endParaRPr lang="en-US" sz="1600" dirty="0"/>
          </a:p>
        </p:txBody>
      </p:sp>
      <p:pic>
        <p:nvPicPr>
          <p:cNvPr id="7" name="Image 2" descr="preencoded.png">    </p:cNvPr>
          <p:cNvPicPr>
            <a:picLocks noChangeAspect="1"/>
          </p:cNvPicPr>
          <p:nvPr/>
        </p:nvPicPr>
        <p:blipFill>
          <a:blip r:embed="rId3"/>
          <a:stretch>
            <a:fillRect/>
          </a:stretch>
        </p:blipFill>
        <p:spPr>
          <a:xfrm>
            <a:off x="716280" y="3671054"/>
            <a:ext cx="1023223" cy="1833920"/>
          </a:xfrm>
          <a:prstGeom prst="rect">
            <a:avLst/>
          </a:prstGeom>
        </p:spPr>
      </p:pic>
      <p:sp>
        <p:nvSpPr>
          <p:cNvPr id="8" name="Text 3"/>
          <p:cNvSpPr/>
          <p:nvPr/>
        </p:nvSpPr>
        <p:spPr>
          <a:xfrm>
            <a:off x="2046446" y="3875603"/>
            <a:ext cx="2558177" cy="31980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Calculation</a:t>
            </a:r>
            <a:endParaRPr lang="en-US" sz="2000" dirty="0"/>
          </a:p>
        </p:txBody>
      </p:sp>
      <p:sp>
        <p:nvSpPr>
          <p:cNvPr id="9" name="Text 4"/>
          <p:cNvSpPr/>
          <p:nvPr/>
        </p:nvSpPr>
        <p:spPr>
          <a:xfrm>
            <a:off x="2046446" y="4318159"/>
            <a:ext cx="6381274" cy="982266"/>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Calculating the determinant involves a specific set of rules that depend on the size of the matrix. For small matrices, there are simple formulas, while larger matrices require expansion methods.</a:t>
            </a:r>
            <a:endParaRPr lang="en-US" sz="1600" dirty="0"/>
          </a:p>
        </p:txBody>
      </p:sp>
      <p:pic>
        <p:nvPicPr>
          <p:cNvPr id="10" name="Image 3" descr="preencoded.png">    </p:cNvPr>
          <p:cNvPicPr>
            <a:picLocks noChangeAspect="1"/>
          </p:cNvPicPr>
          <p:nvPr/>
        </p:nvPicPr>
        <p:blipFill>
          <a:blip r:embed="rId4"/>
          <a:stretch>
            <a:fillRect/>
          </a:stretch>
        </p:blipFill>
        <p:spPr>
          <a:xfrm>
            <a:off x="716280" y="5504974"/>
            <a:ext cx="1023223" cy="1833920"/>
          </a:xfrm>
          <a:prstGeom prst="rect">
            <a:avLst/>
          </a:prstGeom>
        </p:spPr>
      </p:pic>
      <p:sp>
        <p:nvSpPr>
          <p:cNvPr id="11" name="Text 5"/>
          <p:cNvSpPr/>
          <p:nvPr/>
        </p:nvSpPr>
        <p:spPr>
          <a:xfrm>
            <a:off x="2046446" y="5709523"/>
            <a:ext cx="2558177" cy="31980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Significance</a:t>
            </a:r>
            <a:endParaRPr lang="en-US" sz="2000" dirty="0"/>
          </a:p>
        </p:txBody>
      </p:sp>
      <p:sp>
        <p:nvSpPr>
          <p:cNvPr id="12" name="Text 6"/>
          <p:cNvSpPr/>
          <p:nvPr/>
        </p:nvSpPr>
        <p:spPr>
          <a:xfrm>
            <a:off x="2046446" y="6152078"/>
            <a:ext cx="6381274" cy="982266"/>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Determinants play a crucial role in various mathematical and scientific applications, including solving systems of linear equations, finding eigenvalues, and calculating volumes.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1283970"/>
            <a:ext cx="7029450" cy="708779"/>
          </a:xfrm>
          <a:prstGeom prst="rect">
            <a:avLst/>
          </a:prstGeom>
          <a:noFill/>
          <a:ln/>
        </p:spPr>
        <p:txBody>
          <a:bodyPr wrap="none" lIns="0" tIns="0" rIns="0" bIns="0" rtlCol="0" anchor="t"/>
          <a:lstStyle/>
          <a:p>
            <a:pPr indent="0" marL="0">
              <a:lnSpc>
                <a:spcPts val="5550"/>
              </a:lnSpc>
              <a:buNone/>
            </a:pPr>
            <a:r>
              <a:rPr lang="en-US" sz="4450" dirty="0">
                <a:solidFill>
                  <a:srgbClr val="F3F3F2"/>
                </a:solidFill>
                <a:latin typeface="IBM Plex Sans Medium" pitchFamily="34" charset="0"/>
                <a:ea typeface="IBM Plex Sans Medium" pitchFamily="34" charset="-122"/>
                <a:cs typeface="IBM Plex Sans Medium" pitchFamily="34" charset="-120"/>
              </a:rPr>
              <a:t>Properties of Determinants</a:t>
            </a:r>
            <a:endParaRPr lang="en-US" sz="4450" dirty="0"/>
          </a:p>
        </p:txBody>
      </p:sp>
      <p:sp>
        <p:nvSpPr>
          <p:cNvPr id="4" name="Shape 1"/>
          <p:cNvSpPr/>
          <p:nvPr/>
        </p:nvSpPr>
        <p:spPr>
          <a:xfrm>
            <a:off x="793790" y="2588062"/>
            <a:ext cx="510302" cy="510302"/>
          </a:xfrm>
          <a:prstGeom prst="roundRect">
            <a:avLst>
              <a:gd name="adj" fmla="val 6667"/>
            </a:avLst>
          </a:prstGeom>
          <a:solidFill>
            <a:srgbClr val="484B51"/>
          </a:solidFill>
          <a:ln/>
        </p:spPr>
      </p:sp>
      <p:sp>
        <p:nvSpPr>
          <p:cNvPr id="5" name="Text 2"/>
          <p:cNvSpPr/>
          <p:nvPr/>
        </p:nvSpPr>
        <p:spPr>
          <a:xfrm>
            <a:off x="946785" y="2673072"/>
            <a:ext cx="204192" cy="340281"/>
          </a:xfrm>
          <a:prstGeom prst="rect">
            <a:avLst/>
          </a:prstGeom>
          <a:noFill/>
          <a:ln/>
        </p:spPr>
        <p:txBody>
          <a:bodyPr wrap="none" lIns="0" tIns="0" rIns="0" bIns="0" rtlCol="0" anchor="t"/>
          <a:lstStyle/>
          <a:p>
            <a:pPr algn="ctr" indent="0" marL="0">
              <a:lnSpc>
                <a:spcPts val="2650"/>
              </a:lnSpc>
              <a:buNone/>
            </a:pPr>
            <a:r>
              <a:rPr lang="en-US" sz="2650" dirty="0">
                <a:solidFill>
                  <a:srgbClr val="D4D4D1"/>
                </a:solidFill>
                <a:latin typeface="IBM Plex Sans Medium" pitchFamily="34" charset="0"/>
                <a:ea typeface="IBM Plex Sans Medium" pitchFamily="34" charset="-122"/>
                <a:cs typeface="IBM Plex Sans Medium" pitchFamily="34" charset="-120"/>
              </a:rPr>
              <a:t>1</a:t>
            </a:r>
            <a:endParaRPr lang="en-US" sz="2650" dirty="0"/>
          </a:p>
        </p:txBody>
      </p:sp>
      <p:sp>
        <p:nvSpPr>
          <p:cNvPr id="6" name="Text 3"/>
          <p:cNvSpPr/>
          <p:nvPr/>
        </p:nvSpPr>
        <p:spPr>
          <a:xfrm>
            <a:off x="1530906" y="2588062"/>
            <a:ext cx="2927747" cy="708660"/>
          </a:xfrm>
          <a:prstGeom prst="rect">
            <a:avLst/>
          </a:prstGeom>
          <a:noFill/>
          <a:ln/>
        </p:spPr>
        <p:txBody>
          <a:bodyPr wrap="square" lIns="0" tIns="0" rIns="0" bIns="0" rtlCol="0" anchor="t"/>
          <a:lstStyle/>
          <a:p>
            <a:pPr indent="0" marL="0">
              <a:lnSpc>
                <a:spcPts val="2750"/>
              </a:lnSpc>
              <a:buNone/>
            </a:pPr>
            <a:r>
              <a:rPr lang="en-US" sz="2200" dirty="0">
                <a:solidFill>
                  <a:srgbClr val="D4D4D1"/>
                </a:solidFill>
                <a:latin typeface="IBM Plex Sans Medium" pitchFamily="34" charset="0"/>
                <a:ea typeface="IBM Plex Sans Medium" pitchFamily="34" charset="-122"/>
                <a:cs typeface="IBM Plex Sans Medium" pitchFamily="34" charset="-120"/>
              </a:rPr>
              <a:t>Determinant of Transpose</a:t>
            </a:r>
            <a:endParaRPr lang="en-US" sz="2200" dirty="0"/>
          </a:p>
        </p:txBody>
      </p:sp>
      <p:sp>
        <p:nvSpPr>
          <p:cNvPr id="7" name="Text 4"/>
          <p:cNvSpPr/>
          <p:nvPr/>
        </p:nvSpPr>
        <p:spPr>
          <a:xfrm>
            <a:off x="1530906" y="3432810"/>
            <a:ext cx="2927747" cy="1451610"/>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The determinant of the transpose of a matrix is equal to the determinant of the original matrix.</a:t>
            </a:r>
            <a:endParaRPr lang="en-US" sz="1750" dirty="0"/>
          </a:p>
        </p:txBody>
      </p:sp>
      <p:sp>
        <p:nvSpPr>
          <p:cNvPr id="8" name="Shape 5"/>
          <p:cNvSpPr/>
          <p:nvPr/>
        </p:nvSpPr>
        <p:spPr>
          <a:xfrm>
            <a:off x="4685467" y="2588062"/>
            <a:ext cx="510302" cy="510302"/>
          </a:xfrm>
          <a:prstGeom prst="roundRect">
            <a:avLst>
              <a:gd name="adj" fmla="val 6667"/>
            </a:avLst>
          </a:prstGeom>
          <a:solidFill>
            <a:srgbClr val="484B51"/>
          </a:solidFill>
          <a:ln/>
        </p:spPr>
      </p:sp>
      <p:sp>
        <p:nvSpPr>
          <p:cNvPr id="9" name="Text 6"/>
          <p:cNvSpPr/>
          <p:nvPr/>
        </p:nvSpPr>
        <p:spPr>
          <a:xfrm>
            <a:off x="4838462" y="2673072"/>
            <a:ext cx="204192" cy="340281"/>
          </a:xfrm>
          <a:prstGeom prst="rect">
            <a:avLst/>
          </a:prstGeom>
          <a:noFill/>
          <a:ln/>
        </p:spPr>
        <p:txBody>
          <a:bodyPr wrap="none" lIns="0" tIns="0" rIns="0" bIns="0" rtlCol="0" anchor="t"/>
          <a:lstStyle/>
          <a:p>
            <a:pPr algn="ctr" indent="0" marL="0">
              <a:lnSpc>
                <a:spcPts val="2650"/>
              </a:lnSpc>
              <a:buNone/>
            </a:pPr>
            <a:r>
              <a:rPr lang="en-US" sz="2650" dirty="0">
                <a:solidFill>
                  <a:srgbClr val="D4D4D1"/>
                </a:solidFill>
                <a:latin typeface="IBM Plex Sans Medium" pitchFamily="34" charset="0"/>
                <a:ea typeface="IBM Plex Sans Medium" pitchFamily="34" charset="-122"/>
                <a:cs typeface="IBM Plex Sans Medium" pitchFamily="34" charset="-120"/>
              </a:rPr>
              <a:t>2</a:t>
            </a:r>
            <a:endParaRPr lang="en-US" sz="2650" dirty="0"/>
          </a:p>
        </p:txBody>
      </p:sp>
      <p:sp>
        <p:nvSpPr>
          <p:cNvPr id="10" name="Text 7"/>
          <p:cNvSpPr/>
          <p:nvPr/>
        </p:nvSpPr>
        <p:spPr>
          <a:xfrm>
            <a:off x="5422583" y="2588062"/>
            <a:ext cx="2927747" cy="708660"/>
          </a:xfrm>
          <a:prstGeom prst="rect">
            <a:avLst/>
          </a:prstGeom>
          <a:noFill/>
          <a:ln/>
        </p:spPr>
        <p:txBody>
          <a:bodyPr wrap="square" lIns="0" tIns="0" rIns="0" bIns="0" rtlCol="0" anchor="t"/>
          <a:lstStyle/>
          <a:p>
            <a:pPr indent="0" marL="0">
              <a:lnSpc>
                <a:spcPts val="2750"/>
              </a:lnSpc>
              <a:buNone/>
            </a:pPr>
            <a:r>
              <a:rPr lang="en-US" sz="2200" dirty="0">
                <a:solidFill>
                  <a:srgbClr val="D4D4D1"/>
                </a:solidFill>
                <a:latin typeface="IBM Plex Sans Medium" pitchFamily="34" charset="0"/>
                <a:ea typeface="IBM Plex Sans Medium" pitchFamily="34" charset="-122"/>
                <a:cs typeface="IBM Plex Sans Medium" pitchFamily="34" charset="-120"/>
              </a:rPr>
              <a:t>Determinant of Product</a:t>
            </a:r>
            <a:endParaRPr lang="en-US" sz="2200" dirty="0"/>
          </a:p>
        </p:txBody>
      </p:sp>
      <p:sp>
        <p:nvSpPr>
          <p:cNvPr id="11" name="Text 8"/>
          <p:cNvSpPr/>
          <p:nvPr/>
        </p:nvSpPr>
        <p:spPr>
          <a:xfrm>
            <a:off x="5422583" y="3432810"/>
            <a:ext cx="2927747" cy="1451610"/>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The determinant of the product of two matrices is equal to the product of their determinants.</a:t>
            </a:r>
            <a:endParaRPr lang="en-US" sz="1750" dirty="0"/>
          </a:p>
        </p:txBody>
      </p:sp>
      <p:sp>
        <p:nvSpPr>
          <p:cNvPr id="12" name="Shape 9"/>
          <p:cNvSpPr/>
          <p:nvPr/>
        </p:nvSpPr>
        <p:spPr>
          <a:xfrm>
            <a:off x="793790" y="5366385"/>
            <a:ext cx="510302" cy="510302"/>
          </a:xfrm>
          <a:prstGeom prst="roundRect">
            <a:avLst>
              <a:gd name="adj" fmla="val 6667"/>
            </a:avLst>
          </a:prstGeom>
          <a:solidFill>
            <a:srgbClr val="484B51"/>
          </a:solidFill>
          <a:ln/>
        </p:spPr>
      </p:sp>
      <p:sp>
        <p:nvSpPr>
          <p:cNvPr id="13" name="Text 10"/>
          <p:cNvSpPr/>
          <p:nvPr/>
        </p:nvSpPr>
        <p:spPr>
          <a:xfrm>
            <a:off x="946785" y="5451396"/>
            <a:ext cx="204192" cy="340281"/>
          </a:xfrm>
          <a:prstGeom prst="rect">
            <a:avLst/>
          </a:prstGeom>
          <a:noFill/>
          <a:ln/>
        </p:spPr>
        <p:txBody>
          <a:bodyPr wrap="none" lIns="0" tIns="0" rIns="0" bIns="0" rtlCol="0" anchor="t"/>
          <a:lstStyle/>
          <a:p>
            <a:pPr algn="ctr" indent="0" marL="0">
              <a:lnSpc>
                <a:spcPts val="2650"/>
              </a:lnSpc>
              <a:buNone/>
            </a:pPr>
            <a:r>
              <a:rPr lang="en-US" sz="2650" dirty="0">
                <a:solidFill>
                  <a:srgbClr val="D4D4D1"/>
                </a:solidFill>
                <a:latin typeface="IBM Plex Sans Medium" pitchFamily="34" charset="0"/>
                <a:ea typeface="IBM Plex Sans Medium" pitchFamily="34" charset="-122"/>
                <a:cs typeface="IBM Plex Sans Medium" pitchFamily="34" charset="-120"/>
              </a:rPr>
              <a:t>3</a:t>
            </a:r>
            <a:endParaRPr lang="en-US" sz="2650" dirty="0"/>
          </a:p>
        </p:txBody>
      </p:sp>
      <p:sp>
        <p:nvSpPr>
          <p:cNvPr id="14" name="Text 11"/>
          <p:cNvSpPr/>
          <p:nvPr/>
        </p:nvSpPr>
        <p:spPr>
          <a:xfrm>
            <a:off x="1530906" y="5366385"/>
            <a:ext cx="3960733" cy="354330"/>
          </a:xfrm>
          <a:prstGeom prst="rect">
            <a:avLst/>
          </a:prstGeom>
          <a:noFill/>
          <a:ln/>
        </p:spPr>
        <p:txBody>
          <a:bodyPr wrap="none" lIns="0" tIns="0" rIns="0" bIns="0" rtlCol="0" anchor="t"/>
          <a:lstStyle/>
          <a:p>
            <a:pPr indent="0" marL="0">
              <a:lnSpc>
                <a:spcPts val="2750"/>
              </a:lnSpc>
              <a:buNone/>
            </a:pPr>
            <a:r>
              <a:rPr lang="en-US" sz="2200" dirty="0">
                <a:solidFill>
                  <a:srgbClr val="D4D4D1"/>
                </a:solidFill>
                <a:latin typeface="IBM Plex Sans Medium" pitchFamily="34" charset="0"/>
                <a:ea typeface="IBM Plex Sans Medium" pitchFamily="34" charset="-122"/>
                <a:cs typeface="IBM Plex Sans Medium" pitchFamily="34" charset="-120"/>
              </a:rPr>
              <a:t>Determinant of Scalar Multiple</a:t>
            </a:r>
            <a:endParaRPr lang="en-US" sz="2200" dirty="0"/>
          </a:p>
        </p:txBody>
      </p:sp>
      <p:sp>
        <p:nvSpPr>
          <p:cNvPr id="15" name="Text 12"/>
          <p:cNvSpPr/>
          <p:nvPr/>
        </p:nvSpPr>
        <p:spPr>
          <a:xfrm>
            <a:off x="1530906" y="5856803"/>
            <a:ext cx="6819305" cy="1088708"/>
          </a:xfrm>
          <a:prstGeom prst="rect">
            <a:avLst/>
          </a:prstGeom>
          <a:noFill/>
          <a:ln/>
        </p:spPr>
        <p:txBody>
          <a:bodyPr wrap="square" lIns="0" tIns="0" rIns="0" bIns="0" rtlCol="0" anchor="t"/>
          <a:lstStyle/>
          <a:p>
            <a:pPr indent="0" marL="0">
              <a:lnSpc>
                <a:spcPts val="2850"/>
              </a:lnSpc>
              <a:buNone/>
            </a:pPr>
            <a:r>
              <a:rPr lang="en-US" sz="1750" dirty="0">
                <a:solidFill>
                  <a:srgbClr val="D4D4D1"/>
                </a:solidFill>
                <a:latin typeface="Roboto" pitchFamily="34" charset="0"/>
                <a:ea typeface="Roboto" pitchFamily="34" charset="-122"/>
                <a:cs typeface="Roboto" pitchFamily="34" charset="-120"/>
              </a:rPr>
              <a:t>The determinant of a scalar multiple of a matrix is equal to the scalar raised to the power of the matrix's order multiplied by the determinant of the original matrix.</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257901"/>
          </a:xfrm>
          <a:prstGeom prst="rect">
            <a:avLst/>
          </a:prstGeom>
        </p:spPr>
      </p:pic>
      <p:sp>
        <p:nvSpPr>
          <p:cNvPr id="3" name="Text 0"/>
          <p:cNvSpPr/>
          <p:nvPr/>
        </p:nvSpPr>
        <p:spPr>
          <a:xfrm>
            <a:off x="632222" y="2755821"/>
            <a:ext cx="6024682" cy="564475"/>
          </a:xfrm>
          <a:prstGeom prst="rect">
            <a:avLst/>
          </a:prstGeom>
          <a:noFill/>
          <a:ln/>
        </p:spPr>
        <p:txBody>
          <a:bodyPr wrap="none" lIns="0" tIns="0" rIns="0" bIns="0" rtlCol="0" anchor="t"/>
          <a:lstStyle/>
          <a:p>
            <a:pPr indent="0" marL="0">
              <a:lnSpc>
                <a:spcPts val="4400"/>
              </a:lnSpc>
              <a:buNone/>
            </a:pPr>
            <a:r>
              <a:rPr lang="en-US" sz="3550" dirty="0">
                <a:solidFill>
                  <a:srgbClr val="F3F3F2"/>
                </a:solidFill>
                <a:latin typeface="IBM Plex Sans Medium" pitchFamily="34" charset="0"/>
                <a:ea typeface="IBM Plex Sans Medium" pitchFamily="34" charset="-122"/>
                <a:cs typeface="IBM Plex Sans Medium" pitchFamily="34" charset="-120"/>
              </a:rPr>
              <a:t>Applications of Determinants</a:t>
            </a:r>
            <a:endParaRPr lang="en-US" sz="3550" dirty="0"/>
          </a:p>
        </p:txBody>
      </p:sp>
      <p:sp>
        <p:nvSpPr>
          <p:cNvPr id="4" name="Shape 1"/>
          <p:cNvSpPr/>
          <p:nvPr/>
        </p:nvSpPr>
        <p:spPr>
          <a:xfrm>
            <a:off x="632222" y="5661422"/>
            <a:ext cx="13365956" cy="22860"/>
          </a:xfrm>
          <a:prstGeom prst="roundRect">
            <a:avLst>
              <a:gd name="adj" fmla="val 118528"/>
            </a:avLst>
          </a:prstGeom>
          <a:solidFill>
            <a:srgbClr val="61646A"/>
          </a:solidFill>
          <a:ln/>
        </p:spPr>
      </p:sp>
      <p:sp>
        <p:nvSpPr>
          <p:cNvPr id="5" name="Shape 2"/>
          <p:cNvSpPr/>
          <p:nvPr/>
        </p:nvSpPr>
        <p:spPr>
          <a:xfrm>
            <a:off x="3916918" y="5029260"/>
            <a:ext cx="22860" cy="632222"/>
          </a:xfrm>
          <a:prstGeom prst="roundRect">
            <a:avLst>
              <a:gd name="adj" fmla="val 118528"/>
            </a:avLst>
          </a:prstGeom>
          <a:solidFill>
            <a:srgbClr val="61646A"/>
          </a:solidFill>
          <a:ln/>
        </p:spPr>
      </p:sp>
      <p:sp>
        <p:nvSpPr>
          <p:cNvPr id="6" name="Shape 3"/>
          <p:cNvSpPr/>
          <p:nvPr/>
        </p:nvSpPr>
        <p:spPr>
          <a:xfrm>
            <a:off x="3725228" y="5458242"/>
            <a:ext cx="406360" cy="406360"/>
          </a:xfrm>
          <a:prstGeom prst="roundRect">
            <a:avLst>
              <a:gd name="adj" fmla="val 6668"/>
            </a:avLst>
          </a:prstGeom>
          <a:solidFill>
            <a:srgbClr val="484B51"/>
          </a:solidFill>
          <a:ln/>
        </p:spPr>
      </p:sp>
      <p:sp>
        <p:nvSpPr>
          <p:cNvPr id="7" name="Text 4"/>
          <p:cNvSpPr/>
          <p:nvPr/>
        </p:nvSpPr>
        <p:spPr>
          <a:xfrm>
            <a:off x="3847148" y="5525869"/>
            <a:ext cx="162520" cy="270986"/>
          </a:xfrm>
          <a:prstGeom prst="rect">
            <a:avLst/>
          </a:prstGeom>
          <a:noFill/>
          <a:ln/>
        </p:spPr>
        <p:txBody>
          <a:bodyPr wrap="none" lIns="0" tIns="0" rIns="0" bIns="0" rtlCol="0" anchor="t"/>
          <a:lstStyle/>
          <a:p>
            <a:pPr algn="ctr" indent="0" marL="0">
              <a:lnSpc>
                <a:spcPts val="2100"/>
              </a:lnSpc>
              <a:buNone/>
            </a:pPr>
            <a:r>
              <a:rPr lang="en-US" sz="2100" dirty="0">
                <a:solidFill>
                  <a:srgbClr val="D4D4D1"/>
                </a:solidFill>
                <a:latin typeface="IBM Plex Sans Medium" pitchFamily="34" charset="0"/>
                <a:ea typeface="IBM Plex Sans Medium" pitchFamily="34" charset="-122"/>
                <a:cs typeface="IBM Plex Sans Medium" pitchFamily="34" charset="-120"/>
              </a:rPr>
              <a:t>1</a:t>
            </a:r>
            <a:endParaRPr lang="en-US" sz="2100" dirty="0"/>
          </a:p>
        </p:txBody>
      </p:sp>
      <p:sp>
        <p:nvSpPr>
          <p:cNvPr id="8" name="Text 5"/>
          <p:cNvSpPr/>
          <p:nvPr/>
        </p:nvSpPr>
        <p:spPr>
          <a:xfrm>
            <a:off x="2661999" y="3591163"/>
            <a:ext cx="2532936" cy="282178"/>
          </a:xfrm>
          <a:prstGeom prst="rect">
            <a:avLst/>
          </a:prstGeom>
          <a:noFill/>
          <a:ln/>
        </p:spPr>
        <p:txBody>
          <a:bodyPr wrap="none" lIns="0" tIns="0" rIns="0" bIns="0" rtlCol="0" anchor="t"/>
          <a:lstStyle/>
          <a:p>
            <a:pPr algn="ctr" indent="0" marL="0">
              <a:lnSpc>
                <a:spcPts val="2200"/>
              </a:lnSpc>
              <a:buNone/>
            </a:pPr>
            <a:r>
              <a:rPr lang="en-US" sz="1750" dirty="0">
                <a:solidFill>
                  <a:srgbClr val="D4D4D1"/>
                </a:solidFill>
                <a:latin typeface="IBM Plex Sans Medium" pitchFamily="34" charset="0"/>
                <a:ea typeface="IBM Plex Sans Medium" pitchFamily="34" charset="-122"/>
                <a:cs typeface="IBM Plex Sans Medium" pitchFamily="34" charset="-120"/>
              </a:rPr>
              <a:t>Solving Linear Equations</a:t>
            </a:r>
            <a:endParaRPr lang="en-US" sz="1750" dirty="0"/>
          </a:p>
        </p:txBody>
      </p:sp>
      <p:sp>
        <p:nvSpPr>
          <p:cNvPr id="9" name="Text 6"/>
          <p:cNvSpPr/>
          <p:nvPr/>
        </p:nvSpPr>
        <p:spPr>
          <a:xfrm>
            <a:off x="812840" y="3981688"/>
            <a:ext cx="6231374" cy="866894"/>
          </a:xfrm>
          <a:prstGeom prst="rect">
            <a:avLst/>
          </a:prstGeom>
          <a:noFill/>
          <a:ln/>
        </p:spPr>
        <p:txBody>
          <a:bodyPr wrap="square" lIns="0" tIns="0" rIns="0" bIns="0" rtlCol="0" anchor="t"/>
          <a:lstStyle/>
          <a:p>
            <a:pPr algn="ctr" indent="0" marL="0">
              <a:lnSpc>
                <a:spcPts val="2250"/>
              </a:lnSpc>
              <a:buNone/>
            </a:pPr>
            <a:r>
              <a:rPr lang="en-US" sz="1400" dirty="0">
                <a:solidFill>
                  <a:srgbClr val="D4D4D1"/>
                </a:solidFill>
                <a:latin typeface="Roboto" pitchFamily="34" charset="0"/>
                <a:ea typeface="Roboto" pitchFamily="34" charset="-122"/>
                <a:cs typeface="Roboto" pitchFamily="34" charset="-120"/>
              </a:rPr>
              <a:t>Determinants are used in Cramer's rule to solve systems of linear equations. This method involves calculating determinants of various matrices to find the values of the unknown variables.</a:t>
            </a:r>
            <a:endParaRPr lang="en-US" sz="1400" dirty="0"/>
          </a:p>
        </p:txBody>
      </p:sp>
      <p:sp>
        <p:nvSpPr>
          <p:cNvPr id="10" name="Shape 7"/>
          <p:cNvSpPr/>
          <p:nvPr/>
        </p:nvSpPr>
        <p:spPr>
          <a:xfrm>
            <a:off x="7303532" y="5661362"/>
            <a:ext cx="22860" cy="632222"/>
          </a:xfrm>
          <a:prstGeom prst="roundRect">
            <a:avLst>
              <a:gd name="adj" fmla="val 118528"/>
            </a:avLst>
          </a:prstGeom>
          <a:solidFill>
            <a:srgbClr val="61646A"/>
          </a:solidFill>
          <a:ln/>
        </p:spPr>
      </p:sp>
      <p:sp>
        <p:nvSpPr>
          <p:cNvPr id="11" name="Shape 8"/>
          <p:cNvSpPr/>
          <p:nvPr/>
        </p:nvSpPr>
        <p:spPr>
          <a:xfrm>
            <a:off x="7111841" y="5458242"/>
            <a:ext cx="406360" cy="406360"/>
          </a:xfrm>
          <a:prstGeom prst="roundRect">
            <a:avLst>
              <a:gd name="adj" fmla="val 6668"/>
            </a:avLst>
          </a:prstGeom>
          <a:solidFill>
            <a:srgbClr val="484B51"/>
          </a:solidFill>
          <a:ln/>
        </p:spPr>
      </p:sp>
      <p:sp>
        <p:nvSpPr>
          <p:cNvPr id="12" name="Text 9"/>
          <p:cNvSpPr/>
          <p:nvPr/>
        </p:nvSpPr>
        <p:spPr>
          <a:xfrm>
            <a:off x="7233761" y="5525869"/>
            <a:ext cx="162520" cy="270986"/>
          </a:xfrm>
          <a:prstGeom prst="rect">
            <a:avLst/>
          </a:prstGeom>
          <a:noFill/>
          <a:ln/>
        </p:spPr>
        <p:txBody>
          <a:bodyPr wrap="none" lIns="0" tIns="0" rIns="0" bIns="0" rtlCol="0" anchor="t"/>
          <a:lstStyle/>
          <a:p>
            <a:pPr algn="ctr" indent="0" marL="0">
              <a:lnSpc>
                <a:spcPts val="2100"/>
              </a:lnSpc>
              <a:buNone/>
            </a:pPr>
            <a:r>
              <a:rPr lang="en-US" sz="2100" dirty="0">
                <a:solidFill>
                  <a:srgbClr val="D4D4D1"/>
                </a:solidFill>
                <a:latin typeface="IBM Plex Sans Medium" pitchFamily="34" charset="0"/>
                <a:ea typeface="IBM Plex Sans Medium" pitchFamily="34" charset="-122"/>
                <a:cs typeface="IBM Plex Sans Medium" pitchFamily="34" charset="-120"/>
              </a:rPr>
              <a:t>2</a:t>
            </a:r>
            <a:endParaRPr lang="en-US" sz="2100" dirty="0"/>
          </a:p>
        </p:txBody>
      </p:sp>
      <p:sp>
        <p:nvSpPr>
          <p:cNvPr id="13" name="Text 10"/>
          <p:cNvSpPr/>
          <p:nvPr/>
        </p:nvSpPr>
        <p:spPr>
          <a:xfrm>
            <a:off x="5783818" y="6474262"/>
            <a:ext cx="3062526" cy="282178"/>
          </a:xfrm>
          <a:prstGeom prst="rect">
            <a:avLst/>
          </a:prstGeom>
          <a:noFill/>
          <a:ln/>
        </p:spPr>
        <p:txBody>
          <a:bodyPr wrap="none" lIns="0" tIns="0" rIns="0" bIns="0" rtlCol="0" anchor="t"/>
          <a:lstStyle/>
          <a:p>
            <a:pPr algn="ctr" indent="0" marL="0">
              <a:lnSpc>
                <a:spcPts val="2200"/>
              </a:lnSpc>
              <a:buNone/>
            </a:pPr>
            <a:r>
              <a:rPr lang="en-US" sz="1750" dirty="0">
                <a:solidFill>
                  <a:srgbClr val="D4D4D1"/>
                </a:solidFill>
                <a:latin typeface="IBM Plex Sans Medium" pitchFamily="34" charset="0"/>
                <a:ea typeface="IBM Plex Sans Medium" pitchFamily="34" charset="-122"/>
                <a:cs typeface="IBM Plex Sans Medium" pitchFamily="34" charset="-120"/>
              </a:rPr>
              <a:t>Eigenvalues and Eigenvectors</a:t>
            </a:r>
            <a:endParaRPr lang="en-US" sz="1750" dirty="0"/>
          </a:p>
        </p:txBody>
      </p:sp>
      <p:sp>
        <p:nvSpPr>
          <p:cNvPr id="14" name="Text 11"/>
          <p:cNvSpPr/>
          <p:nvPr/>
        </p:nvSpPr>
        <p:spPr>
          <a:xfrm>
            <a:off x="4199453" y="6864787"/>
            <a:ext cx="6231374" cy="866894"/>
          </a:xfrm>
          <a:prstGeom prst="rect">
            <a:avLst/>
          </a:prstGeom>
          <a:noFill/>
          <a:ln/>
        </p:spPr>
        <p:txBody>
          <a:bodyPr wrap="square" lIns="0" tIns="0" rIns="0" bIns="0" rtlCol="0" anchor="t"/>
          <a:lstStyle/>
          <a:p>
            <a:pPr algn="ctr" indent="0" marL="0">
              <a:lnSpc>
                <a:spcPts val="2250"/>
              </a:lnSpc>
              <a:buNone/>
            </a:pPr>
            <a:r>
              <a:rPr lang="en-US" sz="1400" dirty="0">
                <a:solidFill>
                  <a:srgbClr val="D4D4D1"/>
                </a:solidFill>
                <a:latin typeface="Roboto" pitchFamily="34" charset="0"/>
                <a:ea typeface="Roboto" pitchFamily="34" charset="-122"/>
                <a:cs typeface="Roboto" pitchFamily="34" charset="-120"/>
              </a:rPr>
              <a:t>Determinants are used in finding eigenvalues and eigenvectors of a matrix. Eigenvalues represent the scaling factors of eigenvectors, which are the directions that remain unchanged after linear transformation.</a:t>
            </a:r>
            <a:endParaRPr lang="en-US" sz="1400" dirty="0"/>
          </a:p>
        </p:txBody>
      </p:sp>
      <p:sp>
        <p:nvSpPr>
          <p:cNvPr id="15" name="Shape 12"/>
          <p:cNvSpPr/>
          <p:nvPr/>
        </p:nvSpPr>
        <p:spPr>
          <a:xfrm>
            <a:off x="10690265" y="5029260"/>
            <a:ext cx="22860" cy="632222"/>
          </a:xfrm>
          <a:prstGeom prst="roundRect">
            <a:avLst>
              <a:gd name="adj" fmla="val 118528"/>
            </a:avLst>
          </a:prstGeom>
          <a:solidFill>
            <a:srgbClr val="61646A"/>
          </a:solidFill>
          <a:ln/>
        </p:spPr>
      </p:sp>
      <p:sp>
        <p:nvSpPr>
          <p:cNvPr id="16" name="Shape 13"/>
          <p:cNvSpPr/>
          <p:nvPr/>
        </p:nvSpPr>
        <p:spPr>
          <a:xfrm>
            <a:off x="10498574" y="5458242"/>
            <a:ext cx="406360" cy="406360"/>
          </a:xfrm>
          <a:prstGeom prst="roundRect">
            <a:avLst>
              <a:gd name="adj" fmla="val 6668"/>
            </a:avLst>
          </a:prstGeom>
          <a:solidFill>
            <a:srgbClr val="484B51"/>
          </a:solidFill>
          <a:ln/>
        </p:spPr>
      </p:sp>
      <p:sp>
        <p:nvSpPr>
          <p:cNvPr id="17" name="Text 14"/>
          <p:cNvSpPr/>
          <p:nvPr/>
        </p:nvSpPr>
        <p:spPr>
          <a:xfrm>
            <a:off x="10620494" y="5525869"/>
            <a:ext cx="162520" cy="270986"/>
          </a:xfrm>
          <a:prstGeom prst="rect">
            <a:avLst/>
          </a:prstGeom>
          <a:noFill/>
          <a:ln/>
        </p:spPr>
        <p:txBody>
          <a:bodyPr wrap="none" lIns="0" tIns="0" rIns="0" bIns="0" rtlCol="0" anchor="t"/>
          <a:lstStyle/>
          <a:p>
            <a:pPr algn="ctr" indent="0" marL="0">
              <a:lnSpc>
                <a:spcPts val="2100"/>
              </a:lnSpc>
              <a:buNone/>
            </a:pPr>
            <a:r>
              <a:rPr lang="en-US" sz="2100" dirty="0">
                <a:solidFill>
                  <a:srgbClr val="D4D4D1"/>
                </a:solidFill>
                <a:latin typeface="IBM Plex Sans Medium" pitchFamily="34" charset="0"/>
                <a:ea typeface="IBM Plex Sans Medium" pitchFamily="34" charset="-122"/>
                <a:cs typeface="IBM Plex Sans Medium" pitchFamily="34" charset="-120"/>
              </a:rPr>
              <a:t>3</a:t>
            </a:r>
            <a:endParaRPr lang="en-US" sz="2100" dirty="0"/>
          </a:p>
        </p:txBody>
      </p:sp>
      <p:sp>
        <p:nvSpPr>
          <p:cNvPr id="18" name="Text 15"/>
          <p:cNvSpPr/>
          <p:nvPr/>
        </p:nvSpPr>
        <p:spPr>
          <a:xfrm>
            <a:off x="9489281" y="3591163"/>
            <a:ext cx="2424946" cy="282178"/>
          </a:xfrm>
          <a:prstGeom prst="rect">
            <a:avLst/>
          </a:prstGeom>
          <a:noFill/>
          <a:ln/>
        </p:spPr>
        <p:txBody>
          <a:bodyPr wrap="none" lIns="0" tIns="0" rIns="0" bIns="0" rtlCol="0" anchor="t"/>
          <a:lstStyle/>
          <a:p>
            <a:pPr algn="ctr" indent="0" marL="0">
              <a:lnSpc>
                <a:spcPts val="2200"/>
              </a:lnSpc>
              <a:buNone/>
            </a:pPr>
            <a:r>
              <a:rPr lang="en-US" sz="1750" dirty="0">
                <a:solidFill>
                  <a:srgbClr val="D4D4D1"/>
                </a:solidFill>
                <a:latin typeface="IBM Plex Sans Medium" pitchFamily="34" charset="0"/>
                <a:ea typeface="IBM Plex Sans Medium" pitchFamily="34" charset="-122"/>
                <a:cs typeface="IBM Plex Sans Medium" pitchFamily="34" charset="-120"/>
              </a:rPr>
              <a:t>Geometric Applications</a:t>
            </a:r>
            <a:endParaRPr lang="en-US" sz="1750" dirty="0"/>
          </a:p>
        </p:txBody>
      </p:sp>
      <p:sp>
        <p:nvSpPr>
          <p:cNvPr id="19" name="Text 16"/>
          <p:cNvSpPr/>
          <p:nvPr/>
        </p:nvSpPr>
        <p:spPr>
          <a:xfrm>
            <a:off x="7586067" y="3981688"/>
            <a:ext cx="6231493" cy="866894"/>
          </a:xfrm>
          <a:prstGeom prst="rect">
            <a:avLst/>
          </a:prstGeom>
          <a:noFill/>
          <a:ln/>
        </p:spPr>
        <p:txBody>
          <a:bodyPr wrap="square" lIns="0" tIns="0" rIns="0" bIns="0" rtlCol="0" anchor="t"/>
          <a:lstStyle/>
          <a:p>
            <a:pPr algn="ctr" indent="0" marL="0">
              <a:lnSpc>
                <a:spcPts val="2250"/>
              </a:lnSpc>
              <a:buNone/>
            </a:pPr>
            <a:r>
              <a:rPr lang="en-US" sz="1400" dirty="0">
                <a:solidFill>
                  <a:srgbClr val="D4D4D1"/>
                </a:solidFill>
                <a:latin typeface="Roboto" pitchFamily="34" charset="0"/>
                <a:ea typeface="Roboto" pitchFamily="34" charset="-122"/>
                <a:cs typeface="Roboto" pitchFamily="34" charset="-120"/>
              </a:rPr>
              <a:t>Determinants can be used to calculate volumes of parallelepipeds formed by vectors represented by the columns of a matrix. They also have applications in finding areas of triangles and parallelograms.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13184" y="802005"/>
            <a:ext cx="8394025" cy="636746"/>
          </a:xfrm>
          <a:prstGeom prst="rect">
            <a:avLst/>
          </a:prstGeom>
          <a:noFill/>
          <a:ln/>
        </p:spPr>
        <p:txBody>
          <a:bodyPr wrap="none" lIns="0" tIns="0" rIns="0" bIns="0" rtlCol="0" anchor="t"/>
          <a:lstStyle/>
          <a:p>
            <a:pPr indent="0" marL="0">
              <a:lnSpc>
                <a:spcPts val="5000"/>
              </a:lnSpc>
              <a:buNone/>
            </a:pPr>
            <a:r>
              <a:rPr lang="en-US" sz="4000" dirty="0">
                <a:solidFill>
                  <a:srgbClr val="F3F3F2"/>
                </a:solidFill>
                <a:latin typeface="IBM Plex Sans Medium" pitchFamily="34" charset="0"/>
                <a:ea typeface="IBM Plex Sans Medium" pitchFamily="34" charset="-122"/>
                <a:cs typeface="IBM Plex Sans Medium" pitchFamily="34" charset="-120"/>
              </a:rPr>
              <a:t>Solving Systems of Linear Equations</a:t>
            </a:r>
            <a:endParaRPr lang="en-US" sz="4000" dirty="0"/>
          </a:p>
        </p:txBody>
      </p:sp>
      <p:pic>
        <p:nvPicPr>
          <p:cNvPr id="3" name="Image 0" descr="preencoded.png">    </p:cNvPr>
          <p:cNvPicPr>
            <a:picLocks noChangeAspect="1"/>
          </p:cNvPicPr>
          <p:nvPr/>
        </p:nvPicPr>
        <p:blipFill>
          <a:blip r:embed="rId1"/>
          <a:stretch>
            <a:fillRect/>
          </a:stretch>
        </p:blipFill>
        <p:spPr>
          <a:xfrm>
            <a:off x="2924770" y="1846302"/>
            <a:ext cx="2178606" cy="1826538"/>
          </a:xfrm>
          <a:prstGeom prst="rect">
            <a:avLst/>
          </a:prstGeom>
        </p:spPr>
      </p:pic>
      <p:sp>
        <p:nvSpPr>
          <p:cNvPr id="4" name="Text 1"/>
          <p:cNvSpPr/>
          <p:nvPr/>
        </p:nvSpPr>
        <p:spPr>
          <a:xfrm>
            <a:off x="3937516" y="2799040"/>
            <a:ext cx="152876" cy="407670"/>
          </a:xfrm>
          <a:prstGeom prst="rect">
            <a:avLst/>
          </a:prstGeom>
          <a:noFill/>
          <a:ln/>
        </p:spPr>
        <p:txBody>
          <a:bodyPr wrap="none" lIns="0" tIns="0" rIns="0" bIns="0" rtlCol="0" anchor="t"/>
          <a:lstStyle/>
          <a:p>
            <a:pPr algn="ctr" indent="0" marL="0">
              <a:lnSpc>
                <a:spcPts val="3200"/>
              </a:lnSpc>
              <a:buNone/>
            </a:pPr>
            <a:r>
              <a:rPr lang="en-US" sz="2000" dirty="0">
                <a:solidFill>
                  <a:srgbClr val="D4D4D1"/>
                </a:solidFill>
                <a:latin typeface="IBM Plex Sans Medium" pitchFamily="34" charset="0"/>
                <a:ea typeface="IBM Plex Sans Medium" pitchFamily="34" charset="-122"/>
                <a:cs typeface="IBM Plex Sans Medium" pitchFamily="34" charset="-120"/>
              </a:rPr>
              <a:t>1</a:t>
            </a:r>
            <a:endParaRPr lang="en-US" sz="2000" dirty="0"/>
          </a:p>
        </p:txBody>
      </p:sp>
      <p:sp>
        <p:nvSpPr>
          <p:cNvPr id="5" name="Text 2"/>
          <p:cNvSpPr/>
          <p:nvPr/>
        </p:nvSpPr>
        <p:spPr>
          <a:xfrm>
            <a:off x="5307092" y="2050018"/>
            <a:ext cx="2591633" cy="31849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Matrix Representation</a:t>
            </a:r>
            <a:endParaRPr lang="en-US" sz="2000" dirty="0"/>
          </a:p>
        </p:txBody>
      </p:sp>
      <p:sp>
        <p:nvSpPr>
          <p:cNvPr id="6" name="Text 3"/>
          <p:cNvSpPr/>
          <p:nvPr/>
        </p:nvSpPr>
        <p:spPr>
          <a:xfrm>
            <a:off x="5307092" y="2490788"/>
            <a:ext cx="8406408" cy="978337"/>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Systems of linear equations can be conveniently represented using matrices. The coefficients of the variables form the coefficient matrix, and the constants form a column vector.</a:t>
            </a:r>
            <a:endParaRPr lang="en-US" sz="1600" dirty="0"/>
          </a:p>
        </p:txBody>
      </p:sp>
      <p:sp>
        <p:nvSpPr>
          <p:cNvPr id="7" name="Shape 4"/>
          <p:cNvSpPr/>
          <p:nvPr/>
        </p:nvSpPr>
        <p:spPr>
          <a:xfrm>
            <a:off x="5154216" y="3688675"/>
            <a:ext cx="8712160" cy="11430"/>
          </a:xfrm>
          <a:prstGeom prst="roundRect">
            <a:avLst>
              <a:gd name="adj" fmla="val 267455"/>
            </a:avLst>
          </a:prstGeom>
          <a:solidFill>
            <a:srgbClr val="61646A"/>
          </a:solidFill>
          <a:ln/>
        </p:spPr>
      </p:sp>
      <p:pic>
        <p:nvPicPr>
          <p:cNvPr id="8" name="Image 1" descr="preencoded.png">    </p:cNvPr>
          <p:cNvPicPr>
            <a:picLocks noChangeAspect="1"/>
          </p:cNvPicPr>
          <p:nvPr/>
        </p:nvPicPr>
        <p:blipFill>
          <a:blip r:embed="rId2"/>
          <a:stretch>
            <a:fillRect/>
          </a:stretch>
        </p:blipFill>
        <p:spPr>
          <a:xfrm>
            <a:off x="1835468" y="3723680"/>
            <a:ext cx="4357330" cy="1826538"/>
          </a:xfrm>
          <a:prstGeom prst="rect">
            <a:avLst/>
          </a:prstGeom>
        </p:spPr>
      </p:pic>
      <p:sp>
        <p:nvSpPr>
          <p:cNvPr id="9" name="Text 5"/>
          <p:cNvSpPr/>
          <p:nvPr/>
        </p:nvSpPr>
        <p:spPr>
          <a:xfrm>
            <a:off x="3937635" y="4433054"/>
            <a:ext cx="152876" cy="407670"/>
          </a:xfrm>
          <a:prstGeom prst="rect">
            <a:avLst/>
          </a:prstGeom>
          <a:noFill/>
          <a:ln/>
        </p:spPr>
        <p:txBody>
          <a:bodyPr wrap="none" lIns="0" tIns="0" rIns="0" bIns="0" rtlCol="0" anchor="t"/>
          <a:lstStyle/>
          <a:p>
            <a:pPr algn="ctr" indent="0" marL="0">
              <a:lnSpc>
                <a:spcPts val="3200"/>
              </a:lnSpc>
              <a:buNone/>
            </a:pPr>
            <a:r>
              <a:rPr lang="en-US" sz="2000" dirty="0">
                <a:solidFill>
                  <a:srgbClr val="D4D4D1"/>
                </a:solidFill>
                <a:latin typeface="IBM Plex Sans Medium" pitchFamily="34" charset="0"/>
                <a:ea typeface="IBM Plex Sans Medium" pitchFamily="34" charset="-122"/>
                <a:cs typeface="IBM Plex Sans Medium" pitchFamily="34" charset="-120"/>
              </a:rPr>
              <a:t>2</a:t>
            </a:r>
            <a:endParaRPr lang="en-US" sz="2000" dirty="0"/>
          </a:p>
        </p:txBody>
      </p:sp>
      <p:sp>
        <p:nvSpPr>
          <p:cNvPr id="10" name="Text 6"/>
          <p:cNvSpPr/>
          <p:nvPr/>
        </p:nvSpPr>
        <p:spPr>
          <a:xfrm>
            <a:off x="6396514" y="3927396"/>
            <a:ext cx="2547461" cy="31849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Gaussian Elimination</a:t>
            </a:r>
            <a:endParaRPr lang="en-US" sz="2000" dirty="0"/>
          </a:p>
        </p:txBody>
      </p:sp>
      <p:sp>
        <p:nvSpPr>
          <p:cNvPr id="11" name="Text 7"/>
          <p:cNvSpPr/>
          <p:nvPr/>
        </p:nvSpPr>
        <p:spPr>
          <a:xfrm>
            <a:off x="6396514" y="4368165"/>
            <a:ext cx="7316986" cy="978337"/>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Gaussian elimination is a method for solving systems of linear equations by transforming the coefficient matrix into an upper triangular form. This method utilizes row operations.</a:t>
            </a:r>
            <a:endParaRPr lang="en-US" sz="1600" dirty="0"/>
          </a:p>
        </p:txBody>
      </p:sp>
      <p:sp>
        <p:nvSpPr>
          <p:cNvPr id="12" name="Shape 8"/>
          <p:cNvSpPr/>
          <p:nvPr/>
        </p:nvSpPr>
        <p:spPr>
          <a:xfrm>
            <a:off x="6243638" y="5566053"/>
            <a:ext cx="7622738" cy="11430"/>
          </a:xfrm>
          <a:prstGeom prst="roundRect">
            <a:avLst>
              <a:gd name="adj" fmla="val 267455"/>
            </a:avLst>
          </a:prstGeom>
          <a:solidFill>
            <a:srgbClr val="61646A"/>
          </a:solidFill>
          <a:ln/>
        </p:spPr>
      </p:sp>
      <p:pic>
        <p:nvPicPr>
          <p:cNvPr id="13" name="Image 2" descr="preencoded.png">    </p:cNvPr>
          <p:cNvPicPr>
            <a:picLocks noChangeAspect="1"/>
          </p:cNvPicPr>
          <p:nvPr/>
        </p:nvPicPr>
        <p:blipFill>
          <a:blip r:embed="rId3"/>
          <a:stretch>
            <a:fillRect/>
          </a:stretch>
        </p:blipFill>
        <p:spPr>
          <a:xfrm>
            <a:off x="746165" y="5601057"/>
            <a:ext cx="6535936" cy="1826538"/>
          </a:xfrm>
          <a:prstGeom prst="rect">
            <a:avLst/>
          </a:prstGeom>
        </p:spPr>
      </p:pic>
      <p:sp>
        <p:nvSpPr>
          <p:cNvPr id="14" name="Text 9"/>
          <p:cNvSpPr/>
          <p:nvPr/>
        </p:nvSpPr>
        <p:spPr>
          <a:xfrm>
            <a:off x="3937635" y="6310432"/>
            <a:ext cx="152876" cy="407670"/>
          </a:xfrm>
          <a:prstGeom prst="rect">
            <a:avLst/>
          </a:prstGeom>
          <a:noFill/>
          <a:ln/>
        </p:spPr>
        <p:txBody>
          <a:bodyPr wrap="none" lIns="0" tIns="0" rIns="0" bIns="0" rtlCol="0" anchor="t"/>
          <a:lstStyle/>
          <a:p>
            <a:pPr algn="ctr" indent="0" marL="0">
              <a:lnSpc>
                <a:spcPts val="3200"/>
              </a:lnSpc>
              <a:buNone/>
            </a:pPr>
            <a:r>
              <a:rPr lang="en-US" sz="2000" dirty="0">
                <a:solidFill>
                  <a:srgbClr val="D4D4D1"/>
                </a:solidFill>
                <a:latin typeface="IBM Plex Sans Medium" pitchFamily="34" charset="0"/>
                <a:ea typeface="IBM Plex Sans Medium" pitchFamily="34" charset="-122"/>
                <a:cs typeface="IBM Plex Sans Medium" pitchFamily="34" charset="-120"/>
              </a:rPr>
              <a:t>3</a:t>
            </a:r>
            <a:endParaRPr lang="en-US" sz="2000" dirty="0"/>
          </a:p>
        </p:txBody>
      </p:sp>
      <p:sp>
        <p:nvSpPr>
          <p:cNvPr id="15" name="Text 10"/>
          <p:cNvSpPr/>
          <p:nvPr/>
        </p:nvSpPr>
        <p:spPr>
          <a:xfrm>
            <a:off x="7485817" y="5804773"/>
            <a:ext cx="2547461" cy="318492"/>
          </a:xfrm>
          <a:prstGeom prst="rect">
            <a:avLst/>
          </a:prstGeom>
          <a:noFill/>
          <a:ln/>
        </p:spPr>
        <p:txBody>
          <a:bodyPr wrap="none" lIns="0" tIns="0" rIns="0" bIns="0" rtlCol="0" anchor="t"/>
          <a:lstStyle/>
          <a:p>
            <a:pPr algn="l" indent="0" marL="0">
              <a:lnSpc>
                <a:spcPts val="2500"/>
              </a:lnSpc>
              <a:buNone/>
            </a:pPr>
            <a:r>
              <a:rPr lang="en-US" sz="2000" dirty="0">
                <a:solidFill>
                  <a:srgbClr val="D4D4D1"/>
                </a:solidFill>
                <a:latin typeface="IBM Plex Sans Medium" pitchFamily="34" charset="0"/>
                <a:ea typeface="IBM Plex Sans Medium" pitchFamily="34" charset="-122"/>
                <a:cs typeface="IBM Plex Sans Medium" pitchFamily="34" charset="-120"/>
              </a:rPr>
              <a:t>Cramer's Rule</a:t>
            </a:r>
            <a:endParaRPr lang="en-US" sz="2000" dirty="0"/>
          </a:p>
        </p:txBody>
      </p:sp>
      <p:sp>
        <p:nvSpPr>
          <p:cNvPr id="16" name="Text 11"/>
          <p:cNvSpPr/>
          <p:nvPr/>
        </p:nvSpPr>
        <p:spPr>
          <a:xfrm>
            <a:off x="7485817" y="6245543"/>
            <a:ext cx="6227683" cy="978337"/>
          </a:xfrm>
          <a:prstGeom prst="rect">
            <a:avLst/>
          </a:prstGeom>
          <a:noFill/>
          <a:ln/>
        </p:spPr>
        <p:txBody>
          <a:bodyPr wrap="square" lIns="0" tIns="0" rIns="0" bIns="0" rtlCol="0" anchor="t"/>
          <a:lstStyle/>
          <a:p>
            <a:pPr algn="l" indent="0" marL="0">
              <a:lnSpc>
                <a:spcPts val="2550"/>
              </a:lnSpc>
              <a:buNone/>
            </a:pPr>
            <a:r>
              <a:rPr lang="en-US" sz="1600" dirty="0">
                <a:solidFill>
                  <a:srgbClr val="D4D4D1"/>
                </a:solidFill>
                <a:latin typeface="Roboto" pitchFamily="34" charset="0"/>
                <a:ea typeface="Roboto" pitchFamily="34" charset="-122"/>
                <a:cs typeface="Roboto" pitchFamily="34" charset="-120"/>
              </a:rPr>
              <a:t>Cramer's rule provides a solution for systems of linear equations using determinants. It involves calculating determinants of various matrices related to the coefficient matrix.</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80098" y="614243"/>
            <a:ext cx="7559159" cy="696516"/>
          </a:xfrm>
          <a:prstGeom prst="rect">
            <a:avLst/>
          </a:prstGeom>
          <a:noFill/>
          <a:ln/>
        </p:spPr>
        <p:txBody>
          <a:bodyPr wrap="none" lIns="0" tIns="0" rIns="0" bIns="0" rtlCol="0" anchor="t"/>
          <a:lstStyle/>
          <a:p>
            <a:pPr indent="0" marL="0">
              <a:lnSpc>
                <a:spcPts val="5450"/>
              </a:lnSpc>
              <a:buNone/>
            </a:pPr>
            <a:r>
              <a:rPr lang="en-US" sz="4350" dirty="0">
                <a:solidFill>
                  <a:srgbClr val="F3F3F2"/>
                </a:solidFill>
                <a:latin typeface="IBM Plex Sans Medium" pitchFamily="34" charset="0"/>
                <a:ea typeface="IBM Plex Sans Medium" pitchFamily="34" charset="-122"/>
                <a:cs typeface="IBM Plex Sans Medium" pitchFamily="34" charset="-120"/>
              </a:rPr>
              <a:t>Eigenvalues and Eigenvectors</a:t>
            </a:r>
            <a:endParaRPr lang="en-US" sz="4350" dirty="0"/>
          </a:p>
        </p:txBody>
      </p:sp>
      <p:sp>
        <p:nvSpPr>
          <p:cNvPr id="3" name="Shape 1"/>
          <p:cNvSpPr/>
          <p:nvPr/>
        </p:nvSpPr>
        <p:spPr>
          <a:xfrm>
            <a:off x="780098" y="1756529"/>
            <a:ext cx="2178248" cy="1640919"/>
          </a:xfrm>
          <a:prstGeom prst="roundRect">
            <a:avLst>
              <a:gd name="adj" fmla="val 2038"/>
            </a:avLst>
          </a:prstGeom>
          <a:solidFill>
            <a:srgbClr val="484B51"/>
          </a:solidFill>
          <a:ln/>
        </p:spPr>
      </p:sp>
      <p:sp>
        <p:nvSpPr>
          <p:cNvPr id="4" name="Text 2"/>
          <p:cNvSpPr/>
          <p:nvPr/>
        </p:nvSpPr>
        <p:spPr>
          <a:xfrm>
            <a:off x="1002983" y="2354104"/>
            <a:ext cx="167164" cy="445770"/>
          </a:xfrm>
          <a:prstGeom prst="rect">
            <a:avLst/>
          </a:prstGeom>
          <a:noFill/>
          <a:ln/>
        </p:spPr>
        <p:txBody>
          <a:bodyPr wrap="none" lIns="0" tIns="0" rIns="0" bIns="0" rtlCol="0" anchor="t"/>
          <a:lstStyle/>
          <a:p>
            <a:pPr algn="ctr" indent="0" marL="0">
              <a:lnSpc>
                <a:spcPts val="3500"/>
              </a:lnSpc>
              <a:buNone/>
            </a:pPr>
            <a:r>
              <a:rPr lang="en-US" sz="2150" dirty="0">
                <a:solidFill>
                  <a:srgbClr val="D4D4D1"/>
                </a:solidFill>
                <a:latin typeface="IBM Plex Sans Medium" pitchFamily="34" charset="0"/>
                <a:ea typeface="IBM Plex Sans Medium" pitchFamily="34" charset="-122"/>
                <a:cs typeface="IBM Plex Sans Medium" pitchFamily="34" charset="-120"/>
              </a:rPr>
              <a:t>1</a:t>
            </a:r>
            <a:endParaRPr lang="en-US" sz="2150" dirty="0"/>
          </a:p>
        </p:txBody>
      </p:sp>
      <p:sp>
        <p:nvSpPr>
          <p:cNvPr id="5" name="Text 3"/>
          <p:cNvSpPr/>
          <p:nvPr/>
        </p:nvSpPr>
        <p:spPr>
          <a:xfrm>
            <a:off x="3181231" y="1979414"/>
            <a:ext cx="2786301" cy="348258"/>
          </a:xfrm>
          <a:prstGeom prst="rect">
            <a:avLst/>
          </a:prstGeom>
          <a:noFill/>
          <a:ln/>
        </p:spPr>
        <p:txBody>
          <a:bodyPr wrap="none" lIns="0" tIns="0" rIns="0" bIns="0" rtlCol="0" anchor="t"/>
          <a:lstStyle/>
          <a:p>
            <a:pPr algn="l" indent="0" marL="0">
              <a:lnSpc>
                <a:spcPts val="2700"/>
              </a:lnSpc>
              <a:buNone/>
            </a:pPr>
            <a:r>
              <a:rPr lang="en-US" sz="2150" dirty="0">
                <a:solidFill>
                  <a:srgbClr val="D4D4D1"/>
                </a:solidFill>
                <a:latin typeface="IBM Plex Sans Medium" pitchFamily="34" charset="0"/>
                <a:ea typeface="IBM Plex Sans Medium" pitchFamily="34" charset="-122"/>
                <a:cs typeface="IBM Plex Sans Medium" pitchFamily="34" charset="-120"/>
              </a:rPr>
              <a:t>Definition</a:t>
            </a:r>
            <a:endParaRPr lang="en-US" sz="2150" dirty="0"/>
          </a:p>
        </p:txBody>
      </p:sp>
      <p:sp>
        <p:nvSpPr>
          <p:cNvPr id="6" name="Text 4"/>
          <p:cNvSpPr/>
          <p:nvPr/>
        </p:nvSpPr>
        <p:spPr>
          <a:xfrm>
            <a:off x="3181231" y="2461379"/>
            <a:ext cx="10446187" cy="713184"/>
          </a:xfrm>
          <a:prstGeom prst="rect">
            <a:avLst/>
          </a:prstGeom>
          <a:noFill/>
          <a:ln/>
        </p:spPr>
        <p:txBody>
          <a:bodyPr wrap="square" lIns="0" tIns="0" rIns="0" bIns="0" rtlCol="0" anchor="t"/>
          <a:lstStyle/>
          <a:p>
            <a:pPr algn="l" indent="0" marL="0">
              <a:lnSpc>
                <a:spcPts val="2800"/>
              </a:lnSpc>
              <a:buNone/>
            </a:pPr>
            <a:r>
              <a:rPr lang="en-US" sz="1750" dirty="0">
                <a:solidFill>
                  <a:srgbClr val="D4D4D1"/>
                </a:solidFill>
                <a:latin typeface="Roboto" pitchFamily="34" charset="0"/>
                <a:ea typeface="Roboto" pitchFamily="34" charset="-122"/>
                <a:cs typeface="Roboto" pitchFamily="34" charset="-120"/>
              </a:rPr>
              <a:t>Eigenvalues and eigenvectors are special pairs of values and vectors associated with a matrix that represent directions that remain unchanged under linear transformation.</a:t>
            </a:r>
            <a:endParaRPr lang="en-US" sz="1750" dirty="0"/>
          </a:p>
        </p:txBody>
      </p:sp>
      <p:sp>
        <p:nvSpPr>
          <p:cNvPr id="7" name="Shape 5"/>
          <p:cNvSpPr/>
          <p:nvPr/>
        </p:nvSpPr>
        <p:spPr>
          <a:xfrm>
            <a:off x="3069788" y="3382208"/>
            <a:ext cx="10669072" cy="15240"/>
          </a:xfrm>
          <a:prstGeom prst="roundRect">
            <a:avLst>
              <a:gd name="adj" fmla="val 219396"/>
            </a:avLst>
          </a:prstGeom>
          <a:solidFill>
            <a:srgbClr val="61646A"/>
          </a:solidFill>
          <a:ln/>
        </p:spPr>
      </p:sp>
      <p:sp>
        <p:nvSpPr>
          <p:cNvPr id="8" name="Shape 6"/>
          <p:cNvSpPr/>
          <p:nvPr/>
        </p:nvSpPr>
        <p:spPr>
          <a:xfrm>
            <a:off x="780098" y="3508891"/>
            <a:ext cx="4356616" cy="1997512"/>
          </a:xfrm>
          <a:prstGeom prst="roundRect">
            <a:avLst>
              <a:gd name="adj" fmla="val 1674"/>
            </a:avLst>
          </a:prstGeom>
          <a:solidFill>
            <a:srgbClr val="484B51"/>
          </a:solidFill>
          <a:ln/>
        </p:spPr>
      </p:sp>
      <p:sp>
        <p:nvSpPr>
          <p:cNvPr id="9" name="Text 7"/>
          <p:cNvSpPr/>
          <p:nvPr/>
        </p:nvSpPr>
        <p:spPr>
          <a:xfrm>
            <a:off x="1002983" y="4284702"/>
            <a:ext cx="167164" cy="445770"/>
          </a:xfrm>
          <a:prstGeom prst="rect">
            <a:avLst/>
          </a:prstGeom>
          <a:noFill/>
          <a:ln/>
        </p:spPr>
        <p:txBody>
          <a:bodyPr wrap="none" lIns="0" tIns="0" rIns="0" bIns="0" rtlCol="0" anchor="t"/>
          <a:lstStyle/>
          <a:p>
            <a:pPr algn="ctr" indent="0" marL="0">
              <a:lnSpc>
                <a:spcPts val="3500"/>
              </a:lnSpc>
              <a:buNone/>
            </a:pPr>
            <a:r>
              <a:rPr lang="en-US" sz="2150" dirty="0">
                <a:solidFill>
                  <a:srgbClr val="D4D4D1"/>
                </a:solidFill>
                <a:latin typeface="IBM Plex Sans Medium" pitchFamily="34" charset="0"/>
                <a:ea typeface="IBM Plex Sans Medium" pitchFamily="34" charset="-122"/>
                <a:cs typeface="IBM Plex Sans Medium" pitchFamily="34" charset="-120"/>
              </a:rPr>
              <a:t>2</a:t>
            </a:r>
            <a:endParaRPr lang="en-US" sz="2150" dirty="0"/>
          </a:p>
        </p:txBody>
      </p:sp>
      <p:sp>
        <p:nvSpPr>
          <p:cNvPr id="10" name="Text 8"/>
          <p:cNvSpPr/>
          <p:nvPr/>
        </p:nvSpPr>
        <p:spPr>
          <a:xfrm>
            <a:off x="5359598" y="3731776"/>
            <a:ext cx="2979896" cy="348258"/>
          </a:xfrm>
          <a:prstGeom prst="rect">
            <a:avLst/>
          </a:prstGeom>
          <a:noFill/>
          <a:ln/>
        </p:spPr>
        <p:txBody>
          <a:bodyPr wrap="none" lIns="0" tIns="0" rIns="0" bIns="0" rtlCol="0" anchor="t"/>
          <a:lstStyle/>
          <a:p>
            <a:pPr algn="l" indent="0" marL="0">
              <a:lnSpc>
                <a:spcPts val="2700"/>
              </a:lnSpc>
              <a:buNone/>
            </a:pPr>
            <a:r>
              <a:rPr lang="en-US" sz="2150" dirty="0">
                <a:solidFill>
                  <a:srgbClr val="D4D4D1"/>
                </a:solidFill>
                <a:latin typeface="IBM Plex Sans Medium" pitchFamily="34" charset="0"/>
                <a:ea typeface="IBM Plex Sans Medium" pitchFamily="34" charset="-122"/>
                <a:cs typeface="IBM Plex Sans Medium" pitchFamily="34" charset="-120"/>
              </a:rPr>
              <a:t>Characteristic Equation</a:t>
            </a:r>
            <a:endParaRPr lang="en-US" sz="2150" dirty="0"/>
          </a:p>
        </p:txBody>
      </p:sp>
      <p:sp>
        <p:nvSpPr>
          <p:cNvPr id="11" name="Text 9"/>
          <p:cNvSpPr/>
          <p:nvPr/>
        </p:nvSpPr>
        <p:spPr>
          <a:xfrm>
            <a:off x="5359598" y="4213741"/>
            <a:ext cx="8267819" cy="1069777"/>
          </a:xfrm>
          <a:prstGeom prst="rect">
            <a:avLst/>
          </a:prstGeom>
          <a:noFill/>
          <a:ln/>
        </p:spPr>
        <p:txBody>
          <a:bodyPr wrap="square" lIns="0" tIns="0" rIns="0" bIns="0" rtlCol="0" anchor="t"/>
          <a:lstStyle/>
          <a:p>
            <a:pPr algn="l" indent="0" marL="0">
              <a:lnSpc>
                <a:spcPts val="2800"/>
              </a:lnSpc>
              <a:buNone/>
            </a:pPr>
            <a:r>
              <a:rPr lang="en-US" sz="1750" dirty="0">
                <a:solidFill>
                  <a:srgbClr val="D4D4D1"/>
                </a:solidFill>
                <a:latin typeface="Roboto" pitchFamily="34" charset="0"/>
                <a:ea typeface="Roboto" pitchFamily="34" charset="-122"/>
                <a:cs typeface="Roboto" pitchFamily="34" charset="-120"/>
              </a:rPr>
              <a:t>Eigenvalues are found by solving the characteristic equation, which is obtained by setting the determinant of the difference between the matrix and the scalar multiple of the identity matrix to zero.</a:t>
            </a:r>
            <a:endParaRPr lang="en-US" sz="1750" dirty="0"/>
          </a:p>
        </p:txBody>
      </p:sp>
      <p:sp>
        <p:nvSpPr>
          <p:cNvPr id="12" name="Shape 10"/>
          <p:cNvSpPr/>
          <p:nvPr/>
        </p:nvSpPr>
        <p:spPr>
          <a:xfrm>
            <a:off x="5248156" y="5491163"/>
            <a:ext cx="8490704" cy="15240"/>
          </a:xfrm>
          <a:prstGeom prst="roundRect">
            <a:avLst>
              <a:gd name="adj" fmla="val 219396"/>
            </a:avLst>
          </a:prstGeom>
          <a:solidFill>
            <a:srgbClr val="61646A"/>
          </a:solidFill>
          <a:ln/>
        </p:spPr>
      </p:sp>
      <p:sp>
        <p:nvSpPr>
          <p:cNvPr id="13" name="Shape 11"/>
          <p:cNvSpPr/>
          <p:nvPr/>
        </p:nvSpPr>
        <p:spPr>
          <a:xfrm>
            <a:off x="780098" y="5617845"/>
            <a:ext cx="6535103" cy="1997512"/>
          </a:xfrm>
          <a:prstGeom prst="roundRect">
            <a:avLst>
              <a:gd name="adj" fmla="val 1674"/>
            </a:avLst>
          </a:prstGeom>
          <a:solidFill>
            <a:srgbClr val="484B51"/>
          </a:solidFill>
          <a:ln/>
        </p:spPr>
      </p:sp>
      <p:sp>
        <p:nvSpPr>
          <p:cNvPr id="14" name="Text 12"/>
          <p:cNvSpPr/>
          <p:nvPr/>
        </p:nvSpPr>
        <p:spPr>
          <a:xfrm>
            <a:off x="1002983" y="6393656"/>
            <a:ext cx="167164" cy="445770"/>
          </a:xfrm>
          <a:prstGeom prst="rect">
            <a:avLst/>
          </a:prstGeom>
          <a:noFill/>
          <a:ln/>
        </p:spPr>
        <p:txBody>
          <a:bodyPr wrap="none" lIns="0" tIns="0" rIns="0" bIns="0" rtlCol="0" anchor="t"/>
          <a:lstStyle/>
          <a:p>
            <a:pPr algn="ctr" indent="0" marL="0">
              <a:lnSpc>
                <a:spcPts val="3500"/>
              </a:lnSpc>
              <a:buNone/>
            </a:pPr>
            <a:r>
              <a:rPr lang="en-US" sz="2150" dirty="0">
                <a:solidFill>
                  <a:srgbClr val="D4D4D1"/>
                </a:solidFill>
                <a:latin typeface="IBM Plex Sans Medium" pitchFamily="34" charset="0"/>
                <a:ea typeface="IBM Plex Sans Medium" pitchFamily="34" charset="-122"/>
                <a:cs typeface="IBM Plex Sans Medium" pitchFamily="34" charset="-120"/>
              </a:rPr>
              <a:t>3</a:t>
            </a:r>
            <a:endParaRPr lang="en-US" sz="2150" dirty="0"/>
          </a:p>
        </p:txBody>
      </p:sp>
      <p:sp>
        <p:nvSpPr>
          <p:cNvPr id="15" name="Text 13"/>
          <p:cNvSpPr/>
          <p:nvPr/>
        </p:nvSpPr>
        <p:spPr>
          <a:xfrm>
            <a:off x="7538085" y="5840730"/>
            <a:ext cx="2786301" cy="348258"/>
          </a:xfrm>
          <a:prstGeom prst="rect">
            <a:avLst/>
          </a:prstGeom>
          <a:noFill/>
          <a:ln/>
        </p:spPr>
        <p:txBody>
          <a:bodyPr wrap="none" lIns="0" tIns="0" rIns="0" bIns="0" rtlCol="0" anchor="t"/>
          <a:lstStyle/>
          <a:p>
            <a:pPr algn="l" indent="0" marL="0">
              <a:lnSpc>
                <a:spcPts val="2700"/>
              </a:lnSpc>
              <a:buNone/>
            </a:pPr>
            <a:r>
              <a:rPr lang="en-US" sz="2150" dirty="0">
                <a:solidFill>
                  <a:srgbClr val="D4D4D1"/>
                </a:solidFill>
                <a:latin typeface="IBM Plex Sans Medium" pitchFamily="34" charset="0"/>
                <a:ea typeface="IBM Plex Sans Medium" pitchFamily="34" charset="-122"/>
                <a:cs typeface="IBM Plex Sans Medium" pitchFamily="34" charset="-120"/>
              </a:rPr>
              <a:t>Applications</a:t>
            </a:r>
            <a:endParaRPr lang="en-US" sz="2150" dirty="0"/>
          </a:p>
        </p:txBody>
      </p:sp>
      <p:sp>
        <p:nvSpPr>
          <p:cNvPr id="16" name="Text 14"/>
          <p:cNvSpPr/>
          <p:nvPr/>
        </p:nvSpPr>
        <p:spPr>
          <a:xfrm>
            <a:off x="7538085" y="6322695"/>
            <a:ext cx="6089333" cy="1069777"/>
          </a:xfrm>
          <a:prstGeom prst="rect">
            <a:avLst/>
          </a:prstGeom>
          <a:noFill/>
          <a:ln/>
        </p:spPr>
        <p:txBody>
          <a:bodyPr wrap="square" lIns="0" tIns="0" rIns="0" bIns="0" rtlCol="0" anchor="t"/>
          <a:lstStyle/>
          <a:p>
            <a:pPr algn="l" indent="0" marL="0">
              <a:lnSpc>
                <a:spcPts val="2800"/>
              </a:lnSpc>
              <a:buNone/>
            </a:pPr>
            <a:r>
              <a:rPr lang="en-US" sz="1750" dirty="0">
                <a:solidFill>
                  <a:srgbClr val="D4D4D1"/>
                </a:solidFill>
                <a:latin typeface="Roboto" pitchFamily="34" charset="0"/>
                <a:ea typeface="Roboto" pitchFamily="34" charset="-122"/>
                <a:cs typeface="Roboto" pitchFamily="34" charset="-120"/>
              </a:rPr>
              <a:t>Eigenvalues and eigenvectors have numerous applications in various fields, including stability analysis, principal component analysis, and quantum mechanics.</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2024-12-18T04:11:25Z</dcterms:created>
  <dcterms:modified xsi:type="dcterms:W3CDTF">2024-12-18T04:11:25Z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833741</vt:lpwstr>
  </property>
  <property fmtid="{D5CDD505-2E9C-101B-9397-08002B2CF9AE}" name="NXPowerLiteSettings" pid="3">
    <vt:lpwstr>F7000400038000</vt:lpwstr>
  </property>
  <property fmtid="{D5CDD505-2E9C-101B-9397-08002B2CF9AE}" name="NXPowerLiteVersion" pid="4">
    <vt:lpwstr>S10.3.1</vt:lpwstr>
  </property>
</Properties>
</file>