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BM Plex Sans Medium"/>
      <p:regular r:id="rId17"/>
    </p:embeddedFont>
    <p:embeddedFont>
      <p:font typeface="IBM Plex Sans Medium"/>
      <p:regular r:id="rId18"/>
    </p:embeddedFont>
    <p:embeddedFont>
      <p:font typeface="IBM Plex Sans Medium"/>
      <p:regular r:id="rId19"/>
    </p:embeddedFont>
    <p:embeddedFont>
      <p:font typeface="IBM Plex Sans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357080"/>
            <a:ext cx="7318058"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Systems of Linear Equations</a:t>
            </a:r>
            <a:endParaRPr lang="en-US" sz="4450" dirty="0"/>
          </a:p>
        </p:txBody>
      </p:sp>
      <p:sp>
        <p:nvSpPr>
          <p:cNvPr id="4" name="Text 1"/>
          <p:cNvSpPr/>
          <p:nvPr/>
        </p:nvSpPr>
        <p:spPr>
          <a:xfrm>
            <a:off x="6280190" y="3406021"/>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Welcome to this presentation on systems of linear equations! This presentation will introduce you to linear equations and their application in solving real-world problems. We'll cover essential concepts like graphing, slope-intercept form, and point-slope form, as well as methods for solving systems of equations. Let's dive in!</a:t>
            </a:r>
            <a:endParaRPr lang="en-US" sz="1750" dirty="0"/>
          </a:p>
        </p:txBody>
      </p:sp>
      <p:sp>
        <p:nvSpPr>
          <p:cNvPr id="5" name="Shape 2"/>
          <p:cNvSpPr/>
          <p:nvPr/>
        </p:nvSpPr>
        <p:spPr>
          <a:xfrm>
            <a:off x="6280190" y="5492591"/>
            <a:ext cx="362903" cy="362903"/>
          </a:xfrm>
          <a:prstGeom prst="roundRect">
            <a:avLst>
              <a:gd name="adj" fmla="val 25194296"/>
            </a:avLst>
          </a:prstGeom>
          <a:solidFill>
            <a:srgbClr val="3CC367"/>
          </a:solidFill>
          <a:ln w="7620">
            <a:solidFill>
              <a:srgbClr val="FFFFFF"/>
            </a:solidFill>
            <a:prstDash val="solid"/>
          </a:ln>
        </p:spPr>
      </p:sp>
      <p:sp>
        <p:nvSpPr>
          <p:cNvPr id="6" name="Text 3"/>
          <p:cNvSpPr/>
          <p:nvPr/>
        </p:nvSpPr>
        <p:spPr>
          <a:xfrm>
            <a:off x="6414135" y="5625227"/>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OI</a:t>
            </a:r>
            <a:endParaRPr lang="en-US" sz="750" dirty="0"/>
          </a:p>
        </p:txBody>
      </p:sp>
      <p:sp>
        <p:nvSpPr>
          <p:cNvPr id="7" name="Text 4"/>
          <p:cNvSpPr/>
          <p:nvPr/>
        </p:nvSpPr>
        <p:spPr>
          <a:xfrm>
            <a:off x="6756440" y="5475684"/>
            <a:ext cx="2067639" cy="396835"/>
          </a:xfrm>
          <a:prstGeom prst="rect">
            <a:avLst/>
          </a:prstGeom>
          <a:noFill/>
          <a:ln/>
        </p:spPr>
        <p:txBody>
          <a:bodyPr wrap="none" lIns="0" tIns="0" rIns="0" bIns="0" rtlCol="0" anchor="t"/>
          <a:lstStyle/>
          <a:p>
            <a:pPr algn="l" indent="0" marL="0">
              <a:lnSpc>
                <a:spcPts val="3100"/>
              </a:lnSpc>
              <a:buNone/>
            </a:pPr>
            <a:r>
              <a:rPr lang="en-US" sz="2200" b="1" dirty="0">
                <a:solidFill>
                  <a:srgbClr val="D4D4D1"/>
                </a:solidFill>
                <a:latin typeface="Roboto Bold" pitchFamily="34" charset="0"/>
                <a:ea typeface="Roboto Bold" pitchFamily="34" charset="-122"/>
                <a:cs typeface="Roboto Bold" pitchFamily="34" charset="-120"/>
              </a:rPr>
              <a:t>by ONYEDIKA IK</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965722"/>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Conclusion and Key Takeaways</a:t>
            </a:r>
            <a:endParaRPr lang="en-US" sz="4450" dirty="0"/>
          </a:p>
        </p:txBody>
      </p:sp>
      <p:sp>
        <p:nvSpPr>
          <p:cNvPr id="4" name="Text 1"/>
          <p:cNvSpPr/>
          <p:nvPr/>
        </p:nvSpPr>
        <p:spPr>
          <a:xfrm>
            <a:off x="793790" y="3723442"/>
            <a:ext cx="7556421" cy="254031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In this presentation, we've explored the world of linear equations. We started with the basics of linear equations and then moved on to solving systems of linear equations using various methods. We also discussed the importance and applications of linear systems in different fields, highlighting their versatility and impact on our daily lives. Keep practicing, and remember that a solid understanding of linear equations can be a powerful tool for solving real-world problems!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77058"/>
            <a:ext cx="8395216"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Introduction to Linear Equations</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Definition</a:t>
            </a:r>
            <a:endParaRPr lang="en-US" sz="2200" dirty="0"/>
          </a:p>
        </p:txBody>
      </p:sp>
      <p:sp>
        <p:nvSpPr>
          <p:cNvPr id="4" name="Text 2"/>
          <p:cNvSpPr/>
          <p:nvPr/>
        </p:nvSpPr>
        <p:spPr>
          <a:xfrm>
            <a:off x="793790" y="403395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A linear equation represents a relationship between two variables, typically x and y, where the graph of the equation is a straight line. In essence, linear equations are equations of the first degree, meaning that the highest power of the variables is 1.</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Standard Form</a:t>
            </a:r>
            <a:endParaRPr lang="en-US" sz="2200" dirty="0"/>
          </a:p>
        </p:txBody>
      </p:sp>
      <p:sp>
        <p:nvSpPr>
          <p:cNvPr id="6" name="Text 4"/>
          <p:cNvSpPr/>
          <p:nvPr/>
        </p:nvSpPr>
        <p:spPr>
          <a:xfrm>
            <a:off x="7599521" y="4033957"/>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Linear equations are often written in standard form: Ax + By = C, where A, B, and C are constants. This form allows for easy manipulation and visualization of the equation.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650319"/>
            <a:ext cx="6843474"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Graphing Linear Equations</a:t>
            </a:r>
            <a:endParaRPr lang="en-US" sz="4450" dirty="0"/>
          </a:p>
        </p:txBody>
      </p:sp>
      <p:pic>
        <p:nvPicPr>
          <p:cNvPr id="4" name="Image 1" descr="preencoded.png">    </p:cNvPr>
          <p:cNvPicPr>
            <a:picLocks noChangeAspect="1"/>
          </p:cNvPicPr>
          <p:nvPr/>
        </p:nvPicPr>
        <p:blipFill>
          <a:blip r:embed="rId2"/>
          <a:stretch>
            <a:fillRect/>
          </a:stretch>
        </p:blipFill>
        <p:spPr>
          <a:xfrm>
            <a:off x="6280190" y="1699260"/>
            <a:ext cx="1134070" cy="2032754"/>
          </a:xfrm>
          <a:prstGeom prst="rect">
            <a:avLst/>
          </a:prstGeom>
        </p:spPr>
      </p:pic>
      <p:sp>
        <p:nvSpPr>
          <p:cNvPr id="5" name="Text 1"/>
          <p:cNvSpPr/>
          <p:nvPr/>
        </p:nvSpPr>
        <p:spPr>
          <a:xfrm>
            <a:off x="7754422" y="1926074"/>
            <a:ext cx="304228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Step 1: Find Two Points</a:t>
            </a:r>
            <a:endParaRPr lang="en-US" sz="2200" dirty="0"/>
          </a:p>
        </p:txBody>
      </p:sp>
      <p:sp>
        <p:nvSpPr>
          <p:cNvPr id="6" name="Text 2"/>
          <p:cNvSpPr/>
          <p:nvPr/>
        </p:nvSpPr>
        <p:spPr>
          <a:xfrm>
            <a:off x="7754422" y="2416493"/>
            <a:ext cx="6082189" cy="1088708"/>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To graph a linear equation, you need to find at least two points that satisfy the equation. This can be done by substituting different values for x and solving for y.</a:t>
            </a:r>
            <a:endParaRPr lang="en-US" sz="1750" dirty="0"/>
          </a:p>
        </p:txBody>
      </p:sp>
      <p:pic>
        <p:nvPicPr>
          <p:cNvPr id="7" name="Image 2" descr="preencoded.png">    </p:cNvPr>
          <p:cNvPicPr>
            <a:picLocks noChangeAspect="1"/>
          </p:cNvPicPr>
          <p:nvPr/>
        </p:nvPicPr>
        <p:blipFill>
          <a:blip r:embed="rId3"/>
          <a:stretch>
            <a:fillRect/>
          </a:stretch>
        </p:blipFill>
        <p:spPr>
          <a:xfrm>
            <a:off x="6280190" y="3732014"/>
            <a:ext cx="1134070" cy="2032754"/>
          </a:xfrm>
          <a:prstGeom prst="rect">
            <a:avLst/>
          </a:prstGeom>
        </p:spPr>
      </p:pic>
      <p:sp>
        <p:nvSpPr>
          <p:cNvPr id="8" name="Text 3"/>
          <p:cNvSpPr/>
          <p:nvPr/>
        </p:nvSpPr>
        <p:spPr>
          <a:xfrm>
            <a:off x="7754422" y="3958828"/>
            <a:ext cx="2882741"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Step 2: Plot the Points</a:t>
            </a:r>
            <a:endParaRPr lang="en-US" sz="2200" dirty="0"/>
          </a:p>
        </p:txBody>
      </p:sp>
      <p:sp>
        <p:nvSpPr>
          <p:cNvPr id="9" name="Text 4"/>
          <p:cNvSpPr/>
          <p:nvPr/>
        </p:nvSpPr>
        <p:spPr>
          <a:xfrm>
            <a:off x="7754422" y="4449247"/>
            <a:ext cx="6082189" cy="1088708"/>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Once you have two points, plot them on a coordinate plane. This step involves locating the x-coordinate and y-coordinate of each point on the graph.</a:t>
            </a:r>
            <a:endParaRPr lang="en-US" sz="1750" dirty="0"/>
          </a:p>
        </p:txBody>
      </p:sp>
      <p:pic>
        <p:nvPicPr>
          <p:cNvPr id="10" name="Image 3" descr="preencoded.png">    </p:cNvPr>
          <p:cNvPicPr>
            <a:picLocks noChangeAspect="1"/>
          </p:cNvPicPr>
          <p:nvPr/>
        </p:nvPicPr>
        <p:blipFill>
          <a:blip r:embed="rId4"/>
          <a:stretch>
            <a:fillRect/>
          </a:stretch>
        </p:blipFill>
        <p:spPr>
          <a:xfrm>
            <a:off x="6280190" y="5764768"/>
            <a:ext cx="1134070" cy="1814513"/>
          </a:xfrm>
          <a:prstGeom prst="rect">
            <a:avLst/>
          </a:prstGeom>
        </p:spPr>
      </p:pic>
      <p:sp>
        <p:nvSpPr>
          <p:cNvPr id="11" name="Text 5"/>
          <p:cNvSpPr/>
          <p:nvPr/>
        </p:nvSpPr>
        <p:spPr>
          <a:xfrm>
            <a:off x="7754422" y="599158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Step 3: Draw the Line</a:t>
            </a:r>
            <a:endParaRPr lang="en-US" sz="2200" dirty="0"/>
          </a:p>
        </p:txBody>
      </p:sp>
      <p:sp>
        <p:nvSpPr>
          <p:cNvPr id="12" name="Text 6"/>
          <p:cNvSpPr/>
          <p:nvPr/>
        </p:nvSpPr>
        <p:spPr>
          <a:xfrm>
            <a:off x="7754422" y="6482001"/>
            <a:ext cx="6082189"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Connect the two plotted points with a straight line. This line represents all the possible solutions to the linear equation.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947386"/>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Slope-Intercept Form</a:t>
            </a:r>
            <a:endParaRPr lang="en-US" sz="4450" dirty="0"/>
          </a:p>
        </p:txBody>
      </p:sp>
      <p:sp>
        <p:nvSpPr>
          <p:cNvPr id="4" name="Shape 1"/>
          <p:cNvSpPr/>
          <p:nvPr/>
        </p:nvSpPr>
        <p:spPr>
          <a:xfrm>
            <a:off x="6280190" y="3251478"/>
            <a:ext cx="510302" cy="510302"/>
          </a:xfrm>
          <a:prstGeom prst="roundRect">
            <a:avLst>
              <a:gd name="adj" fmla="val 6667"/>
            </a:avLst>
          </a:prstGeom>
          <a:solidFill>
            <a:srgbClr val="484B51"/>
          </a:solidFill>
          <a:ln/>
        </p:spPr>
      </p:sp>
      <p:sp>
        <p:nvSpPr>
          <p:cNvPr id="5" name="Text 2"/>
          <p:cNvSpPr/>
          <p:nvPr/>
        </p:nvSpPr>
        <p:spPr>
          <a:xfrm>
            <a:off x="6433185" y="3336488"/>
            <a:ext cx="204192" cy="340281"/>
          </a:xfrm>
          <a:prstGeom prst="rect">
            <a:avLst/>
          </a:prstGeom>
          <a:noFill/>
          <a:ln/>
        </p:spPr>
        <p:txBody>
          <a:bodyPr wrap="none" lIns="0" tIns="0" rIns="0" bIns="0" rtlCol="0" anchor="t"/>
          <a:lstStyle/>
          <a:p>
            <a:pPr algn="ctr" indent="0" marL="0">
              <a:lnSpc>
                <a:spcPts val="2650"/>
              </a:lnSpc>
              <a:buNone/>
            </a:pPr>
            <a:r>
              <a:rPr lang="en-US" sz="2650" dirty="0">
                <a:solidFill>
                  <a:srgbClr val="D4D4D1"/>
                </a:solidFill>
                <a:latin typeface="IBM Plex Sans Medium" pitchFamily="34" charset="0"/>
                <a:ea typeface="IBM Plex Sans Medium" pitchFamily="34" charset="-122"/>
                <a:cs typeface="IBM Plex Sans Medium" pitchFamily="34" charset="-120"/>
              </a:rPr>
              <a:t>1</a:t>
            </a:r>
            <a:endParaRPr lang="en-US" sz="2650" dirty="0"/>
          </a:p>
        </p:txBody>
      </p:sp>
      <p:sp>
        <p:nvSpPr>
          <p:cNvPr id="6" name="Text 3"/>
          <p:cNvSpPr/>
          <p:nvPr/>
        </p:nvSpPr>
        <p:spPr>
          <a:xfrm>
            <a:off x="7017306" y="325147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y = mx + b</a:t>
            </a:r>
            <a:endParaRPr lang="en-US" sz="2200" dirty="0"/>
          </a:p>
        </p:txBody>
      </p:sp>
      <p:sp>
        <p:nvSpPr>
          <p:cNvPr id="7" name="Text 4"/>
          <p:cNvSpPr/>
          <p:nvPr/>
        </p:nvSpPr>
        <p:spPr>
          <a:xfrm>
            <a:off x="7017306" y="3741896"/>
            <a:ext cx="2927747" cy="2177415"/>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This form is where m represents the slope of the line, and b represents the y-intercept. The slope tells us how steep the line is and in what direction it's going.</a:t>
            </a:r>
            <a:endParaRPr lang="en-US" sz="1750" dirty="0"/>
          </a:p>
        </p:txBody>
      </p:sp>
      <p:sp>
        <p:nvSpPr>
          <p:cNvPr id="8" name="Shape 5"/>
          <p:cNvSpPr/>
          <p:nvPr/>
        </p:nvSpPr>
        <p:spPr>
          <a:xfrm>
            <a:off x="10171867" y="3251478"/>
            <a:ext cx="510302" cy="510302"/>
          </a:xfrm>
          <a:prstGeom prst="roundRect">
            <a:avLst>
              <a:gd name="adj" fmla="val 6667"/>
            </a:avLst>
          </a:prstGeom>
          <a:solidFill>
            <a:srgbClr val="484B51"/>
          </a:solidFill>
          <a:ln/>
        </p:spPr>
      </p:sp>
      <p:sp>
        <p:nvSpPr>
          <p:cNvPr id="9" name="Text 6"/>
          <p:cNvSpPr/>
          <p:nvPr/>
        </p:nvSpPr>
        <p:spPr>
          <a:xfrm>
            <a:off x="10324862" y="3336488"/>
            <a:ext cx="204192" cy="340281"/>
          </a:xfrm>
          <a:prstGeom prst="rect">
            <a:avLst/>
          </a:prstGeom>
          <a:noFill/>
          <a:ln/>
        </p:spPr>
        <p:txBody>
          <a:bodyPr wrap="none" lIns="0" tIns="0" rIns="0" bIns="0" rtlCol="0" anchor="t"/>
          <a:lstStyle/>
          <a:p>
            <a:pPr algn="ctr" indent="0" marL="0">
              <a:lnSpc>
                <a:spcPts val="2650"/>
              </a:lnSpc>
              <a:buNone/>
            </a:pPr>
            <a:r>
              <a:rPr lang="en-US" sz="2650" dirty="0">
                <a:solidFill>
                  <a:srgbClr val="D4D4D1"/>
                </a:solidFill>
                <a:latin typeface="IBM Plex Sans Medium" pitchFamily="34" charset="0"/>
                <a:ea typeface="IBM Plex Sans Medium" pitchFamily="34" charset="-122"/>
                <a:cs typeface="IBM Plex Sans Medium" pitchFamily="34" charset="-120"/>
              </a:rPr>
              <a:t>2</a:t>
            </a:r>
            <a:endParaRPr lang="en-US" sz="2650" dirty="0"/>
          </a:p>
        </p:txBody>
      </p:sp>
      <p:sp>
        <p:nvSpPr>
          <p:cNvPr id="10" name="Text 7"/>
          <p:cNvSpPr/>
          <p:nvPr/>
        </p:nvSpPr>
        <p:spPr>
          <a:xfrm>
            <a:off x="10908983" y="325147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Example</a:t>
            </a:r>
            <a:endParaRPr lang="en-US" sz="2200" dirty="0"/>
          </a:p>
        </p:txBody>
      </p:sp>
      <p:sp>
        <p:nvSpPr>
          <p:cNvPr id="11" name="Text 8"/>
          <p:cNvSpPr/>
          <p:nvPr/>
        </p:nvSpPr>
        <p:spPr>
          <a:xfrm>
            <a:off x="10908983" y="3741896"/>
            <a:ext cx="2927747" cy="254031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In the equation y = 2x + 3, the slope is 2 and the y-intercept is 3. This means the line rises 2 units for every 1 unit it moves to the right, and it crosses the y-axis at the point (0, 3).</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472446"/>
            <a:ext cx="5670590"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Point-Slope Form</a:t>
            </a:r>
            <a:endParaRPr lang="en-US" sz="4450" dirty="0"/>
          </a:p>
        </p:txBody>
      </p:sp>
      <p:pic>
        <p:nvPicPr>
          <p:cNvPr id="3" name="Image 0" descr="preencoded.png">    </p:cNvPr>
          <p:cNvPicPr>
            <a:picLocks noChangeAspect="1"/>
          </p:cNvPicPr>
          <p:nvPr/>
        </p:nvPicPr>
        <p:blipFill>
          <a:blip r:embed="rId1"/>
          <a:stretch>
            <a:fillRect/>
          </a:stretch>
        </p:blipFill>
        <p:spPr>
          <a:xfrm>
            <a:off x="2440424" y="2634853"/>
            <a:ext cx="3228022" cy="2032754"/>
          </a:xfrm>
          <a:prstGeom prst="rect">
            <a:avLst/>
          </a:prstGeom>
        </p:spPr>
      </p:pic>
      <p:sp>
        <p:nvSpPr>
          <p:cNvPr id="4" name="Text 1"/>
          <p:cNvSpPr/>
          <p:nvPr/>
        </p:nvSpPr>
        <p:spPr>
          <a:xfrm>
            <a:off x="3969306" y="3695343"/>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5" name="Text 2"/>
          <p:cNvSpPr/>
          <p:nvPr/>
        </p:nvSpPr>
        <p:spPr>
          <a:xfrm>
            <a:off x="5895261" y="304311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y - y1 = m(x - x1)</a:t>
            </a:r>
            <a:endParaRPr lang="en-US" sz="2200" dirty="0"/>
          </a:p>
        </p:txBody>
      </p:sp>
      <p:sp>
        <p:nvSpPr>
          <p:cNvPr id="6" name="Text 3"/>
          <p:cNvSpPr/>
          <p:nvPr/>
        </p:nvSpPr>
        <p:spPr>
          <a:xfrm>
            <a:off x="5895261" y="3533537"/>
            <a:ext cx="7714536"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This form is used to find the equation of a line when you know the slope (m) and a point on the line (x1, y1).</a:t>
            </a:r>
            <a:endParaRPr lang="en-US" sz="1750" dirty="0"/>
          </a:p>
        </p:txBody>
      </p:sp>
      <p:sp>
        <p:nvSpPr>
          <p:cNvPr id="7" name="Shape 4"/>
          <p:cNvSpPr/>
          <p:nvPr/>
        </p:nvSpPr>
        <p:spPr>
          <a:xfrm>
            <a:off x="5725120" y="4680704"/>
            <a:ext cx="8054816" cy="15240"/>
          </a:xfrm>
          <a:prstGeom prst="roundRect">
            <a:avLst>
              <a:gd name="adj" fmla="val 223256"/>
            </a:avLst>
          </a:prstGeom>
          <a:solidFill>
            <a:srgbClr val="61646A"/>
          </a:solidFill>
          <a:ln/>
        </p:spPr>
      </p:sp>
      <p:pic>
        <p:nvPicPr>
          <p:cNvPr id="8" name="Image 1" descr="preencoded.png">    </p:cNvPr>
          <p:cNvPicPr>
            <a:picLocks noChangeAspect="1"/>
          </p:cNvPicPr>
          <p:nvPr/>
        </p:nvPicPr>
        <p:blipFill>
          <a:blip r:embed="rId2"/>
          <a:stretch>
            <a:fillRect/>
          </a:stretch>
        </p:blipFill>
        <p:spPr>
          <a:xfrm>
            <a:off x="826294" y="4724281"/>
            <a:ext cx="6456164" cy="2032754"/>
          </a:xfrm>
          <a:prstGeom prst="rect">
            <a:avLst/>
          </a:prstGeom>
        </p:spPr>
      </p:pic>
      <p:sp>
        <p:nvSpPr>
          <p:cNvPr id="9" name="Text 5"/>
          <p:cNvSpPr/>
          <p:nvPr/>
        </p:nvSpPr>
        <p:spPr>
          <a:xfrm>
            <a:off x="3969306" y="5513903"/>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0" name="Text 6"/>
          <p:cNvSpPr/>
          <p:nvPr/>
        </p:nvSpPr>
        <p:spPr>
          <a:xfrm>
            <a:off x="7509272" y="495109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Application</a:t>
            </a:r>
            <a:endParaRPr lang="en-US" sz="2200" dirty="0"/>
          </a:p>
        </p:txBody>
      </p:sp>
      <p:sp>
        <p:nvSpPr>
          <p:cNvPr id="11" name="Text 7"/>
          <p:cNvSpPr/>
          <p:nvPr/>
        </p:nvSpPr>
        <p:spPr>
          <a:xfrm>
            <a:off x="7509272" y="5441513"/>
            <a:ext cx="6100524" cy="1088708"/>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The point-slope form is handy when you have a specific point and the slope. You can then derive the equation of the line that passes through that point with that particular slope.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743"/>
          </a:xfrm>
          <a:prstGeom prst="rect">
            <a:avLst/>
          </a:prstGeom>
        </p:spPr>
      </p:pic>
      <p:sp>
        <p:nvSpPr>
          <p:cNvPr id="3" name="Text 0"/>
          <p:cNvSpPr/>
          <p:nvPr/>
        </p:nvSpPr>
        <p:spPr>
          <a:xfrm>
            <a:off x="6113978" y="493157"/>
            <a:ext cx="7385804" cy="560308"/>
          </a:xfrm>
          <a:prstGeom prst="rect">
            <a:avLst/>
          </a:prstGeom>
          <a:noFill/>
          <a:ln/>
        </p:spPr>
        <p:txBody>
          <a:bodyPr wrap="none" lIns="0" tIns="0" rIns="0" bIns="0" rtlCol="0" anchor="t"/>
          <a:lstStyle/>
          <a:p>
            <a:pPr indent="0" marL="0">
              <a:lnSpc>
                <a:spcPts val="4400"/>
              </a:lnSpc>
              <a:buNone/>
            </a:pPr>
            <a:r>
              <a:rPr lang="en-US" sz="3500" dirty="0">
                <a:solidFill>
                  <a:srgbClr val="F3F3F2"/>
                </a:solidFill>
                <a:latin typeface="IBM Plex Sans Medium" pitchFamily="34" charset="0"/>
                <a:ea typeface="IBM Plex Sans Medium" pitchFamily="34" charset="-122"/>
                <a:cs typeface="IBM Plex Sans Medium" pitchFamily="34" charset="-120"/>
              </a:rPr>
              <a:t>Solving Systems of Linear Equations</a:t>
            </a:r>
            <a:endParaRPr lang="en-US" sz="3500" dirty="0"/>
          </a:p>
        </p:txBody>
      </p:sp>
      <p:pic>
        <p:nvPicPr>
          <p:cNvPr id="4" name="Image 1" descr="preencoded.png">    </p:cNvPr>
          <p:cNvPicPr>
            <a:picLocks noChangeAspect="1"/>
          </p:cNvPicPr>
          <p:nvPr/>
        </p:nvPicPr>
        <p:blipFill>
          <a:blip r:embed="rId2"/>
          <a:stretch>
            <a:fillRect/>
          </a:stretch>
        </p:blipFill>
        <p:spPr>
          <a:xfrm>
            <a:off x="6113978" y="1322427"/>
            <a:ext cx="448270" cy="448270"/>
          </a:xfrm>
          <a:prstGeom prst="rect">
            <a:avLst/>
          </a:prstGeom>
        </p:spPr>
      </p:pic>
      <p:sp>
        <p:nvSpPr>
          <p:cNvPr id="5" name="Text 1"/>
          <p:cNvSpPr/>
          <p:nvPr/>
        </p:nvSpPr>
        <p:spPr>
          <a:xfrm>
            <a:off x="6113978" y="1950006"/>
            <a:ext cx="2241590" cy="280154"/>
          </a:xfrm>
          <a:prstGeom prst="rect">
            <a:avLst/>
          </a:prstGeom>
          <a:noFill/>
          <a:ln/>
        </p:spPr>
        <p:txBody>
          <a:bodyPr wrap="none" lIns="0" tIns="0" rIns="0" bIns="0" rtlCol="0" anchor="t"/>
          <a:lstStyle/>
          <a:p>
            <a:pPr algn="l"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What are they?</a:t>
            </a:r>
            <a:endParaRPr lang="en-US" sz="1750" dirty="0"/>
          </a:p>
        </p:txBody>
      </p:sp>
      <p:sp>
        <p:nvSpPr>
          <p:cNvPr id="6" name="Text 2"/>
          <p:cNvSpPr/>
          <p:nvPr/>
        </p:nvSpPr>
        <p:spPr>
          <a:xfrm>
            <a:off x="6113978" y="2337673"/>
            <a:ext cx="7888843" cy="573643"/>
          </a:xfrm>
          <a:prstGeom prst="rect">
            <a:avLst/>
          </a:prstGeom>
          <a:noFill/>
          <a:ln/>
        </p:spPr>
        <p:txBody>
          <a:bodyPr wrap="square" lIns="0" tIns="0" rIns="0" bIns="0" rtlCol="0" anchor="t"/>
          <a:lstStyle/>
          <a:p>
            <a:pPr algn="l" indent="0" marL="0">
              <a:lnSpc>
                <a:spcPts val="2250"/>
              </a:lnSpc>
              <a:buNone/>
            </a:pPr>
            <a:r>
              <a:rPr lang="en-US" sz="1400" dirty="0">
                <a:solidFill>
                  <a:srgbClr val="D4D4D1"/>
                </a:solidFill>
                <a:latin typeface="Roboto" pitchFamily="34" charset="0"/>
                <a:ea typeface="Roboto" pitchFamily="34" charset="-122"/>
                <a:cs typeface="Roboto" pitchFamily="34" charset="-120"/>
              </a:rPr>
              <a:t>A system of linear equations involves two or more linear equations, each representing a straight line. The goal is to find the solution that satisfies all equations in the system.</a:t>
            </a:r>
            <a:endParaRPr lang="en-US" sz="1400" dirty="0"/>
          </a:p>
        </p:txBody>
      </p:sp>
      <p:pic>
        <p:nvPicPr>
          <p:cNvPr id="7" name="Image 2" descr="preencoded.png">    </p:cNvPr>
          <p:cNvPicPr>
            <a:picLocks noChangeAspect="1"/>
          </p:cNvPicPr>
          <p:nvPr/>
        </p:nvPicPr>
        <p:blipFill>
          <a:blip r:embed="rId3"/>
          <a:stretch>
            <a:fillRect/>
          </a:stretch>
        </p:blipFill>
        <p:spPr>
          <a:xfrm>
            <a:off x="6113978" y="3449241"/>
            <a:ext cx="448270" cy="448270"/>
          </a:xfrm>
          <a:prstGeom prst="rect">
            <a:avLst/>
          </a:prstGeom>
        </p:spPr>
      </p:pic>
      <p:sp>
        <p:nvSpPr>
          <p:cNvPr id="8" name="Text 3"/>
          <p:cNvSpPr/>
          <p:nvPr/>
        </p:nvSpPr>
        <p:spPr>
          <a:xfrm>
            <a:off x="6113978" y="4076819"/>
            <a:ext cx="2241590" cy="280154"/>
          </a:xfrm>
          <a:prstGeom prst="rect">
            <a:avLst/>
          </a:prstGeom>
          <a:noFill/>
          <a:ln/>
        </p:spPr>
        <p:txBody>
          <a:bodyPr wrap="none" lIns="0" tIns="0" rIns="0" bIns="0" rtlCol="0" anchor="t"/>
          <a:lstStyle/>
          <a:p>
            <a:pPr algn="l"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Graphical Method</a:t>
            </a:r>
            <a:endParaRPr lang="en-US" sz="1750" dirty="0"/>
          </a:p>
        </p:txBody>
      </p:sp>
      <p:sp>
        <p:nvSpPr>
          <p:cNvPr id="9" name="Text 4"/>
          <p:cNvSpPr/>
          <p:nvPr/>
        </p:nvSpPr>
        <p:spPr>
          <a:xfrm>
            <a:off x="6113978" y="4464487"/>
            <a:ext cx="7888843" cy="860465"/>
          </a:xfrm>
          <a:prstGeom prst="rect">
            <a:avLst/>
          </a:prstGeom>
          <a:noFill/>
          <a:ln/>
        </p:spPr>
        <p:txBody>
          <a:bodyPr wrap="square" lIns="0" tIns="0" rIns="0" bIns="0" rtlCol="0" anchor="t"/>
          <a:lstStyle/>
          <a:p>
            <a:pPr algn="l" indent="0" marL="0">
              <a:lnSpc>
                <a:spcPts val="2250"/>
              </a:lnSpc>
              <a:buNone/>
            </a:pPr>
            <a:r>
              <a:rPr lang="en-US" sz="1400" dirty="0">
                <a:solidFill>
                  <a:srgbClr val="D4D4D1"/>
                </a:solidFill>
                <a:latin typeface="Roboto" pitchFamily="34" charset="0"/>
                <a:ea typeface="Roboto" pitchFamily="34" charset="-122"/>
                <a:cs typeface="Roboto" pitchFamily="34" charset="-120"/>
              </a:rPr>
              <a:t>One way to solve systems of linear equations is graphically. This involves graphing each equation and finding the point where the lines intersect. The intersection point represents the solution that satisfies both equations.</a:t>
            </a:r>
            <a:endParaRPr lang="en-US" sz="1400" dirty="0"/>
          </a:p>
        </p:txBody>
      </p:sp>
      <p:pic>
        <p:nvPicPr>
          <p:cNvPr id="10" name="Image 3" descr="preencoded.png">    </p:cNvPr>
          <p:cNvPicPr>
            <a:picLocks noChangeAspect="1"/>
          </p:cNvPicPr>
          <p:nvPr/>
        </p:nvPicPr>
        <p:blipFill>
          <a:blip r:embed="rId4"/>
          <a:stretch>
            <a:fillRect/>
          </a:stretch>
        </p:blipFill>
        <p:spPr>
          <a:xfrm>
            <a:off x="6113978" y="5862876"/>
            <a:ext cx="448270" cy="448270"/>
          </a:xfrm>
          <a:prstGeom prst="rect">
            <a:avLst/>
          </a:prstGeom>
        </p:spPr>
      </p:pic>
      <p:sp>
        <p:nvSpPr>
          <p:cNvPr id="11" name="Text 5"/>
          <p:cNvSpPr/>
          <p:nvPr/>
        </p:nvSpPr>
        <p:spPr>
          <a:xfrm>
            <a:off x="6113978" y="6490454"/>
            <a:ext cx="2241590" cy="280154"/>
          </a:xfrm>
          <a:prstGeom prst="rect">
            <a:avLst/>
          </a:prstGeom>
          <a:noFill/>
          <a:ln/>
        </p:spPr>
        <p:txBody>
          <a:bodyPr wrap="none" lIns="0" tIns="0" rIns="0" bIns="0" rtlCol="0" anchor="t"/>
          <a:lstStyle/>
          <a:p>
            <a:pPr algn="l"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Algebraic Methods</a:t>
            </a:r>
            <a:endParaRPr lang="en-US" sz="1750" dirty="0"/>
          </a:p>
        </p:txBody>
      </p:sp>
      <p:sp>
        <p:nvSpPr>
          <p:cNvPr id="12" name="Text 6"/>
          <p:cNvSpPr/>
          <p:nvPr/>
        </p:nvSpPr>
        <p:spPr>
          <a:xfrm>
            <a:off x="6113978" y="6878122"/>
            <a:ext cx="7888843" cy="860465"/>
          </a:xfrm>
          <a:prstGeom prst="rect">
            <a:avLst/>
          </a:prstGeom>
          <a:noFill/>
          <a:ln/>
        </p:spPr>
        <p:txBody>
          <a:bodyPr wrap="square" lIns="0" tIns="0" rIns="0" bIns="0" rtlCol="0" anchor="t"/>
          <a:lstStyle/>
          <a:p>
            <a:pPr algn="l" indent="0" marL="0">
              <a:lnSpc>
                <a:spcPts val="2250"/>
              </a:lnSpc>
              <a:buNone/>
            </a:pPr>
            <a:r>
              <a:rPr lang="en-US" sz="1400" dirty="0">
                <a:solidFill>
                  <a:srgbClr val="D4D4D1"/>
                </a:solidFill>
                <a:latin typeface="Roboto" pitchFamily="34" charset="0"/>
                <a:ea typeface="Roboto" pitchFamily="34" charset="-122"/>
                <a:cs typeface="Roboto" pitchFamily="34" charset="-120"/>
              </a:rPr>
              <a:t>We can also solve systems of linear equations using algebraic methods, like substitution and elimination. These methods are more efficient and precise than graphical methods, especially for complex systems.</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2706" y="545544"/>
            <a:ext cx="4948357" cy="618530"/>
          </a:xfrm>
          <a:prstGeom prst="rect">
            <a:avLst/>
          </a:prstGeom>
          <a:noFill/>
          <a:ln/>
        </p:spPr>
        <p:txBody>
          <a:bodyPr wrap="none" lIns="0" tIns="0" rIns="0" bIns="0" rtlCol="0" anchor="t"/>
          <a:lstStyle/>
          <a:p>
            <a:pPr indent="0" marL="0">
              <a:lnSpc>
                <a:spcPts val="4850"/>
              </a:lnSpc>
              <a:buNone/>
            </a:pPr>
            <a:r>
              <a:rPr lang="en-US" sz="3850" dirty="0">
                <a:solidFill>
                  <a:srgbClr val="F3F3F2"/>
                </a:solidFill>
                <a:latin typeface="IBM Plex Sans Medium" pitchFamily="34" charset="0"/>
                <a:ea typeface="IBM Plex Sans Medium" pitchFamily="34" charset="-122"/>
                <a:cs typeface="IBM Plex Sans Medium" pitchFamily="34" charset="-120"/>
              </a:rPr>
              <a:t>Substitution Method</a:t>
            </a:r>
            <a:endParaRPr lang="en-US" sz="3850" dirty="0"/>
          </a:p>
        </p:txBody>
      </p:sp>
      <p:sp>
        <p:nvSpPr>
          <p:cNvPr id="3" name="Shape 1"/>
          <p:cNvSpPr/>
          <p:nvPr/>
        </p:nvSpPr>
        <p:spPr>
          <a:xfrm>
            <a:off x="692706" y="1559838"/>
            <a:ext cx="1655564" cy="1140262"/>
          </a:xfrm>
          <a:prstGeom prst="roundRect">
            <a:avLst>
              <a:gd name="adj" fmla="val 2604"/>
            </a:avLst>
          </a:prstGeom>
          <a:solidFill>
            <a:srgbClr val="484B51"/>
          </a:solidFill>
          <a:ln/>
        </p:spPr>
      </p:sp>
      <p:sp>
        <p:nvSpPr>
          <p:cNvPr id="4" name="Text 2"/>
          <p:cNvSpPr/>
          <p:nvPr/>
        </p:nvSpPr>
        <p:spPr>
          <a:xfrm>
            <a:off x="890587" y="1932027"/>
            <a:ext cx="148471" cy="395764"/>
          </a:xfrm>
          <a:prstGeom prst="rect">
            <a:avLst/>
          </a:prstGeom>
          <a:noFill/>
          <a:ln/>
        </p:spPr>
        <p:txBody>
          <a:bodyPr wrap="none" lIns="0" tIns="0" rIns="0" bIns="0" rtlCol="0" anchor="t"/>
          <a:lstStyle/>
          <a:p>
            <a:pPr algn="ctr" indent="0" marL="0">
              <a:lnSpc>
                <a:spcPts val="3100"/>
              </a:lnSpc>
              <a:buNone/>
            </a:pPr>
            <a:r>
              <a:rPr lang="en-US" sz="1900" dirty="0">
                <a:solidFill>
                  <a:srgbClr val="D4D4D1"/>
                </a:solidFill>
                <a:latin typeface="IBM Plex Sans Medium" pitchFamily="34" charset="0"/>
                <a:ea typeface="IBM Plex Sans Medium" pitchFamily="34" charset="-122"/>
                <a:cs typeface="IBM Plex Sans Medium" pitchFamily="34" charset="-120"/>
              </a:rPr>
              <a:t>1</a:t>
            </a:r>
            <a:endParaRPr lang="en-US" sz="1900" dirty="0"/>
          </a:p>
        </p:txBody>
      </p:sp>
      <p:sp>
        <p:nvSpPr>
          <p:cNvPr id="5" name="Text 3"/>
          <p:cNvSpPr/>
          <p:nvPr/>
        </p:nvSpPr>
        <p:spPr>
          <a:xfrm>
            <a:off x="2546152" y="1757720"/>
            <a:ext cx="3364349" cy="309205"/>
          </a:xfrm>
          <a:prstGeom prst="rect">
            <a:avLst/>
          </a:prstGeom>
          <a:noFill/>
          <a:ln/>
        </p:spPr>
        <p:txBody>
          <a:bodyPr wrap="none" lIns="0" tIns="0" rIns="0" bIns="0" rtlCol="0" anchor="t"/>
          <a:lstStyle/>
          <a:p>
            <a:pPr algn="l" indent="0" marL="0">
              <a:lnSpc>
                <a:spcPts val="2400"/>
              </a:lnSpc>
              <a:buNone/>
            </a:pPr>
            <a:r>
              <a:rPr lang="en-US" sz="1900" dirty="0">
                <a:solidFill>
                  <a:srgbClr val="D4D4D1"/>
                </a:solidFill>
                <a:latin typeface="IBM Plex Sans Medium" pitchFamily="34" charset="0"/>
                <a:ea typeface="IBM Plex Sans Medium" pitchFamily="34" charset="-122"/>
                <a:cs typeface="IBM Plex Sans Medium" pitchFamily="34" charset="-120"/>
              </a:rPr>
              <a:t>Step 1: Solve for One Variable</a:t>
            </a:r>
            <a:endParaRPr lang="en-US" sz="1900" dirty="0"/>
          </a:p>
        </p:txBody>
      </p:sp>
      <p:sp>
        <p:nvSpPr>
          <p:cNvPr id="6" name="Text 4"/>
          <p:cNvSpPr/>
          <p:nvPr/>
        </p:nvSpPr>
        <p:spPr>
          <a:xfrm>
            <a:off x="2546152" y="2185630"/>
            <a:ext cx="9677757" cy="316587"/>
          </a:xfrm>
          <a:prstGeom prst="rect">
            <a:avLst/>
          </a:prstGeom>
          <a:noFill/>
          <a:ln/>
        </p:spPr>
        <p:txBody>
          <a:bodyPr wrap="none" lIns="0" tIns="0" rIns="0" bIns="0" rtlCol="0" anchor="t"/>
          <a:lstStyle/>
          <a:p>
            <a:pPr algn="l" indent="0" marL="0">
              <a:lnSpc>
                <a:spcPts val="2450"/>
              </a:lnSpc>
              <a:buNone/>
            </a:pPr>
            <a:r>
              <a:rPr lang="en-US" sz="1550" dirty="0">
                <a:solidFill>
                  <a:srgbClr val="D4D4D1"/>
                </a:solidFill>
                <a:latin typeface="Roboto" pitchFamily="34" charset="0"/>
                <a:ea typeface="Roboto" pitchFamily="34" charset="-122"/>
                <a:cs typeface="Roboto" pitchFamily="34" charset="-120"/>
              </a:rPr>
              <a:t>Choose one equation and solve for one of the variables (x or y). This isolates one variable in terms of the other.</a:t>
            </a:r>
            <a:endParaRPr lang="en-US" sz="1550" dirty="0"/>
          </a:p>
        </p:txBody>
      </p:sp>
      <p:sp>
        <p:nvSpPr>
          <p:cNvPr id="7" name="Shape 5"/>
          <p:cNvSpPr/>
          <p:nvPr/>
        </p:nvSpPr>
        <p:spPr>
          <a:xfrm>
            <a:off x="2447211" y="2690574"/>
            <a:ext cx="11391543" cy="11430"/>
          </a:xfrm>
          <a:prstGeom prst="roundRect">
            <a:avLst>
              <a:gd name="adj" fmla="val 259762"/>
            </a:avLst>
          </a:prstGeom>
          <a:solidFill>
            <a:srgbClr val="61646A"/>
          </a:solidFill>
          <a:ln/>
        </p:spPr>
      </p:sp>
      <p:sp>
        <p:nvSpPr>
          <p:cNvPr id="8" name="Shape 6"/>
          <p:cNvSpPr/>
          <p:nvPr/>
        </p:nvSpPr>
        <p:spPr>
          <a:xfrm>
            <a:off x="692706" y="2799040"/>
            <a:ext cx="3311247" cy="1456849"/>
          </a:xfrm>
          <a:prstGeom prst="roundRect">
            <a:avLst>
              <a:gd name="adj" fmla="val 2038"/>
            </a:avLst>
          </a:prstGeom>
          <a:solidFill>
            <a:srgbClr val="484B51"/>
          </a:solidFill>
          <a:ln/>
        </p:spPr>
      </p:sp>
      <p:sp>
        <p:nvSpPr>
          <p:cNvPr id="9" name="Text 7"/>
          <p:cNvSpPr/>
          <p:nvPr/>
        </p:nvSpPr>
        <p:spPr>
          <a:xfrm>
            <a:off x="890587" y="3329583"/>
            <a:ext cx="148471" cy="395764"/>
          </a:xfrm>
          <a:prstGeom prst="rect">
            <a:avLst/>
          </a:prstGeom>
          <a:noFill/>
          <a:ln/>
        </p:spPr>
        <p:txBody>
          <a:bodyPr wrap="none" lIns="0" tIns="0" rIns="0" bIns="0" rtlCol="0" anchor="t"/>
          <a:lstStyle/>
          <a:p>
            <a:pPr algn="ctr" indent="0" marL="0">
              <a:lnSpc>
                <a:spcPts val="3100"/>
              </a:lnSpc>
              <a:buNone/>
            </a:pPr>
            <a:r>
              <a:rPr lang="en-US" sz="1900" dirty="0">
                <a:solidFill>
                  <a:srgbClr val="D4D4D1"/>
                </a:solidFill>
                <a:latin typeface="IBM Plex Sans Medium" pitchFamily="34" charset="0"/>
                <a:ea typeface="IBM Plex Sans Medium" pitchFamily="34" charset="-122"/>
                <a:cs typeface="IBM Plex Sans Medium" pitchFamily="34" charset="-120"/>
              </a:rPr>
              <a:t>2</a:t>
            </a:r>
            <a:endParaRPr lang="en-US" sz="1900" dirty="0"/>
          </a:p>
        </p:txBody>
      </p:sp>
      <p:sp>
        <p:nvSpPr>
          <p:cNvPr id="10" name="Text 8"/>
          <p:cNvSpPr/>
          <p:nvPr/>
        </p:nvSpPr>
        <p:spPr>
          <a:xfrm>
            <a:off x="4201835" y="2996922"/>
            <a:ext cx="2474119" cy="309205"/>
          </a:xfrm>
          <a:prstGeom prst="rect">
            <a:avLst/>
          </a:prstGeom>
          <a:noFill/>
          <a:ln/>
        </p:spPr>
        <p:txBody>
          <a:bodyPr wrap="none" lIns="0" tIns="0" rIns="0" bIns="0" rtlCol="0" anchor="t"/>
          <a:lstStyle/>
          <a:p>
            <a:pPr algn="l" indent="0" marL="0">
              <a:lnSpc>
                <a:spcPts val="2400"/>
              </a:lnSpc>
              <a:buNone/>
            </a:pPr>
            <a:r>
              <a:rPr lang="en-US" sz="1900" dirty="0">
                <a:solidFill>
                  <a:srgbClr val="D4D4D1"/>
                </a:solidFill>
                <a:latin typeface="IBM Plex Sans Medium" pitchFamily="34" charset="0"/>
                <a:ea typeface="IBM Plex Sans Medium" pitchFamily="34" charset="-122"/>
                <a:cs typeface="IBM Plex Sans Medium" pitchFamily="34" charset="-120"/>
              </a:rPr>
              <a:t>Step 2: Substitute</a:t>
            </a:r>
            <a:endParaRPr lang="en-US" sz="1900" dirty="0"/>
          </a:p>
        </p:txBody>
      </p:sp>
      <p:sp>
        <p:nvSpPr>
          <p:cNvPr id="11" name="Text 9"/>
          <p:cNvSpPr/>
          <p:nvPr/>
        </p:nvSpPr>
        <p:spPr>
          <a:xfrm>
            <a:off x="4201835" y="3424833"/>
            <a:ext cx="9537978" cy="633174"/>
          </a:xfrm>
          <a:prstGeom prst="rect">
            <a:avLst/>
          </a:prstGeom>
          <a:noFill/>
          <a:ln/>
        </p:spPr>
        <p:txBody>
          <a:bodyPr wrap="square" lIns="0" tIns="0" rIns="0" bIns="0" rtlCol="0" anchor="t"/>
          <a:lstStyle/>
          <a:p>
            <a:pPr algn="l" indent="0" marL="0">
              <a:lnSpc>
                <a:spcPts val="2450"/>
              </a:lnSpc>
              <a:buNone/>
            </a:pPr>
            <a:r>
              <a:rPr lang="en-US" sz="1550" dirty="0">
                <a:solidFill>
                  <a:srgbClr val="D4D4D1"/>
                </a:solidFill>
                <a:latin typeface="Roboto" pitchFamily="34" charset="0"/>
                <a:ea typeface="Roboto" pitchFamily="34" charset="-122"/>
                <a:cs typeface="Roboto" pitchFamily="34" charset="-120"/>
              </a:rPr>
              <a:t>Substitute the expression you found in Step 1 into the other equation. This will eliminate one variable from the equation.</a:t>
            </a:r>
            <a:endParaRPr lang="en-US" sz="1550" dirty="0"/>
          </a:p>
        </p:txBody>
      </p:sp>
      <p:sp>
        <p:nvSpPr>
          <p:cNvPr id="12" name="Shape 10"/>
          <p:cNvSpPr/>
          <p:nvPr/>
        </p:nvSpPr>
        <p:spPr>
          <a:xfrm>
            <a:off x="4102894" y="4246364"/>
            <a:ext cx="9735860" cy="11430"/>
          </a:xfrm>
          <a:prstGeom prst="roundRect">
            <a:avLst>
              <a:gd name="adj" fmla="val 259762"/>
            </a:avLst>
          </a:prstGeom>
          <a:solidFill>
            <a:srgbClr val="61646A"/>
          </a:solidFill>
          <a:ln/>
        </p:spPr>
      </p:sp>
      <p:sp>
        <p:nvSpPr>
          <p:cNvPr id="13" name="Shape 11"/>
          <p:cNvSpPr/>
          <p:nvPr/>
        </p:nvSpPr>
        <p:spPr>
          <a:xfrm>
            <a:off x="692706" y="4354830"/>
            <a:ext cx="4966811" cy="1456849"/>
          </a:xfrm>
          <a:prstGeom prst="roundRect">
            <a:avLst>
              <a:gd name="adj" fmla="val 2038"/>
            </a:avLst>
          </a:prstGeom>
          <a:solidFill>
            <a:srgbClr val="484B51"/>
          </a:solidFill>
          <a:ln/>
        </p:spPr>
      </p:sp>
      <p:sp>
        <p:nvSpPr>
          <p:cNvPr id="14" name="Text 12"/>
          <p:cNvSpPr/>
          <p:nvPr/>
        </p:nvSpPr>
        <p:spPr>
          <a:xfrm>
            <a:off x="890587" y="4885373"/>
            <a:ext cx="148471" cy="395764"/>
          </a:xfrm>
          <a:prstGeom prst="rect">
            <a:avLst/>
          </a:prstGeom>
          <a:noFill/>
          <a:ln/>
        </p:spPr>
        <p:txBody>
          <a:bodyPr wrap="none" lIns="0" tIns="0" rIns="0" bIns="0" rtlCol="0" anchor="t"/>
          <a:lstStyle/>
          <a:p>
            <a:pPr algn="ctr" indent="0" marL="0">
              <a:lnSpc>
                <a:spcPts val="3100"/>
              </a:lnSpc>
              <a:buNone/>
            </a:pPr>
            <a:r>
              <a:rPr lang="en-US" sz="1900" dirty="0">
                <a:solidFill>
                  <a:srgbClr val="D4D4D1"/>
                </a:solidFill>
                <a:latin typeface="IBM Plex Sans Medium" pitchFamily="34" charset="0"/>
                <a:ea typeface="IBM Plex Sans Medium" pitchFamily="34" charset="-122"/>
                <a:cs typeface="IBM Plex Sans Medium" pitchFamily="34" charset="-120"/>
              </a:rPr>
              <a:t>3</a:t>
            </a:r>
            <a:endParaRPr lang="en-US" sz="1900" dirty="0"/>
          </a:p>
        </p:txBody>
      </p:sp>
      <p:sp>
        <p:nvSpPr>
          <p:cNvPr id="15" name="Text 13"/>
          <p:cNvSpPr/>
          <p:nvPr/>
        </p:nvSpPr>
        <p:spPr>
          <a:xfrm>
            <a:off x="5857399" y="4552712"/>
            <a:ext cx="4537829" cy="309205"/>
          </a:xfrm>
          <a:prstGeom prst="rect">
            <a:avLst/>
          </a:prstGeom>
          <a:noFill/>
          <a:ln/>
        </p:spPr>
        <p:txBody>
          <a:bodyPr wrap="none" lIns="0" tIns="0" rIns="0" bIns="0" rtlCol="0" anchor="t"/>
          <a:lstStyle/>
          <a:p>
            <a:pPr algn="l" indent="0" marL="0">
              <a:lnSpc>
                <a:spcPts val="2400"/>
              </a:lnSpc>
              <a:buNone/>
            </a:pPr>
            <a:r>
              <a:rPr lang="en-US" sz="1900" dirty="0">
                <a:solidFill>
                  <a:srgbClr val="D4D4D1"/>
                </a:solidFill>
                <a:latin typeface="IBM Plex Sans Medium" pitchFamily="34" charset="0"/>
                <a:ea typeface="IBM Plex Sans Medium" pitchFamily="34" charset="-122"/>
                <a:cs typeface="IBM Plex Sans Medium" pitchFamily="34" charset="-120"/>
              </a:rPr>
              <a:t>Step 3: Solve for the Remaining Variable</a:t>
            </a:r>
            <a:endParaRPr lang="en-US" sz="1900" dirty="0"/>
          </a:p>
        </p:txBody>
      </p:sp>
      <p:sp>
        <p:nvSpPr>
          <p:cNvPr id="16" name="Text 14"/>
          <p:cNvSpPr/>
          <p:nvPr/>
        </p:nvSpPr>
        <p:spPr>
          <a:xfrm>
            <a:off x="5857399" y="4980623"/>
            <a:ext cx="7882414" cy="633174"/>
          </a:xfrm>
          <a:prstGeom prst="rect">
            <a:avLst/>
          </a:prstGeom>
          <a:noFill/>
          <a:ln/>
        </p:spPr>
        <p:txBody>
          <a:bodyPr wrap="square" lIns="0" tIns="0" rIns="0" bIns="0" rtlCol="0" anchor="t"/>
          <a:lstStyle/>
          <a:p>
            <a:pPr algn="l" indent="0" marL="0">
              <a:lnSpc>
                <a:spcPts val="2450"/>
              </a:lnSpc>
              <a:buNone/>
            </a:pPr>
            <a:r>
              <a:rPr lang="en-US" sz="1550" dirty="0">
                <a:solidFill>
                  <a:srgbClr val="D4D4D1"/>
                </a:solidFill>
                <a:latin typeface="Roboto" pitchFamily="34" charset="0"/>
                <a:ea typeface="Roboto" pitchFamily="34" charset="-122"/>
                <a:cs typeface="Roboto" pitchFamily="34" charset="-120"/>
              </a:rPr>
              <a:t>Solve the equation resulting from Step 2 for the remaining variable. This will give you the value of one variable.</a:t>
            </a:r>
            <a:endParaRPr lang="en-US" sz="1550" dirty="0"/>
          </a:p>
        </p:txBody>
      </p:sp>
      <p:sp>
        <p:nvSpPr>
          <p:cNvPr id="17" name="Shape 15"/>
          <p:cNvSpPr/>
          <p:nvPr/>
        </p:nvSpPr>
        <p:spPr>
          <a:xfrm>
            <a:off x="5758458" y="5802154"/>
            <a:ext cx="8080296" cy="11430"/>
          </a:xfrm>
          <a:prstGeom prst="roundRect">
            <a:avLst>
              <a:gd name="adj" fmla="val 259762"/>
            </a:avLst>
          </a:prstGeom>
          <a:solidFill>
            <a:srgbClr val="61646A"/>
          </a:solidFill>
          <a:ln/>
        </p:spPr>
      </p:sp>
      <p:sp>
        <p:nvSpPr>
          <p:cNvPr id="18" name="Shape 16"/>
          <p:cNvSpPr/>
          <p:nvPr/>
        </p:nvSpPr>
        <p:spPr>
          <a:xfrm>
            <a:off x="692706" y="5910620"/>
            <a:ext cx="6622494" cy="1773436"/>
          </a:xfrm>
          <a:prstGeom prst="roundRect">
            <a:avLst>
              <a:gd name="adj" fmla="val 1674"/>
            </a:avLst>
          </a:prstGeom>
          <a:solidFill>
            <a:srgbClr val="484B51"/>
          </a:solidFill>
          <a:ln/>
        </p:spPr>
      </p:sp>
      <p:sp>
        <p:nvSpPr>
          <p:cNvPr id="19" name="Text 17"/>
          <p:cNvSpPr/>
          <p:nvPr/>
        </p:nvSpPr>
        <p:spPr>
          <a:xfrm>
            <a:off x="890587" y="6599396"/>
            <a:ext cx="148471" cy="395764"/>
          </a:xfrm>
          <a:prstGeom prst="rect">
            <a:avLst/>
          </a:prstGeom>
          <a:noFill/>
          <a:ln/>
        </p:spPr>
        <p:txBody>
          <a:bodyPr wrap="none" lIns="0" tIns="0" rIns="0" bIns="0" rtlCol="0" anchor="t"/>
          <a:lstStyle/>
          <a:p>
            <a:pPr algn="ctr" indent="0" marL="0">
              <a:lnSpc>
                <a:spcPts val="3100"/>
              </a:lnSpc>
              <a:buNone/>
            </a:pPr>
            <a:r>
              <a:rPr lang="en-US" sz="1900" dirty="0">
                <a:solidFill>
                  <a:srgbClr val="D4D4D1"/>
                </a:solidFill>
                <a:latin typeface="IBM Plex Sans Medium" pitchFamily="34" charset="0"/>
                <a:ea typeface="IBM Plex Sans Medium" pitchFamily="34" charset="-122"/>
                <a:cs typeface="IBM Plex Sans Medium" pitchFamily="34" charset="-120"/>
              </a:rPr>
              <a:t>4</a:t>
            </a:r>
            <a:endParaRPr lang="en-US" sz="1900" dirty="0"/>
          </a:p>
        </p:txBody>
      </p:sp>
      <p:sp>
        <p:nvSpPr>
          <p:cNvPr id="20" name="Text 18"/>
          <p:cNvSpPr/>
          <p:nvPr/>
        </p:nvSpPr>
        <p:spPr>
          <a:xfrm>
            <a:off x="7513082" y="6108502"/>
            <a:ext cx="2656522" cy="309205"/>
          </a:xfrm>
          <a:prstGeom prst="rect">
            <a:avLst/>
          </a:prstGeom>
          <a:noFill/>
          <a:ln/>
        </p:spPr>
        <p:txBody>
          <a:bodyPr wrap="none" lIns="0" tIns="0" rIns="0" bIns="0" rtlCol="0" anchor="t"/>
          <a:lstStyle/>
          <a:p>
            <a:pPr algn="l" indent="0" marL="0">
              <a:lnSpc>
                <a:spcPts val="2400"/>
              </a:lnSpc>
              <a:buNone/>
            </a:pPr>
            <a:r>
              <a:rPr lang="en-US" sz="1900" dirty="0">
                <a:solidFill>
                  <a:srgbClr val="D4D4D1"/>
                </a:solidFill>
                <a:latin typeface="IBM Plex Sans Medium" pitchFamily="34" charset="0"/>
                <a:ea typeface="IBM Plex Sans Medium" pitchFamily="34" charset="-122"/>
                <a:cs typeface="IBM Plex Sans Medium" pitchFamily="34" charset="-120"/>
              </a:rPr>
              <a:t>Step 4: Substitute Back</a:t>
            </a:r>
            <a:endParaRPr lang="en-US" sz="1900" dirty="0"/>
          </a:p>
        </p:txBody>
      </p:sp>
      <p:sp>
        <p:nvSpPr>
          <p:cNvPr id="21" name="Text 19"/>
          <p:cNvSpPr/>
          <p:nvPr/>
        </p:nvSpPr>
        <p:spPr>
          <a:xfrm>
            <a:off x="7513082" y="6536412"/>
            <a:ext cx="6226731" cy="949762"/>
          </a:xfrm>
          <a:prstGeom prst="rect">
            <a:avLst/>
          </a:prstGeom>
          <a:noFill/>
          <a:ln/>
        </p:spPr>
        <p:txBody>
          <a:bodyPr wrap="square" lIns="0" tIns="0" rIns="0" bIns="0" rtlCol="0" anchor="t"/>
          <a:lstStyle/>
          <a:p>
            <a:pPr algn="l" indent="0" marL="0">
              <a:lnSpc>
                <a:spcPts val="2450"/>
              </a:lnSpc>
              <a:buNone/>
            </a:pPr>
            <a:r>
              <a:rPr lang="en-US" sz="1550" dirty="0">
                <a:solidFill>
                  <a:srgbClr val="D4D4D1"/>
                </a:solidFill>
                <a:latin typeface="Roboto" pitchFamily="34" charset="0"/>
                <a:ea typeface="Roboto" pitchFamily="34" charset="-122"/>
                <a:cs typeface="Roboto" pitchFamily="34" charset="-120"/>
              </a:rPr>
              <a:t>Substitute the value you found in Step 3 back into either of the original equations and solve for the other variable. This will give you the value of the second variable.</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57901"/>
          </a:xfrm>
          <a:prstGeom prst="rect">
            <a:avLst/>
          </a:prstGeom>
        </p:spPr>
      </p:pic>
      <p:sp>
        <p:nvSpPr>
          <p:cNvPr id="3" name="Text 0"/>
          <p:cNvSpPr/>
          <p:nvPr/>
        </p:nvSpPr>
        <p:spPr>
          <a:xfrm>
            <a:off x="632222" y="2755821"/>
            <a:ext cx="4515922" cy="564475"/>
          </a:xfrm>
          <a:prstGeom prst="rect">
            <a:avLst/>
          </a:prstGeom>
          <a:noFill/>
          <a:ln/>
        </p:spPr>
        <p:txBody>
          <a:bodyPr wrap="none" lIns="0" tIns="0" rIns="0" bIns="0" rtlCol="0" anchor="t"/>
          <a:lstStyle/>
          <a:p>
            <a:pPr indent="0" marL="0">
              <a:lnSpc>
                <a:spcPts val="4400"/>
              </a:lnSpc>
              <a:buNone/>
            </a:pPr>
            <a:r>
              <a:rPr lang="en-US" sz="3550" dirty="0">
                <a:solidFill>
                  <a:srgbClr val="F3F3F2"/>
                </a:solidFill>
                <a:latin typeface="IBM Plex Sans Medium" pitchFamily="34" charset="0"/>
                <a:ea typeface="IBM Plex Sans Medium" pitchFamily="34" charset="-122"/>
                <a:cs typeface="IBM Plex Sans Medium" pitchFamily="34" charset="-120"/>
              </a:rPr>
              <a:t>Elimination Method</a:t>
            </a:r>
            <a:endParaRPr lang="en-US" sz="3550" dirty="0"/>
          </a:p>
        </p:txBody>
      </p:sp>
      <p:sp>
        <p:nvSpPr>
          <p:cNvPr id="4" name="Shape 1"/>
          <p:cNvSpPr/>
          <p:nvPr/>
        </p:nvSpPr>
        <p:spPr>
          <a:xfrm>
            <a:off x="632222" y="5661422"/>
            <a:ext cx="13365956" cy="22860"/>
          </a:xfrm>
          <a:prstGeom prst="roundRect">
            <a:avLst>
              <a:gd name="adj" fmla="val 118530"/>
            </a:avLst>
          </a:prstGeom>
          <a:solidFill>
            <a:srgbClr val="61646A"/>
          </a:solidFill>
          <a:ln/>
        </p:spPr>
      </p:sp>
      <p:sp>
        <p:nvSpPr>
          <p:cNvPr id="5" name="Shape 2"/>
          <p:cNvSpPr/>
          <p:nvPr/>
        </p:nvSpPr>
        <p:spPr>
          <a:xfrm>
            <a:off x="3239572" y="5029260"/>
            <a:ext cx="22860" cy="632222"/>
          </a:xfrm>
          <a:prstGeom prst="roundRect">
            <a:avLst>
              <a:gd name="adj" fmla="val 118530"/>
            </a:avLst>
          </a:prstGeom>
          <a:solidFill>
            <a:srgbClr val="61646A"/>
          </a:solidFill>
          <a:ln/>
        </p:spPr>
      </p:sp>
      <p:sp>
        <p:nvSpPr>
          <p:cNvPr id="6" name="Shape 3"/>
          <p:cNvSpPr/>
          <p:nvPr/>
        </p:nvSpPr>
        <p:spPr>
          <a:xfrm>
            <a:off x="3047881" y="5458242"/>
            <a:ext cx="406360" cy="406360"/>
          </a:xfrm>
          <a:prstGeom prst="roundRect">
            <a:avLst>
              <a:gd name="adj" fmla="val 6668"/>
            </a:avLst>
          </a:prstGeom>
          <a:solidFill>
            <a:srgbClr val="484B51"/>
          </a:solidFill>
          <a:ln/>
        </p:spPr>
      </p:sp>
      <p:sp>
        <p:nvSpPr>
          <p:cNvPr id="7" name="Text 4"/>
          <p:cNvSpPr/>
          <p:nvPr/>
        </p:nvSpPr>
        <p:spPr>
          <a:xfrm>
            <a:off x="3169801" y="5525869"/>
            <a:ext cx="162520" cy="270986"/>
          </a:xfrm>
          <a:prstGeom prst="rect">
            <a:avLst/>
          </a:prstGeom>
          <a:noFill/>
          <a:ln/>
        </p:spPr>
        <p:txBody>
          <a:bodyPr wrap="none" lIns="0" tIns="0" rIns="0" bIns="0" rtlCol="0" anchor="t"/>
          <a:lstStyle/>
          <a:p>
            <a:pPr algn="ctr" indent="0" marL="0">
              <a:lnSpc>
                <a:spcPts val="2100"/>
              </a:lnSpc>
              <a:buNone/>
            </a:pPr>
            <a:r>
              <a:rPr lang="en-US" sz="2100" dirty="0">
                <a:solidFill>
                  <a:srgbClr val="D4D4D1"/>
                </a:solidFill>
                <a:latin typeface="IBM Plex Sans Medium" pitchFamily="34" charset="0"/>
                <a:ea typeface="IBM Plex Sans Medium" pitchFamily="34" charset="-122"/>
                <a:cs typeface="IBM Plex Sans Medium" pitchFamily="34" charset="-120"/>
              </a:rPr>
              <a:t>1</a:t>
            </a:r>
            <a:endParaRPr lang="en-US" sz="2100" dirty="0"/>
          </a:p>
        </p:txBody>
      </p:sp>
      <p:sp>
        <p:nvSpPr>
          <p:cNvPr id="8" name="Text 5"/>
          <p:cNvSpPr/>
          <p:nvPr/>
        </p:nvSpPr>
        <p:spPr>
          <a:xfrm>
            <a:off x="1949887" y="3591163"/>
            <a:ext cx="2602587" cy="282178"/>
          </a:xfrm>
          <a:prstGeom prst="rect">
            <a:avLst/>
          </a:prstGeom>
          <a:noFill/>
          <a:ln/>
        </p:spPr>
        <p:txBody>
          <a:bodyPr wrap="none" lIns="0" tIns="0" rIns="0" bIns="0" rtlCol="0" anchor="t"/>
          <a:lstStyle/>
          <a:p>
            <a:pPr algn="ctr"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Step 1: Align Coefficients</a:t>
            </a:r>
            <a:endParaRPr lang="en-US" sz="1750" dirty="0"/>
          </a:p>
        </p:txBody>
      </p:sp>
      <p:sp>
        <p:nvSpPr>
          <p:cNvPr id="9" name="Text 6"/>
          <p:cNvSpPr/>
          <p:nvPr/>
        </p:nvSpPr>
        <p:spPr>
          <a:xfrm>
            <a:off x="812840" y="3981688"/>
            <a:ext cx="4876681" cy="866894"/>
          </a:xfrm>
          <a:prstGeom prst="rect">
            <a:avLst/>
          </a:prstGeom>
          <a:noFill/>
          <a:ln/>
        </p:spPr>
        <p:txBody>
          <a:bodyPr wrap="square" lIns="0" tIns="0" rIns="0" bIns="0" rtlCol="0" anchor="t"/>
          <a:lstStyle/>
          <a:p>
            <a:pPr algn="ctr" indent="0" marL="0">
              <a:lnSpc>
                <a:spcPts val="2250"/>
              </a:lnSpc>
              <a:buNone/>
            </a:pPr>
            <a:r>
              <a:rPr lang="en-US" sz="1400" dirty="0">
                <a:solidFill>
                  <a:srgbClr val="D4D4D1"/>
                </a:solidFill>
                <a:latin typeface="Roboto" pitchFamily="34" charset="0"/>
                <a:ea typeface="Roboto" pitchFamily="34" charset="-122"/>
                <a:cs typeface="Roboto" pitchFamily="34" charset="-120"/>
              </a:rPr>
              <a:t>Multiply one or both equations by a constant so that the coefficients of one variable in both equations become opposites.</a:t>
            </a:r>
            <a:endParaRPr lang="en-US" sz="1400" dirty="0"/>
          </a:p>
        </p:txBody>
      </p:sp>
      <p:sp>
        <p:nvSpPr>
          <p:cNvPr id="10" name="Shape 7"/>
          <p:cNvSpPr/>
          <p:nvPr/>
        </p:nvSpPr>
        <p:spPr>
          <a:xfrm>
            <a:off x="5948958" y="5661362"/>
            <a:ext cx="22860" cy="632222"/>
          </a:xfrm>
          <a:prstGeom prst="roundRect">
            <a:avLst>
              <a:gd name="adj" fmla="val 118530"/>
            </a:avLst>
          </a:prstGeom>
          <a:solidFill>
            <a:srgbClr val="61646A"/>
          </a:solidFill>
          <a:ln/>
        </p:spPr>
      </p:sp>
      <p:sp>
        <p:nvSpPr>
          <p:cNvPr id="11" name="Shape 8"/>
          <p:cNvSpPr/>
          <p:nvPr/>
        </p:nvSpPr>
        <p:spPr>
          <a:xfrm>
            <a:off x="5757267" y="5458242"/>
            <a:ext cx="406360" cy="406360"/>
          </a:xfrm>
          <a:prstGeom prst="roundRect">
            <a:avLst>
              <a:gd name="adj" fmla="val 6668"/>
            </a:avLst>
          </a:prstGeom>
          <a:solidFill>
            <a:srgbClr val="484B51"/>
          </a:solidFill>
          <a:ln/>
        </p:spPr>
      </p:sp>
      <p:sp>
        <p:nvSpPr>
          <p:cNvPr id="12" name="Text 9"/>
          <p:cNvSpPr/>
          <p:nvPr/>
        </p:nvSpPr>
        <p:spPr>
          <a:xfrm>
            <a:off x="5879187" y="5525869"/>
            <a:ext cx="162520" cy="270986"/>
          </a:xfrm>
          <a:prstGeom prst="rect">
            <a:avLst/>
          </a:prstGeom>
          <a:noFill/>
          <a:ln/>
        </p:spPr>
        <p:txBody>
          <a:bodyPr wrap="none" lIns="0" tIns="0" rIns="0" bIns="0" rtlCol="0" anchor="t"/>
          <a:lstStyle/>
          <a:p>
            <a:pPr algn="ctr" indent="0" marL="0">
              <a:lnSpc>
                <a:spcPts val="2100"/>
              </a:lnSpc>
              <a:buNone/>
            </a:pPr>
            <a:r>
              <a:rPr lang="en-US" sz="2100" dirty="0">
                <a:solidFill>
                  <a:srgbClr val="D4D4D1"/>
                </a:solidFill>
                <a:latin typeface="IBM Plex Sans Medium" pitchFamily="34" charset="0"/>
                <a:ea typeface="IBM Plex Sans Medium" pitchFamily="34" charset="-122"/>
                <a:cs typeface="IBM Plex Sans Medium" pitchFamily="34" charset="-120"/>
              </a:rPr>
              <a:t>2</a:t>
            </a:r>
            <a:endParaRPr lang="en-US" sz="2100" dirty="0"/>
          </a:p>
        </p:txBody>
      </p:sp>
      <p:sp>
        <p:nvSpPr>
          <p:cNvPr id="13" name="Text 10"/>
          <p:cNvSpPr/>
          <p:nvPr/>
        </p:nvSpPr>
        <p:spPr>
          <a:xfrm>
            <a:off x="4816197" y="6474262"/>
            <a:ext cx="2288619" cy="282178"/>
          </a:xfrm>
          <a:prstGeom prst="rect">
            <a:avLst/>
          </a:prstGeom>
          <a:noFill/>
          <a:ln/>
        </p:spPr>
        <p:txBody>
          <a:bodyPr wrap="none" lIns="0" tIns="0" rIns="0" bIns="0" rtlCol="0" anchor="t"/>
          <a:lstStyle/>
          <a:p>
            <a:pPr algn="ctr"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Step 2: Add Equations</a:t>
            </a:r>
            <a:endParaRPr lang="en-US" sz="1750" dirty="0"/>
          </a:p>
        </p:txBody>
      </p:sp>
      <p:sp>
        <p:nvSpPr>
          <p:cNvPr id="14" name="Text 11"/>
          <p:cNvSpPr/>
          <p:nvPr/>
        </p:nvSpPr>
        <p:spPr>
          <a:xfrm>
            <a:off x="3522107" y="6864787"/>
            <a:ext cx="4876800" cy="866894"/>
          </a:xfrm>
          <a:prstGeom prst="rect">
            <a:avLst/>
          </a:prstGeom>
          <a:noFill/>
          <a:ln/>
        </p:spPr>
        <p:txBody>
          <a:bodyPr wrap="square" lIns="0" tIns="0" rIns="0" bIns="0" rtlCol="0" anchor="t"/>
          <a:lstStyle/>
          <a:p>
            <a:pPr algn="ctr" indent="0" marL="0">
              <a:lnSpc>
                <a:spcPts val="2250"/>
              </a:lnSpc>
              <a:buNone/>
            </a:pPr>
            <a:r>
              <a:rPr lang="en-US" sz="1400" dirty="0">
                <a:solidFill>
                  <a:srgbClr val="D4D4D1"/>
                </a:solidFill>
                <a:latin typeface="Roboto" pitchFamily="34" charset="0"/>
                <a:ea typeface="Roboto" pitchFamily="34" charset="-122"/>
                <a:cs typeface="Roboto" pitchFamily="34" charset="-120"/>
              </a:rPr>
              <a:t>Add the two equations together. The variable with opposite coefficients will be eliminated. You will be left with a single equation with one variable.</a:t>
            </a:r>
            <a:endParaRPr lang="en-US" sz="1400" dirty="0"/>
          </a:p>
        </p:txBody>
      </p:sp>
      <p:sp>
        <p:nvSpPr>
          <p:cNvPr id="15" name="Shape 12"/>
          <p:cNvSpPr/>
          <p:nvPr/>
        </p:nvSpPr>
        <p:spPr>
          <a:xfrm>
            <a:off x="8658225" y="5029260"/>
            <a:ext cx="22860" cy="632222"/>
          </a:xfrm>
          <a:prstGeom prst="roundRect">
            <a:avLst>
              <a:gd name="adj" fmla="val 118530"/>
            </a:avLst>
          </a:prstGeom>
          <a:solidFill>
            <a:srgbClr val="61646A"/>
          </a:solidFill>
          <a:ln/>
        </p:spPr>
      </p:sp>
      <p:sp>
        <p:nvSpPr>
          <p:cNvPr id="16" name="Shape 13"/>
          <p:cNvSpPr/>
          <p:nvPr/>
        </p:nvSpPr>
        <p:spPr>
          <a:xfrm>
            <a:off x="8466534" y="5458242"/>
            <a:ext cx="406360" cy="406360"/>
          </a:xfrm>
          <a:prstGeom prst="roundRect">
            <a:avLst>
              <a:gd name="adj" fmla="val 6668"/>
            </a:avLst>
          </a:prstGeom>
          <a:solidFill>
            <a:srgbClr val="484B51"/>
          </a:solidFill>
          <a:ln/>
        </p:spPr>
      </p:sp>
      <p:sp>
        <p:nvSpPr>
          <p:cNvPr id="17" name="Text 14"/>
          <p:cNvSpPr/>
          <p:nvPr/>
        </p:nvSpPr>
        <p:spPr>
          <a:xfrm>
            <a:off x="8588454" y="5525869"/>
            <a:ext cx="162520" cy="270986"/>
          </a:xfrm>
          <a:prstGeom prst="rect">
            <a:avLst/>
          </a:prstGeom>
          <a:noFill/>
          <a:ln/>
        </p:spPr>
        <p:txBody>
          <a:bodyPr wrap="none" lIns="0" tIns="0" rIns="0" bIns="0" rtlCol="0" anchor="t"/>
          <a:lstStyle/>
          <a:p>
            <a:pPr algn="ctr" indent="0" marL="0">
              <a:lnSpc>
                <a:spcPts val="2100"/>
              </a:lnSpc>
              <a:buNone/>
            </a:pPr>
            <a:r>
              <a:rPr lang="en-US" sz="2100" dirty="0">
                <a:solidFill>
                  <a:srgbClr val="D4D4D1"/>
                </a:solidFill>
                <a:latin typeface="IBM Plex Sans Medium" pitchFamily="34" charset="0"/>
                <a:ea typeface="IBM Plex Sans Medium" pitchFamily="34" charset="-122"/>
                <a:cs typeface="IBM Plex Sans Medium" pitchFamily="34" charset="-120"/>
              </a:rPr>
              <a:t>3</a:t>
            </a:r>
            <a:endParaRPr lang="en-US" sz="2100" dirty="0"/>
          </a:p>
        </p:txBody>
      </p:sp>
      <p:sp>
        <p:nvSpPr>
          <p:cNvPr id="18" name="Text 15"/>
          <p:cNvSpPr/>
          <p:nvPr/>
        </p:nvSpPr>
        <p:spPr>
          <a:xfrm>
            <a:off x="7174111" y="3880128"/>
            <a:ext cx="2991326" cy="282178"/>
          </a:xfrm>
          <a:prstGeom prst="rect">
            <a:avLst/>
          </a:prstGeom>
          <a:noFill/>
          <a:ln/>
        </p:spPr>
        <p:txBody>
          <a:bodyPr wrap="none" lIns="0" tIns="0" rIns="0" bIns="0" rtlCol="0" anchor="t"/>
          <a:lstStyle/>
          <a:p>
            <a:pPr algn="ctr"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Step 3: Solve for the Variable</a:t>
            </a:r>
            <a:endParaRPr lang="en-US" sz="1750" dirty="0"/>
          </a:p>
        </p:txBody>
      </p:sp>
      <p:sp>
        <p:nvSpPr>
          <p:cNvPr id="19" name="Text 16"/>
          <p:cNvSpPr/>
          <p:nvPr/>
        </p:nvSpPr>
        <p:spPr>
          <a:xfrm>
            <a:off x="6231374" y="4270653"/>
            <a:ext cx="4876800" cy="577929"/>
          </a:xfrm>
          <a:prstGeom prst="rect">
            <a:avLst/>
          </a:prstGeom>
          <a:noFill/>
          <a:ln/>
        </p:spPr>
        <p:txBody>
          <a:bodyPr wrap="square" lIns="0" tIns="0" rIns="0" bIns="0" rtlCol="0" anchor="t"/>
          <a:lstStyle/>
          <a:p>
            <a:pPr algn="ctr" indent="0" marL="0">
              <a:lnSpc>
                <a:spcPts val="2250"/>
              </a:lnSpc>
              <a:buNone/>
            </a:pPr>
            <a:r>
              <a:rPr lang="en-US" sz="1400" dirty="0">
                <a:solidFill>
                  <a:srgbClr val="D4D4D1"/>
                </a:solidFill>
                <a:latin typeface="Roboto" pitchFamily="34" charset="0"/>
                <a:ea typeface="Roboto" pitchFamily="34" charset="-122"/>
                <a:cs typeface="Roboto" pitchFamily="34" charset="-120"/>
              </a:rPr>
              <a:t>Solve the resulting equation from Step 2 for the remaining variable.</a:t>
            </a:r>
            <a:endParaRPr lang="en-US" sz="1400" dirty="0"/>
          </a:p>
        </p:txBody>
      </p:sp>
      <p:sp>
        <p:nvSpPr>
          <p:cNvPr id="20" name="Shape 17"/>
          <p:cNvSpPr/>
          <p:nvPr/>
        </p:nvSpPr>
        <p:spPr>
          <a:xfrm>
            <a:off x="11367611" y="5661362"/>
            <a:ext cx="22860" cy="632222"/>
          </a:xfrm>
          <a:prstGeom prst="roundRect">
            <a:avLst>
              <a:gd name="adj" fmla="val 118530"/>
            </a:avLst>
          </a:prstGeom>
          <a:solidFill>
            <a:srgbClr val="61646A"/>
          </a:solidFill>
          <a:ln/>
        </p:spPr>
      </p:sp>
      <p:sp>
        <p:nvSpPr>
          <p:cNvPr id="21" name="Shape 18"/>
          <p:cNvSpPr/>
          <p:nvPr/>
        </p:nvSpPr>
        <p:spPr>
          <a:xfrm>
            <a:off x="11175921" y="5458242"/>
            <a:ext cx="406360" cy="406360"/>
          </a:xfrm>
          <a:prstGeom prst="roundRect">
            <a:avLst>
              <a:gd name="adj" fmla="val 6668"/>
            </a:avLst>
          </a:prstGeom>
          <a:solidFill>
            <a:srgbClr val="484B51"/>
          </a:solidFill>
          <a:ln/>
        </p:spPr>
      </p:sp>
      <p:sp>
        <p:nvSpPr>
          <p:cNvPr id="22" name="Text 19"/>
          <p:cNvSpPr/>
          <p:nvPr/>
        </p:nvSpPr>
        <p:spPr>
          <a:xfrm>
            <a:off x="11297841" y="5525869"/>
            <a:ext cx="162520" cy="270986"/>
          </a:xfrm>
          <a:prstGeom prst="rect">
            <a:avLst/>
          </a:prstGeom>
          <a:noFill/>
          <a:ln/>
        </p:spPr>
        <p:txBody>
          <a:bodyPr wrap="none" lIns="0" tIns="0" rIns="0" bIns="0" rtlCol="0" anchor="t"/>
          <a:lstStyle/>
          <a:p>
            <a:pPr algn="ctr" indent="0" marL="0">
              <a:lnSpc>
                <a:spcPts val="2100"/>
              </a:lnSpc>
              <a:buNone/>
            </a:pPr>
            <a:r>
              <a:rPr lang="en-US" sz="2100" dirty="0">
                <a:solidFill>
                  <a:srgbClr val="D4D4D1"/>
                </a:solidFill>
                <a:latin typeface="IBM Plex Sans Medium" pitchFamily="34" charset="0"/>
                <a:ea typeface="IBM Plex Sans Medium" pitchFamily="34" charset="-122"/>
                <a:cs typeface="IBM Plex Sans Medium" pitchFamily="34" charset="-120"/>
              </a:rPr>
              <a:t>4</a:t>
            </a:r>
            <a:endParaRPr lang="en-US" sz="2100" dirty="0"/>
          </a:p>
        </p:txBody>
      </p:sp>
      <p:sp>
        <p:nvSpPr>
          <p:cNvPr id="23" name="Text 20"/>
          <p:cNvSpPr/>
          <p:nvPr/>
        </p:nvSpPr>
        <p:spPr>
          <a:xfrm>
            <a:off x="10167223" y="6474262"/>
            <a:ext cx="2423874" cy="282178"/>
          </a:xfrm>
          <a:prstGeom prst="rect">
            <a:avLst/>
          </a:prstGeom>
          <a:noFill/>
          <a:ln/>
        </p:spPr>
        <p:txBody>
          <a:bodyPr wrap="none" lIns="0" tIns="0" rIns="0" bIns="0" rtlCol="0" anchor="t"/>
          <a:lstStyle/>
          <a:p>
            <a:pPr algn="ctr" indent="0" marL="0">
              <a:lnSpc>
                <a:spcPts val="2200"/>
              </a:lnSpc>
              <a:buNone/>
            </a:pPr>
            <a:r>
              <a:rPr lang="en-US" sz="1750" dirty="0">
                <a:solidFill>
                  <a:srgbClr val="D4D4D1"/>
                </a:solidFill>
                <a:latin typeface="IBM Plex Sans Medium" pitchFamily="34" charset="0"/>
                <a:ea typeface="IBM Plex Sans Medium" pitchFamily="34" charset="-122"/>
                <a:cs typeface="IBM Plex Sans Medium" pitchFamily="34" charset="-120"/>
              </a:rPr>
              <a:t>Step 4: Substitute Back</a:t>
            </a:r>
            <a:endParaRPr lang="en-US" sz="1750" dirty="0"/>
          </a:p>
        </p:txBody>
      </p:sp>
      <p:sp>
        <p:nvSpPr>
          <p:cNvPr id="24" name="Text 21"/>
          <p:cNvSpPr/>
          <p:nvPr/>
        </p:nvSpPr>
        <p:spPr>
          <a:xfrm>
            <a:off x="8940760" y="6864787"/>
            <a:ext cx="4876800" cy="577929"/>
          </a:xfrm>
          <a:prstGeom prst="rect">
            <a:avLst/>
          </a:prstGeom>
          <a:noFill/>
          <a:ln/>
        </p:spPr>
        <p:txBody>
          <a:bodyPr wrap="square" lIns="0" tIns="0" rIns="0" bIns="0" rtlCol="0" anchor="t"/>
          <a:lstStyle/>
          <a:p>
            <a:pPr algn="ctr" indent="0" marL="0">
              <a:lnSpc>
                <a:spcPts val="2250"/>
              </a:lnSpc>
              <a:buNone/>
            </a:pPr>
            <a:r>
              <a:rPr lang="en-US" sz="1400" dirty="0">
                <a:solidFill>
                  <a:srgbClr val="D4D4D1"/>
                </a:solidFill>
                <a:latin typeface="Roboto" pitchFamily="34" charset="0"/>
                <a:ea typeface="Roboto" pitchFamily="34" charset="-122"/>
                <a:cs typeface="Roboto" pitchFamily="34" charset="-120"/>
              </a:rPr>
              <a:t>Substitute the value you found in Step 3 back into either of the original equations and solve for the other variable.</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08302"/>
          </a:xfrm>
          <a:prstGeom prst="rect">
            <a:avLst/>
          </a:prstGeom>
        </p:spPr>
      </p:pic>
      <p:sp>
        <p:nvSpPr>
          <p:cNvPr id="3" name="Text 0"/>
          <p:cNvSpPr/>
          <p:nvPr/>
        </p:nvSpPr>
        <p:spPr>
          <a:xfrm>
            <a:off x="730329" y="3349466"/>
            <a:ext cx="7332940" cy="651986"/>
          </a:xfrm>
          <a:prstGeom prst="rect">
            <a:avLst/>
          </a:prstGeom>
          <a:noFill/>
          <a:ln/>
        </p:spPr>
        <p:txBody>
          <a:bodyPr wrap="none" lIns="0" tIns="0" rIns="0" bIns="0" rtlCol="0" anchor="t"/>
          <a:lstStyle/>
          <a:p>
            <a:pPr indent="0" marL="0">
              <a:lnSpc>
                <a:spcPts val="5100"/>
              </a:lnSpc>
              <a:buNone/>
            </a:pPr>
            <a:r>
              <a:rPr lang="en-US" sz="4100" dirty="0">
                <a:solidFill>
                  <a:srgbClr val="F3F3F2"/>
                </a:solidFill>
                <a:latin typeface="IBM Plex Sans Medium" pitchFamily="34" charset="0"/>
                <a:ea typeface="IBM Plex Sans Medium" pitchFamily="34" charset="-122"/>
                <a:cs typeface="IBM Plex Sans Medium" pitchFamily="34" charset="-120"/>
              </a:rPr>
              <a:t>Applications of Linear Systems</a:t>
            </a:r>
            <a:endParaRPr lang="en-US" sz="4100" dirty="0"/>
          </a:p>
        </p:txBody>
      </p:sp>
      <p:sp>
        <p:nvSpPr>
          <p:cNvPr id="4" name="Text 1"/>
          <p:cNvSpPr/>
          <p:nvPr/>
        </p:nvSpPr>
        <p:spPr>
          <a:xfrm>
            <a:off x="730329" y="4418648"/>
            <a:ext cx="4181237" cy="688538"/>
          </a:xfrm>
          <a:prstGeom prst="rect">
            <a:avLst/>
          </a:prstGeom>
          <a:noFill/>
          <a:ln/>
        </p:spPr>
        <p:txBody>
          <a:bodyPr wrap="none" lIns="0" tIns="0" rIns="0" bIns="0" rtlCol="0" anchor="t"/>
          <a:lstStyle/>
          <a:p>
            <a:pPr algn="ctr" indent="0" marL="0">
              <a:lnSpc>
                <a:spcPts val="5400"/>
              </a:lnSpc>
              <a:buNone/>
            </a:pPr>
            <a:r>
              <a:rPr lang="en-US" sz="5400" dirty="0">
                <a:solidFill>
                  <a:srgbClr val="D4D4D1"/>
                </a:solidFill>
                <a:latin typeface="IBM Plex Sans Medium" pitchFamily="34" charset="0"/>
                <a:ea typeface="IBM Plex Sans Medium" pitchFamily="34" charset="-122"/>
                <a:cs typeface="IBM Plex Sans Medium" pitchFamily="34" charset="-120"/>
              </a:rPr>
              <a:t>1</a:t>
            </a:r>
            <a:endParaRPr lang="en-US" sz="5400" dirty="0"/>
          </a:p>
        </p:txBody>
      </p:sp>
      <p:sp>
        <p:nvSpPr>
          <p:cNvPr id="5" name="Text 2"/>
          <p:cNvSpPr/>
          <p:nvPr/>
        </p:nvSpPr>
        <p:spPr>
          <a:xfrm>
            <a:off x="1516737" y="5367933"/>
            <a:ext cx="2608302" cy="325993"/>
          </a:xfrm>
          <a:prstGeom prst="rect">
            <a:avLst/>
          </a:prstGeom>
          <a:noFill/>
          <a:ln/>
        </p:spPr>
        <p:txBody>
          <a:bodyPr wrap="none" lIns="0" tIns="0" rIns="0" bIns="0" rtlCol="0" anchor="t"/>
          <a:lstStyle/>
          <a:p>
            <a:pPr algn="ctr"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Business</a:t>
            </a:r>
            <a:endParaRPr lang="en-US" sz="2050" dirty="0"/>
          </a:p>
        </p:txBody>
      </p:sp>
      <p:sp>
        <p:nvSpPr>
          <p:cNvPr id="6" name="Text 3"/>
          <p:cNvSpPr/>
          <p:nvPr/>
        </p:nvSpPr>
        <p:spPr>
          <a:xfrm>
            <a:off x="730329" y="5819061"/>
            <a:ext cx="4181237" cy="1669256"/>
          </a:xfrm>
          <a:prstGeom prst="rect">
            <a:avLst/>
          </a:prstGeom>
          <a:noFill/>
          <a:ln/>
        </p:spPr>
        <p:txBody>
          <a:bodyPr wrap="square" lIns="0" tIns="0" rIns="0" bIns="0" rtlCol="0" anchor="t"/>
          <a:lstStyle/>
          <a:p>
            <a:pPr algn="ctr" indent="0" marL="0">
              <a:lnSpc>
                <a:spcPts val="2600"/>
              </a:lnSpc>
              <a:buNone/>
            </a:pPr>
            <a:r>
              <a:rPr lang="en-US" sz="1600" dirty="0">
                <a:solidFill>
                  <a:srgbClr val="D4D4D1"/>
                </a:solidFill>
                <a:latin typeface="Roboto" pitchFamily="34" charset="0"/>
                <a:ea typeface="Roboto" pitchFamily="34" charset="-122"/>
                <a:cs typeface="Roboto" pitchFamily="34" charset="-120"/>
              </a:rPr>
              <a:t>Linear equations are widely used to model supply and demand curves, optimize production costs, and forecast revenue. They are also used to determine break-even points in business.</a:t>
            </a:r>
            <a:endParaRPr lang="en-US" sz="1600" dirty="0"/>
          </a:p>
        </p:txBody>
      </p:sp>
      <p:sp>
        <p:nvSpPr>
          <p:cNvPr id="7" name="Text 4"/>
          <p:cNvSpPr/>
          <p:nvPr/>
        </p:nvSpPr>
        <p:spPr>
          <a:xfrm>
            <a:off x="5224462" y="4418648"/>
            <a:ext cx="4181356" cy="688538"/>
          </a:xfrm>
          <a:prstGeom prst="rect">
            <a:avLst/>
          </a:prstGeom>
          <a:noFill/>
          <a:ln/>
        </p:spPr>
        <p:txBody>
          <a:bodyPr wrap="none" lIns="0" tIns="0" rIns="0" bIns="0" rtlCol="0" anchor="t"/>
          <a:lstStyle/>
          <a:p>
            <a:pPr algn="ctr" indent="0" marL="0">
              <a:lnSpc>
                <a:spcPts val="5400"/>
              </a:lnSpc>
              <a:buNone/>
            </a:pPr>
            <a:r>
              <a:rPr lang="en-US" sz="5400" dirty="0">
                <a:solidFill>
                  <a:srgbClr val="D4D4D1"/>
                </a:solidFill>
                <a:latin typeface="IBM Plex Sans Medium" pitchFamily="34" charset="0"/>
                <a:ea typeface="IBM Plex Sans Medium" pitchFamily="34" charset="-122"/>
                <a:cs typeface="IBM Plex Sans Medium" pitchFamily="34" charset="-120"/>
              </a:rPr>
              <a:t>2</a:t>
            </a:r>
            <a:endParaRPr lang="en-US" sz="5400" dirty="0"/>
          </a:p>
        </p:txBody>
      </p:sp>
      <p:sp>
        <p:nvSpPr>
          <p:cNvPr id="8" name="Text 5"/>
          <p:cNvSpPr/>
          <p:nvPr/>
        </p:nvSpPr>
        <p:spPr>
          <a:xfrm>
            <a:off x="6010989" y="5367933"/>
            <a:ext cx="2608302" cy="325993"/>
          </a:xfrm>
          <a:prstGeom prst="rect">
            <a:avLst/>
          </a:prstGeom>
          <a:noFill/>
          <a:ln/>
        </p:spPr>
        <p:txBody>
          <a:bodyPr wrap="none" lIns="0" tIns="0" rIns="0" bIns="0" rtlCol="0" anchor="t"/>
          <a:lstStyle/>
          <a:p>
            <a:pPr algn="ctr"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Science</a:t>
            </a:r>
            <a:endParaRPr lang="en-US" sz="2050" dirty="0"/>
          </a:p>
        </p:txBody>
      </p:sp>
      <p:sp>
        <p:nvSpPr>
          <p:cNvPr id="9" name="Text 6"/>
          <p:cNvSpPr/>
          <p:nvPr/>
        </p:nvSpPr>
        <p:spPr>
          <a:xfrm>
            <a:off x="5224462" y="5819061"/>
            <a:ext cx="4181356" cy="1669256"/>
          </a:xfrm>
          <a:prstGeom prst="rect">
            <a:avLst/>
          </a:prstGeom>
          <a:noFill/>
          <a:ln/>
        </p:spPr>
        <p:txBody>
          <a:bodyPr wrap="square" lIns="0" tIns="0" rIns="0" bIns="0" rtlCol="0" anchor="t"/>
          <a:lstStyle/>
          <a:p>
            <a:pPr algn="ctr" indent="0" marL="0">
              <a:lnSpc>
                <a:spcPts val="2600"/>
              </a:lnSpc>
              <a:buNone/>
            </a:pPr>
            <a:r>
              <a:rPr lang="en-US" sz="1600" dirty="0">
                <a:solidFill>
                  <a:srgbClr val="D4D4D1"/>
                </a:solidFill>
                <a:latin typeface="Roboto" pitchFamily="34" charset="0"/>
                <a:ea typeface="Roboto" pitchFamily="34" charset="-122"/>
                <a:cs typeface="Roboto" pitchFamily="34" charset="-120"/>
              </a:rPr>
              <a:t>In physics, linear systems are used to describe motion, forces, and electrical circuits. In chemistry, they help model chemical reactions and predict equilibrium concentrations.</a:t>
            </a:r>
            <a:endParaRPr lang="en-US" sz="1600" dirty="0"/>
          </a:p>
        </p:txBody>
      </p:sp>
      <p:sp>
        <p:nvSpPr>
          <p:cNvPr id="10" name="Text 7"/>
          <p:cNvSpPr/>
          <p:nvPr/>
        </p:nvSpPr>
        <p:spPr>
          <a:xfrm>
            <a:off x="9718715" y="4418648"/>
            <a:ext cx="4181237" cy="688538"/>
          </a:xfrm>
          <a:prstGeom prst="rect">
            <a:avLst/>
          </a:prstGeom>
          <a:noFill/>
          <a:ln/>
        </p:spPr>
        <p:txBody>
          <a:bodyPr wrap="none" lIns="0" tIns="0" rIns="0" bIns="0" rtlCol="0" anchor="t"/>
          <a:lstStyle/>
          <a:p>
            <a:pPr algn="ctr" indent="0" marL="0">
              <a:lnSpc>
                <a:spcPts val="5400"/>
              </a:lnSpc>
              <a:buNone/>
            </a:pPr>
            <a:r>
              <a:rPr lang="en-US" sz="5400" dirty="0">
                <a:solidFill>
                  <a:srgbClr val="D4D4D1"/>
                </a:solidFill>
                <a:latin typeface="IBM Plex Sans Medium" pitchFamily="34" charset="0"/>
                <a:ea typeface="IBM Plex Sans Medium" pitchFamily="34" charset="-122"/>
                <a:cs typeface="IBM Plex Sans Medium" pitchFamily="34" charset="-120"/>
              </a:rPr>
              <a:t>3</a:t>
            </a:r>
            <a:endParaRPr lang="en-US" sz="5400" dirty="0"/>
          </a:p>
        </p:txBody>
      </p:sp>
      <p:sp>
        <p:nvSpPr>
          <p:cNvPr id="11" name="Text 8"/>
          <p:cNvSpPr/>
          <p:nvPr/>
        </p:nvSpPr>
        <p:spPr>
          <a:xfrm>
            <a:off x="10505123" y="5367933"/>
            <a:ext cx="2608302" cy="325993"/>
          </a:xfrm>
          <a:prstGeom prst="rect">
            <a:avLst/>
          </a:prstGeom>
          <a:noFill/>
          <a:ln/>
        </p:spPr>
        <p:txBody>
          <a:bodyPr wrap="none" lIns="0" tIns="0" rIns="0" bIns="0" rtlCol="0" anchor="t"/>
          <a:lstStyle/>
          <a:p>
            <a:pPr algn="ctr"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Engineering</a:t>
            </a:r>
            <a:endParaRPr lang="en-US" sz="2050" dirty="0"/>
          </a:p>
        </p:txBody>
      </p:sp>
      <p:sp>
        <p:nvSpPr>
          <p:cNvPr id="12" name="Text 9"/>
          <p:cNvSpPr/>
          <p:nvPr/>
        </p:nvSpPr>
        <p:spPr>
          <a:xfrm>
            <a:off x="9718715" y="5819061"/>
            <a:ext cx="4181237" cy="1669256"/>
          </a:xfrm>
          <a:prstGeom prst="rect">
            <a:avLst/>
          </a:prstGeom>
          <a:noFill/>
          <a:ln/>
        </p:spPr>
        <p:txBody>
          <a:bodyPr wrap="square" lIns="0" tIns="0" rIns="0" bIns="0" rtlCol="0" anchor="t"/>
          <a:lstStyle/>
          <a:p>
            <a:pPr algn="ctr" indent="0" marL="0">
              <a:lnSpc>
                <a:spcPts val="2600"/>
              </a:lnSpc>
              <a:buNone/>
            </a:pPr>
            <a:r>
              <a:rPr lang="en-US" sz="1600" dirty="0">
                <a:solidFill>
                  <a:srgbClr val="D4D4D1"/>
                </a:solidFill>
                <a:latin typeface="Roboto" pitchFamily="34" charset="0"/>
                <a:ea typeface="Roboto" pitchFamily="34" charset="-122"/>
                <a:cs typeface="Roboto" pitchFamily="34" charset="-120"/>
              </a:rPr>
              <a:t>Engineers use linear equations to model and analyze structures, predict stress and strain, and design systems. They are also used in fields like civil engineering, mechanical engineering, and electrical engineering.</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2024-12-18T04:10:07Z</dcterms:created>
  <dcterms:modified xsi:type="dcterms:W3CDTF">2024-12-18T04:10:07Z</dcterms:modified>
</cp:coreProperties>
</file>