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66" r:id="rId16"/>
    <p:sldId id="267" r:id="rId17"/>
    <p:sldId id="268" r:id="rId18"/>
    <p:sldId id="25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8505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8016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1116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759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7220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3172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289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3291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2403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6718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061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9FBE6-FC71-4D43-BCBE-68077446B928}" type="datetimeFigureOut">
              <a:rPr lang="en-PH" smtClean="0"/>
              <a:t>10/02/2021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C60FC-7BC7-43B3-BA86-4FA19167E91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60927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4341" y="20636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PH" sz="16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NUMBERS</a:t>
            </a:r>
            <a:endParaRPr lang="en-PH" sz="16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55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Fractions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51423" cy="1884226"/>
          </a:xfrm>
        </p:spPr>
        <p:txBody>
          <a:bodyPr/>
          <a:lstStyle/>
          <a:p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E</a:t>
            </a:r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xpressed </a:t>
            </a:r>
            <a:r>
              <a:rPr lang="en-US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as a division of two numbers or in a simple, one number over </a:t>
            </a:r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another</a:t>
            </a:r>
          </a:p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 fraction has a numerator and denominator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6282" y="3844788"/>
            <a:ext cx="3805648" cy="1206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-Can be any integer</a:t>
            </a:r>
          </a:p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-Part of the whole that is considered</a:t>
            </a:r>
            <a:endParaRPr lang="en-PH" sz="2400" dirty="0">
              <a:solidFill>
                <a:schemeClr val="accent1">
                  <a:lumMod val="40000"/>
                  <a:lumOff val="6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82641" y="5490755"/>
            <a:ext cx="5138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-Should be not equal to zero</a:t>
            </a:r>
          </a:p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-How many parts in a whole</a:t>
            </a:r>
            <a:endParaRPr lang="en-PH" sz="2400" dirty="0">
              <a:solidFill>
                <a:schemeClr val="accent1">
                  <a:lumMod val="40000"/>
                  <a:lumOff val="6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592285" y="3797495"/>
                <a:ext cx="5007429" cy="262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285" y="3797495"/>
                <a:ext cx="5007429" cy="26275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/>
          <p:nvPr/>
        </p:nvCxnSpPr>
        <p:spPr>
          <a:xfrm rot="5400000">
            <a:off x="5974081" y="4119154"/>
            <a:ext cx="2525485" cy="1375954"/>
          </a:xfrm>
          <a:prstGeom prst="bentConnector3">
            <a:avLst>
              <a:gd name="adj1" fmla="val 10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H="1">
            <a:off x="5024845" y="3727268"/>
            <a:ext cx="670560" cy="496389"/>
          </a:xfrm>
          <a:prstGeom prst="bentConnector3">
            <a:avLst>
              <a:gd name="adj1" fmla="val 99351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24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Proper Fraction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51423" cy="978535"/>
          </a:xfrm>
        </p:spPr>
        <p:txBody>
          <a:bodyPr/>
          <a:lstStyle/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Numerator is smaller than denominator</a:t>
            </a:r>
          </a:p>
          <a:p>
            <a:pPr marL="0" indent="0">
              <a:buNone/>
            </a:pPr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10196" y="2944612"/>
                <a:ext cx="5007429" cy="262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196" y="2944612"/>
                <a:ext cx="5007429" cy="26275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058987" y="2944612"/>
                <a:ext cx="5007429" cy="2744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987" y="2944612"/>
                <a:ext cx="5007429" cy="27444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18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Improper Fraction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51423" cy="978535"/>
          </a:xfrm>
        </p:spPr>
        <p:txBody>
          <a:bodyPr/>
          <a:lstStyle/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Numerator is greater than denominator</a:t>
            </a:r>
          </a:p>
          <a:p>
            <a:pPr marL="0" indent="0">
              <a:buNone/>
            </a:pPr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10196" y="2944612"/>
                <a:ext cx="5007429" cy="2744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196" y="2944612"/>
                <a:ext cx="5007429" cy="27444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058987" y="2944612"/>
                <a:ext cx="5007429" cy="2636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987" y="2944612"/>
                <a:ext cx="5007429" cy="26363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66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Mixed Fraction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51423" cy="978535"/>
          </a:xfrm>
        </p:spPr>
        <p:txBody>
          <a:bodyPr/>
          <a:lstStyle/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Numerator is greater than denominator</a:t>
            </a:r>
          </a:p>
          <a:p>
            <a:pPr marL="0" indent="0">
              <a:buNone/>
            </a:pPr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PH" sz="8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5" y="2874386"/>
                <a:ext cx="5007429" cy="26275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10196" y="2944612"/>
                <a:ext cx="5007429" cy="2744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PH" sz="8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196" y="2944612"/>
                <a:ext cx="5007429" cy="27444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058987" y="2944612"/>
                <a:ext cx="5007429" cy="2636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PH" sz="8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f>
                        <m:fPr>
                          <m:ctrlPr>
                            <a:rPr lang="en-PH" sz="8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PH" sz="8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PH" sz="4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987" y="2944612"/>
                <a:ext cx="5007429" cy="26363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838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Decimals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51423" cy="1884226"/>
          </a:xfrm>
        </p:spPr>
        <p:txBody>
          <a:bodyPr/>
          <a:lstStyle/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Has two parts that is separated by dot “.”</a:t>
            </a:r>
          </a:p>
          <a:p>
            <a:r>
              <a:rPr lang="en-US" sz="3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Left part is called whole number and right part is called fractional number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3785821"/>
            <a:ext cx="3805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Whole number</a:t>
            </a:r>
            <a:endParaRPr lang="en-PH" sz="2400" dirty="0">
              <a:solidFill>
                <a:schemeClr val="accent1">
                  <a:lumMod val="40000"/>
                  <a:lumOff val="6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53498" y="5778637"/>
            <a:ext cx="513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Fractional number</a:t>
            </a:r>
            <a:endParaRPr lang="en-PH" sz="2400" dirty="0">
              <a:solidFill>
                <a:schemeClr val="accent1">
                  <a:lumMod val="40000"/>
                  <a:lumOff val="6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426823" y="4543139"/>
                <a:ext cx="500742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PH" sz="6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𝐴𝐵𝐶</m:t>
                      </m:r>
                      <m:r>
                        <a:rPr lang="en-PH" sz="6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PH" sz="6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𝑎𝑏𝑐</m:t>
                      </m:r>
                    </m:oMath>
                  </m:oMathPara>
                </a14:m>
                <a:endParaRPr lang="en-PH" sz="6000" dirty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6823" y="4543139"/>
                <a:ext cx="5007429" cy="1015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lbow Connector 7"/>
          <p:cNvCxnSpPr/>
          <p:nvPr/>
        </p:nvCxnSpPr>
        <p:spPr>
          <a:xfrm rot="10800000">
            <a:off x="7571564" y="5108134"/>
            <a:ext cx="1232803" cy="901335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H="1">
            <a:off x="3548744" y="4500583"/>
            <a:ext cx="670560" cy="496389"/>
          </a:xfrm>
          <a:prstGeom prst="bentConnector3">
            <a:avLst>
              <a:gd name="adj1" fmla="val 99351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8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Prime Numbers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Only have two factors</a:t>
                </a:r>
              </a:p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Factors are 1 and the number itself</a:t>
                </a:r>
              </a:p>
              <a:p>
                <a14:m>
                  <m:oMath xmlns:m="http://schemas.openxmlformats.org/officeDocument/2006/math">
                    <m:r>
                      <a:rPr lang="en-PH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3,7,5,……</m:t>
                    </m:r>
                  </m:oMath>
                </a14:m>
                <a:endParaRPr lang="en-PH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35" t="-4902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2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Composite Numbers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Have multiple factors</a:t>
                </a:r>
              </a:p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Factors are 1 and other multiples</a:t>
                </a:r>
              </a:p>
              <a:p>
                <a14:m>
                  <m:oMath xmlns:m="http://schemas.openxmlformats.org/officeDocument/2006/math">
                    <m:r>
                      <a:rPr lang="en-PH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4,8,10,….</m:t>
                    </m:r>
                  </m:oMath>
                </a14:m>
                <a:endParaRPr lang="en-PH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35" t="-4902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672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The Number Line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026" name="Picture 2" descr="https://whatsinabrain.files.wordpress.com/2013/07/number-l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061" y="2353898"/>
            <a:ext cx="8047877" cy="2792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97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Sources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PH" dirty="0"/>
              <a:t>https://byjus.com/maths/natural-numbers/#:~:text=Natural%20numbers%20are%20a%20part,are%20also%20called%20counting%20numbers.&amp;text=excluding%20zero%2C%20fractions%2C%20decimals%20and%20negative%20numbers</a:t>
            </a:r>
            <a:r>
              <a:rPr lang="en-PH" dirty="0" smtClean="0"/>
              <a:t>.</a:t>
            </a:r>
          </a:p>
          <a:p>
            <a:r>
              <a:rPr lang="en-PH" dirty="0"/>
              <a:t>https://techterms.com/definition/integer#:~:text=An%20integer%20is%20a%20whole,data%20type%20in%20computer%20programming</a:t>
            </a:r>
            <a:r>
              <a:rPr lang="en-PH" dirty="0" smtClean="0"/>
              <a:t>.</a:t>
            </a:r>
          </a:p>
          <a:p>
            <a:r>
              <a:rPr lang="en-PH" dirty="0"/>
              <a:t>https://</a:t>
            </a:r>
            <a:r>
              <a:rPr lang="en-PH" dirty="0" smtClean="0"/>
              <a:t>www.mathsisfun.com/definitions/real-number.html</a:t>
            </a:r>
          </a:p>
          <a:p>
            <a:r>
              <a:rPr lang="en-PH" dirty="0"/>
              <a:t>https://</a:t>
            </a:r>
            <a:r>
              <a:rPr lang="en-PH" dirty="0" smtClean="0"/>
              <a:t>examples.yourdictionary.com/examples-of-irrational-numbers.html</a:t>
            </a:r>
          </a:p>
          <a:p>
            <a:r>
              <a:rPr lang="en-PH" dirty="0"/>
              <a:t>https://</a:t>
            </a:r>
            <a:r>
              <a:rPr lang="en-PH" dirty="0" smtClean="0"/>
              <a:t>www.mathsisfun.com/irrational-numbers.html</a:t>
            </a:r>
          </a:p>
          <a:p>
            <a:r>
              <a:rPr lang="en-PH" dirty="0"/>
              <a:t>http://www.differencebetween.net/science/mathematics-statistics/difference-between-prime-and-composite-numbers/#:~:text=Prime%20numbers%20have%201%20and%20themselves%20as%20their,is%202.%203.Smallest%20composite%20number%20is%20also%202</a:t>
            </a:r>
            <a:r>
              <a:rPr lang="en-PH" dirty="0" smtClean="0"/>
              <a:t>.</a:t>
            </a:r>
          </a:p>
          <a:p>
            <a:r>
              <a:rPr lang="en-PH" dirty="0"/>
              <a:t>https://www.differencebetween.com/difference-between-fraction-and-vs-decimal</a:t>
            </a:r>
            <a:r>
              <a:rPr lang="en-PH" dirty="0" smtClean="0"/>
              <a:t>/</a:t>
            </a:r>
          </a:p>
          <a:p>
            <a:r>
              <a:rPr lang="en-PH" dirty="0"/>
              <a:t>https://whatsinabrain.wordpress.com/2013/07/31/number-lines-in-the-head/</a:t>
            </a: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7956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Natural Numbers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Include numbers from 1 to infinity.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They are positive integers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Do not include zero, fractions, decimals, and negative numbers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1,2,3,4,5,…………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9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Whole Numbers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Include numbers from 0 to infinity.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It is like a natural number but includes zero.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0,1,2,3,4,5,…………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79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Integer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Is a whole number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It also includes the negative numbers (-1,-2,….)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-1,-2,0,1,2, …………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30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Real Number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All numbers except imaginary numbers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It also includes the negative numbers, decimals, and </a:t>
            </a:r>
            <a:r>
              <a:rPr lang="en-PH" sz="48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fractionss</a:t>
            </a:r>
            <a:endParaRPr lang="en-PH" sz="48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1,-2,0,1,1.5,2, …………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46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Imaginary Number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Square root of a negative number</a:t>
                </a: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PH" sz="5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PH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endParaRPr lang="en-PH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PH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35" t="-4902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16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Rational Number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Can be written as ratio of two integers</a:t>
            </a:r>
          </a:p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Includes repeating decimals</a:t>
            </a:r>
          </a:p>
          <a:p>
            <a:r>
              <a:rPr lang="en-PH" sz="4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1/3,0.3333….,1.5,3/4</a:t>
            </a: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0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Irrational Number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Can not be written as ratio of two integers</a:t>
                </a:r>
              </a:p>
              <a:p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Can only be estimated </a:t>
                </a:r>
              </a:p>
              <a:p>
                <a14:m>
                  <m:oMath xmlns:m="http://schemas.openxmlformats.org/officeDocument/2006/math">
                    <m:r>
                      <a:rPr lang="en-PH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PH" sz="4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e,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PH" sz="4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PH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PH" sz="4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35" t="-4902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71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6600" dirty="0" smtClean="0">
                <a:solidFill>
                  <a:srgbClr val="FFFF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Fractions and Decimals</a:t>
            </a:r>
            <a:endParaRPr lang="en-PH" sz="6600" dirty="0">
              <a:solidFill>
                <a:srgbClr val="FFFF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sz="4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Two different representation of rational numbers</a:t>
            </a:r>
          </a:p>
          <a:p>
            <a:endParaRPr lang="en-PH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endParaRPr lang="en-PH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14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381</Words>
  <Application>Microsoft Office PowerPoint</Application>
  <PresentationFormat>Widescreen</PresentationFormat>
  <Paragraphs>78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NUMBERS</vt:lpstr>
      <vt:lpstr>Natural Numbers</vt:lpstr>
      <vt:lpstr>Whole Numbers</vt:lpstr>
      <vt:lpstr>Integer</vt:lpstr>
      <vt:lpstr>Real Number</vt:lpstr>
      <vt:lpstr>Imaginary Number</vt:lpstr>
      <vt:lpstr>Rational Number</vt:lpstr>
      <vt:lpstr>Irrational Number</vt:lpstr>
      <vt:lpstr>Fractions and Decimals</vt:lpstr>
      <vt:lpstr>Fractions</vt:lpstr>
      <vt:lpstr>Proper Fraction</vt:lpstr>
      <vt:lpstr>Improper Fraction</vt:lpstr>
      <vt:lpstr>Mixed Fraction</vt:lpstr>
      <vt:lpstr>Decimals</vt:lpstr>
      <vt:lpstr>Prime Numbers</vt:lpstr>
      <vt:lpstr>Composite Numbers</vt:lpstr>
      <vt:lpstr>The Number Line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</dc:title>
  <dc:creator>Jonelle Mae Guzman</dc:creator>
  <cp:lastModifiedBy>Jonelle Mae Guzman</cp:lastModifiedBy>
  <cp:revision>7</cp:revision>
  <dcterms:created xsi:type="dcterms:W3CDTF">2021-02-10T14:59:29Z</dcterms:created>
  <dcterms:modified xsi:type="dcterms:W3CDTF">2021-02-10T15:59:52Z</dcterms:modified>
</cp:coreProperties>
</file>