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4630400" cy="8229600"/>
  <p:notesSz cx="8229600" cy="1463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10"/>
  </p:normalViewPr>
  <p:slideViewPr>
    <p:cSldViewPr snapToGrid="0" snapToObjects="1">
      <p:cViewPr varScale="1">
        <p:scale>
          <a:sx n="95" d="100"/>
          <a:sy n="95" d="100"/>
        </p:scale>
        <p:origin x="4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01800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121212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1F1F1F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2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121212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1F1F1F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3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121212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1F1F1F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4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121212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1F1F1F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5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121212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1F1F1F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6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121212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1F1F1F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7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121212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1F1F1F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8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121212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1F1F1F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4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5486400" cy="82296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280190" y="2365534"/>
            <a:ext cx="7556421" cy="14175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5550"/>
              </a:lnSpc>
              <a:buNone/>
            </a:pPr>
            <a:r>
              <a:rPr lang="en-US" sz="4450" kern="0" spc="-45" dirty="0">
                <a:solidFill>
                  <a:srgbClr val="FA95A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A Journey into Coordinate Geometry</a:t>
            </a:r>
            <a:endParaRPr lang="en-US" sz="4450" dirty="0"/>
          </a:p>
        </p:txBody>
      </p:sp>
      <p:sp>
        <p:nvSpPr>
          <p:cNvPr id="4" name="Text 1"/>
          <p:cNvSpPr/>
          <p:nvPr/>
        </p:nvSpPr>
        <p:spPr>
          <a:xfrm>
            <a:off x="6280190" y="4123253"/>
            <a:ext cx="7556421" cy="1088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850"/>
              </a:lnSpc>
              <a:buNone/>
            </a:pPr>
            <a:r>
              <a:rPr lang="en-US" sz="1750" kern="0" spc="-36" dirty="0">
                <a:solidFill>
                  <a:srgbClr val="E0D6DE"/>
                </a:solidFill>
                <a:latin typeface="Fira Sans" pitchFamily="34" charset="0"/>
                <a:ea typeface="Fira Sans" pitchFamily="34" charset="-122"/>
                <a:cs typeface="Fira Sans" pitchFamily="34" charset="-120"/>
              </a:rPr>
              <a:t>Welcome to our exploration of coordinate geometry! Prepare to delve into the fascinating world of the Cartesian plane, where points, lines, and circles come alive with numbers and equations.</a:t>
            </a:r>
            <a:endParaRPr lang="en-US" sz="1750" dirty="0"/>
          </a:p>
        </p:txBody>
      </p:sp>
      <p:sp>
        <p:nvSpPr>
          <p:cNvPr id="5" name="Shape 2"/>
          <p:cNvSpPr/>
          <p:nvPr/>
        </p:nvSpPr>
        <p:spPr>
          <a:xfrm>
            <a:off x="6280190" y="5484019"/>
            <a:ext cx="362903" cy="362903"/>
          </a:xfrm>
          <a:prstGeom prst="roundRect">
            <a:avLst>
              <a:gd name="adj" fmla="val 25194296"/>
            </a:avLst>
          </a:prstGeom>
          <a:noFill/>
          <a:ln w="7620">
            <a:solidFill>
              <a:srgbClr val="FFFFFF"/>
            </a:solidFill>
            <a:prstDash val="solid"/>
          </a:ln>
        </p:spPr>
      </p:sp>
      <p:pic>
        <p:nvPicPr>
          <p:cNvPr id="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87810" y="5491639"/>
            <a:ext cx="347663" cy="347663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6756440" y="5467112"/>
            <a:ext cx="4009311" cy="39683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3100"/>
              </a:lnSpc>
              <a:buNone/>
            </a:pPr>
            <a:r>
              <a:rPr lang="en-US" sz="2200" b="1" kern="0" spc="-36" dirty="0">
                <a:solidFill>
                  <a:srgbClr val="E0D6DE"/>
                </a:solidFill>
                <a:latin typeface="Fira Sans Bold" pitchFamily="34" charset="0"/>
                <a:ea typeface="Fira Sans Bold" pitchFamily="34" charset="-122"/>
                <a:cs typeface="Fira Sans Bold" pitchFamily="34" charset="-120"/>
              </a:rPr>
              <a:t>by Onyedikachi Ikenna Onwurah</a:t>
            </a:r>
            <a:endParaRPr lang="en-US" sz="22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CC0FA63-022D-42BE-99D9-604941AC905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153554" y="7543704"/>
            <a:ext cx="2476846" cy="68589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2539960"/>
            <a:ext cx="7933968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5550"/>
              </a:lnSpc>
              <a:buNone/>
            </a:pPr>
            <a:r>
              <a:rPr lang="en-US" sz="4450" kern="0" spc="-45" dirty="0">
                <a:solidFill>
                  <a:srgbClr val="FA95A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Understanding the Coordinate Plane</a:t>
            </a:r>
            <a:endParaRPr lang="en-US" sz="4450" dirty="0"/>
          </a:p>
        </p:txBody>
      </p:sp>
      <p:sp>
        <p:nvSpPr>
          <p:cNvPr id="3" name="Text 1"/>
          <p:cNvSpPr/>
          <p:nvPr/>
        </p:nvSpPr>
        <p:spPr>
          <a:xfrm>
            <a:off x="793790" y="3815715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750"/>
              </a:lnSpc>
              <a:buNone/>
            </a:pPr>
            <a:r>
              <a:rPr lang="en-US" sz="2200" kern="0" spc="-22" dirty="0">
                <a:solidFill>
                  <a:srgbClr val="FA95A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Foundation of Geometry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793790" y="4396859"/>
            <a:ext cx="6244709" cy="1088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850"/>
              </a:lnSpc>
              <a:buNone/>
            </a:pPr>
            <a:r>
              <a:rPr lang="en-US" sz="1750" kern="0" spc="-36" dirty="0">
                <a:solidFill>
                  <a:srgbClr val="E0D6DE"/>
                </a:solidFill>
                <a:latin typeface="Fira Sans" pitchFamily="34" charset="0"/>
                <a:ea typeface="Fira Sans" pitchFamily="34" charset="-122"/>
                <a:cs typeface="Fira Sans" pitchFamily="34" charset="-120"/>
              </a:rPr>
              <a:t>The Cartesian plane is a fundamental concept in geometry, providing a framework for representing and analyzing geometric objects using numbers.</a:t>
            </a:r>
            <a:endParaRPr lang="en-US" sz="1750" dirty="0"/>
          </a:p>
        </p:txBody>
      </p:sp>
      <p:sp>
        <p:nvSpPr>
          <p:cNvPr id="5" name="Text 3"/>
          <p:cNvSpPr/>
          <p:nvPr/>
        </p:nvSpPr>
        <p:spPr>
          <a:xfrm>
            <a:off x="7599521" y="3815715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750"/>
              </a:lnSpc>
              <a:buNone/>
            </a:pPr>
            <a:r>
              <a:rPr lang="en-US" sz="2200" kern="0" spc="-22" dirty="0">
                <a:solidFill>
                  <a:srgbClr val="FA95A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Two Axes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7599521" y="4396859"/>
            <a:ext cx="6244709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850"/>
              </a:lnSpc>
              <a:buNone/>
            </a:pPr>
            <a:r>
              <a:rPr lang="en-US" sz="1750" kern="0" spc="-36" dirty="0">
                <a:solidFill>
                  <a:srgbClr val="E0D6DE"/>
                </a:solidFill>
                <a:latin typeface="Fira Sans" pitchFamily="34" charset="0"/>
                <a:ea typeface="Fira Sans" pitchFamily="34" charset="-122"/>
                <a:cs typeface="Fira Sans" pitchFamily="34" charset="-120"/>
              </a:rPr>
              <a:t>The plane is defined by two perpendicular axes, the x-axis and the y-axis, intersecting at the origin (0, 0).</a:t>
            </a:r>
            <a:endParaRPr lang="en-US" sz="175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6221BE6-66A9-4EEA-BC4B-1943E5B468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65594" y="7543704"/>
            <a:ext cx="2476846" cy="68589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5486400" cy="82296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280190" y="1955840"/>
            <a:ext cx="7556421" cy="14175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5550"/>
              </a:lnSpc>
              <a:buNone/>
            </a:pPr>
            <a:r>
              <a:rPr lang="en-US" sz="4450" kern="0" spc="-45" dirty="0">
                <a:solidFill>
                  <a:srgbClr val="FA95A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Plotting Points and Defining Coordinates</a:t>
            </a:r>
            <a:endParaRPr lang="en-US" sz="4450" dirty="0"/>
          </a:p>
        </p:txBody>
      </p:sp>
      <p:sp>
        <p:nvSpPr>
          <p:cNvPr id="4" name="Shape 1"/>
          <p:cNvSpPr/>
          <p:nvPr/>
        </p:nvSpPr>
        <p:spPr>
          <a:xfrm>
            <a:off x="6280190" y="3968710"/>
            <a:ext cx="510302" cy="510302"/>
          </a:xfrm>
          <a:prstGeom prst="roundRect">
            <a:avLst>
              <a:gd name="adj" fmla="val 6667"/>
            </a:avLst>
          </a:prstGeom>
          <a:solidFill>
            <a:srgbClr val="3E3E3E"/>
          </a:solidFill>
          <a:ln/>
        </p:spPr>
      </p:sp>
      <p:sp>
        <p:nvSpPr>
          <p:cNvPr id="5" name="Text 2"/>
          <p:cNvSpPr/>
          <p:nvPr/>
        </p:nvSpPr>
        <p:spPr>
          <a:xfrm>
            <a:off x="6480810" y="4053721"/>
            <a:ext cx="109061" cy="34028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650"/>
              </a:lnSpc>
              <a:buNone/>
            </a:pPr>
            <a:r>
              <a:rPr lang="en-US" sz="2650" kern="0" spc="-27" dirty="0">
                <a:solidFill>
                  <a:srgbClr val="E0D6DE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1</a:t>
            </a:r>
            <a:endParaRPr lang="en-US" sz="2650" dirty="0"/>
          </a:p>
        </p:txBody>
      </p:sp>
      <p:sp>
        <p:nvSpPr>
          <p:cNvPr id="6" name="Text 3"/>
          <p:cNvSpPr/>
          <p:nvPr/>
        </p:nvSpPr>
        <p:spPr>
          <a:xfrm>
            <a:off x="7017306" y="3968710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750"/>
              </a:lnSpc>
              <a:buNone/>
            </a:pPr>
            <a:r>
              <a:rPr lang="en-US" sz="2200" kern="0" spc="-22" dirty="0">
                <a:solidFill>
                  <a:srgbClr val="E0D6DE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1. Locating Points</a:t>
            </a:r>
            <a:endParaRPr lang="en-US" sz="2200" dirty="0"/>
          </a:p>
        </p:txBody>
      </p:sp>
      <p:sp>
        <p:nvSpPr>
          <p:cNvPr id="7" name="Text 4"/>
          <p:cNvSpPr/>
          <p:nvPr/>
        </p:nvSpPr>
        <p:spPr>
          <a:xfrm>
            <a:off x="7017306" y="4459129"/>
            <a:ext cx="2927747" cy="1451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850"/>
              </a:lnSpc>
              <a:buNone/>
            </a:pPr>
            <a:r>
              <a:rPr lang="en-US" sz="1750" kern="0" spc="-36" dirty="0">
                <a:solidFill>
                  <a:srgbClr val="E0D6DE"/>
                </a:solidFill>
                <a:latin typeface="Fira Sans" pitchFamily="34" charset="0"/>
                <a:ea typeface="Fira Sans" pitchFamily="34" charset="-122"/>
                <a:cs typeface="Fira Sans" pitchFamily="34" charset="-120"/>
              </a:rPr>
              <a:t>Every point on the plane has a unique set of coordinates (x, y) that represent its position relative to the axes.</a:t>
            </a:r>
            <a:endParaRPr lang="en-US" sz="1750" dirty="0"/>
          </a:p>
        </p:txBody>
      </p:sp>
      <p:sp>
        <p:nvSpPr>
          <p:cNvPr id="8" name="Shape 5"/>
          <p:cNvSpPr/>
          <p:nvPr/>
        </p:nvSpPr>
        <p:spPr>
          <a:xfrm>
            <a:off x="10171867" y="3968710"/>
            <a:ext cx="510302" cy="510302"/>
          </a:xfrm>
          <a:prstGeom prst="roundRect">
            <a:avLst>
              <a:gd name="adj" fmla="val 6667"/>
            </a:avLst>
          </a:prstGeom>
          <a:solidFill>
            <a:srgbClr val="3E3E3E"/>
          </a:solidFill>
          <a:ln/>
        </p:spPr>
      </p:sp>
      <p:sp>
        <p:nvSpPr>
          <p:cNvPr id="9" name="Text 6"/>
          <p:cNvSpPr/>
          <p:nvPr/>
        </p:nvSpPr>
        <p:spPr>
          <a:xfrm>
            <a:off x="10344626" y="4053721"/>
            <a:ext cx="164783" cy="34028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650"/>
              </a:lnSpc>
              <a:buNone/>
            </a:pPr>
            <a:r>
              <a:rPr lang="en-US" sz="2650" kern="0" spc="-27" dirty="0">
                <a:solidFill>
                  <a:srgbClr val="E0D6DE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2</a:t>
            </a:r>
            <a:endParaRPr lang="en-US" sz="2650" dirty="0"/>
          </a:p>
        </p:txBody>
      </p:sp>
      <p:sp>
        <p:nvSpPr>
          <p:cNvPr id="10" name="Text 7"/>
          <p:cNvSpPr/>
          <p:nvPr/>
        </p:nvSpPr>
        <p:spPr>
          <a:xfrm>
            <a:off x="10908983" y="3968710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750"/>
              </a:lnSpc>
              <a:buNone/>
            </a:pPr>
            <a:r>
              <a:rPr lang="en-US" sz="2200" kern="0" spc="-22" dirty="0">
                <a:solidFill>
                  <a:srgbClr val="E0D6DE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2. Defining Coordinates</a:t>
            </a:r>
            <a:endParaRPr lang="en-US" sz="2200" dirty="0"/>
          </a:p>
        </p:txBody>
      </p:sp>
      <p:sp>
        <p:nvSpPr>
          <p:cNvPr id="11" name="Text 8"/>
          <p:cNvSpPr/>
          <p:nvPr/>
        </p:nvSpPr>
        <p:spPr>
          <a:xfrm>
            <a:off x="10908983" y="4459129"/>
            <a:ext cx="2927747" cy="18145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850"/>
              </a:lnSpc>
              <a:buNone/>
            </a:pPr>
            <a:r>
              <a:rPr lang="en-US" sz="1750" kern="0" spc="-36" dirty="0">
                <a:solidFill>
                  <a:srgbClr val="E0D6DE"/>
                </a:solidFill>
                <a:latin typeface="Fira Sans" pitchFamily="34" charset="0"/>
                <a:ea typeface="Fira Sans" pitchFamily="34" charset="-122"/>
                <a:cs typeface="Fira Sans" pitchFamily="34" charset="-120"/>
              </a:rPr>
              <a:t>The x-coordinate represents the horizontal distance from the origin, and the y-coordinate represents the vertical distance.</a:t>
            </a:r>
            <a:endParaRPr lang="en-US" sz="175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FEF57BF7-C786-400D-B4F5-19F6654751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53554" y="7543704"/>
            <a:ext cx="2476846" cy="68589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4630400" cy="2835235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793790" y="4173022"/>
            <a:ext cx="9696807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5550"/>
              </a:lnSpc>
              <a:buNone/>
            </a:pPr>
            <a:r>
              <a:rPr lang="en-US" sz="4450" kern="0" spc="-45" dirty="0">
                <a:solidFill>
                  <a:srgbClr val="FA95A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The Distance Formula and Midpoint Formula</a:t>
            </a:r>
            <a:endParaRPr lang="en-US" sz="4450" dirty="0"/>
          </a:p>
        </p:txBody>
      </p:sp>
      <p:sp>
        <p:nvSpPr>
          <p:cNvPr id="4" name="Shape 1"/>
          <p:cNvSpPr/>
          <p:nvPr/>
        </p:nvSpPr>
        <p:spPr>
          <a:xfrm>
            <a:off x="793790" y="5221962"/>
            <a:ext cx="6408063" cy="1669852"/>
          </a:xfrm>
          <a:prstGeom prst="roundRect">
            <a:avLst>
              <a:gd name="adj" fmla="val 2038"/>
            </a:avLst>
          </a:prstGeom>
          <a:solidFill>
            <a:srgbClr val="3E3E3E"/>
          </a:solidFill>
          <a:ln/>
        </p:spPr>
      </p:sp>
      <p:sp>
        <p:nvSpPr>
          <p:cNvPr id="5" name="Text 2"/>
          <p:cNvSpPr/>
          <p:nvPr/>
        </p:nvSpPr>
        <p:spPr>
          <a:xfrm>
            <a:off x="1020604" y="5448776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750"/>
              </a:lnSpc>
              <a:buNone/>
            </a:pPr>
            <a:r>
              <a:rPr lang="en-US" sz="2200" kern="0" spc="-22" dirty="0">
                <a:solidFill>
                  <a:srgbClr val="E0D6DE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Distance Formula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1020604" y="5939195"/>
            <a:ext cx="5954435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850"/>
              </a:lnSpc>
              <a:buNone/>
            </a:pPr>
            <a:r>
              <a:rPr lang="en-US" sz="1750" kern="0" spc="-36" dirty="0">
                <a:solidFill>
                  <a:srgbClr val="E0D6DE"/>
                </a:solidFill>
                <a:latin typeface="Fira Sans" pitchFamily="34" charset="0"/>
                <a:ea typeface="Fira Sans" pitchFamily="34" charset="-122"/>
                <a:cs typeface="Fira Sans" pitchFamily="34" charset="-120"/>
              </a:rPr>
              <a:t>Calculates the distance between two points using the coordinates of the points and the Pythagorean theorem.</a:t>
            </a:r>
            <a:endParaRPr lang="en-US" sz="1750" dirty="0"/>
          </a:p>
        </p:txBody>
      </p:sp>
      <p:sp>
        <p:nvSpPr>
          <p:cNvPr id="7" name="Shape 4"/>
          <p:cNvSpPr/>
          <p:nvPr/>
        </p:nvSpPr>
        <p:spPr>
          <a:xfrm>
            <a:off x="7428667" y="5221962"/>
            <a:ext cx="6408063" cy="1669852"/>
          </a:xfrm>
          <a:prstGeom prst="roundRect">
            <a:avLst>
              <a:gd name="adj" fmla="val 2038"/>
            </a:avLst>
          </a:prstGeom>
          <a:solidFill>
            <a:srgbClr val="3E3E3E"/>
          </a:solidFill>
          <a:ln/>
        </p:spPr>
      </p:sp>
      <p:sp>
        <p:nvSpPr>
          <p:cNvPr id="8" name="Text 5"/>
          <p:cNvSpPr/>
          <p:nvPr/>
        </p:nvSpPr>
        <p:spPr>
          <a:xfrm>
            <a:off x="7655481" y="5448776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2750"/>
              </a:lnSpc>
              <a:buNone/>
            </a:pPr>
            <a:r>
              <a:rPr lang="en-US" sz="2200" kern="0" spc="-22" dirty="0">
                <a:solidFill>
                  <a:srgbClr val="E0D6DE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Midpoint Formula</a:t>
            </a:r>
            <a:endParaRPr lang="en-US" sz="2200" dirty="0"/>
          </a:p>
        </p:txBody>
      </p:sp>
      <p:sp>
        <p:nvSpPr>
          <p:cNvPr id="9" name="Text 6"/>
          <p:cNvSpPr/>
          <p:nvPr/>
        </p:nvSpPr>
        <p:spPr>
          <a:xfrm>
            <a:off x="7655481" y="5939195"/>
            <a:ext cx="5954435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850"/>
              </a:lnSpc>
              <a:buNone/>
            </a:pPr>
            <a:r>
              <a:rPr lang="en-US" sz="1750" kern="0" spc="-36" dirty="0">
                <a:solidFill>
                  <a:srgbClr val="E0D6DE"/>
                </a:solidFill>
                <a:latin typeface="Fira Sans" pitchFamily="34" charset="0"/>
                <a:ea typeface="Fira Sans" pitchFamily="34" charset="-122"/>
                <a:cs typeface="Fira Sans" pitchFamily="34" charset="-120"/>
              </a:rPr>
              <a:t>Determines the midpoint of a line segment by averaging the x-coordinates and y-coordinates of its endpoints.</a:t>
            </a:r>
            <a:endParaRPr lang="en-US" sz="175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E843840-4566-4568-A4CA-DEBC9184E68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14844" y="7517279"/>
            <a:ext cx="2476846" cy="68589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0" y="0"/>
            <a:ext cx="5486400" cy="82296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793790" y="2222421"/>
            <a:ext cx="6174938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5550"/>
              </a:lnSpc>
              <a:buNone/>
            </a:pPr>
            <a:r>
              <a:rPr lang="en-US" sz="4450" kern="0" spc="-45" dirty="0">
                <a:solidFill>
                  <a:srgbClr val="FA95A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Slope and Equation of a Line</a:t>
            </a:r>
            <a:endParaRPr lang="en-US" sz="4450" dirty="0"/>
          </a:p>
        </p:txBody>
      </p:sp>
      <p:pic>
        <p:nvPicPr>
          <p:cNvPr id="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3790" y="3271361"/>
            <a:ext cx="566976" cy="566976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793790" y="4065151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kern="0" spc="-22" dirty="0">
                <a:solidFill>
                  <a:srgbClr val="E0D6DE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Slope</a:t>
            </a:r>
            <a:endParaRPr lang="en-US" sz="2200" dirty="0"/>
          </a:p>
        </p:txBody>
      </p:sp>
      <p:sp>
        <p:nvSpPr>
          <p:cNvPr id="6" name="Text 2"/>
          <p:cNvSpPr/>
          <p:nvPr/>
        </p:nvSpPr>
        <p:spPr>
          <a:xfrm>
            <a:off x="793790" y="4555569"/>
            <a:ext cx="3608070" cy="1451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kern="0" spc="-36" dirty="0">
                <a:solidFill>
                  <a:srgbClr val="E0D6DE"/>
                </a:solidFill>
                <a:latin typeface="Fira Sans" pitchFamily="34" charset="0"/>
                <a:ea typeface="Fira Sans" pitchFamily="34" charset="-122"/>
                <a:cs typeface="Fira Sans" pitchFamily="34" charset="-120"/>
              </a:rPr>
              <a:t>Represents the steepness and direction of a line. It's calculated as the ratio of the vertical change to the horizontal change.</a:t>
            </a:r>
            <a:endParaRPr lang="en-US" sz="1750" dirty="0"/>
          </a:p>
        </p:txBody>
      </p:sp>
      <p:pic>
        <p:nvPicPr>
          <p:cNvPr id="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42021" y="3271361"/>
            <a:ext cx="566976" cy="566976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4742021" y="4065151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kern="0" spc="-22" dirty="0">
                <a:solidFill>
                  <a:srgbClr val="E0D6DE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Equation</a:t>
            </a:r>
            <a:endParaRPr lang="en-US" sz="2200" dirty="0"/>
          </a:p>
        </p:txBody>
      </p:sp>
      <p:sp>
        <p:nvSpPr>
          <p:cNvPr id="9" name="Text 4"/>
          <p:cNvSpPr/>
          <p:nvPr/>
        </p:nvSpPr>
        <p:spPr>
          <a:xfrm>
            <a:off x="4742021" y="4555569"/>
            <a:ext cx="3608189" cy="1088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kern="0" spc="-36" dirty="0">
                <a:solidFill>
                  <a:srgbClr val="E0D6DE"/>
                </a:solidFill>
                <a:latin typeface="Fira Sans" pitchFamily="34" charset="0"/>
                <a:ea typeface="Fira Sans" pitchFamily="34" charset="-122"/>
                <a:cs typeface="Fira Sans" pitchFamily="34" charset="-120"/>
              </a:rPr>
              <a:t>Expresses the relationship between the x and y coordinates of points on the line in the form y = mx + b.</a:t>
            </a:r>
            <a:endParaRPr lang="en-US" sz="17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0" y="0"/>
            <a:ext cx="5486400" cy="82296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793790" y="2478881"/>
            <a:ext cx="7137202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5550"/>
              </a:lnSpc>
              <a:buNone/>
            </a:pPr>
            <a:r>
              <a:rPr lang="en-US" sz="4450" kern="0" spc="-45" dirty="0">
                <a:solidFill>
                  <a:srgbClr val="FA95A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Parallel and Perpendicular Lines</a:t>
            </a:r>
            <a:endParaRPr lang="en-US" sz="4450" dirty="0"/>
          </a:p>
        </p:txBody>
      </p:sp>
      <p:sp>
        <p:nvSpPr>
          <p:cNvPr id="4" name="Shape 1"/>
          <p:cNvSpPr/>
          <p:nvPr/>
        </p:nvSpPr>
        <p:spPr>
          <a:xfrm>
            <a:off x="1118711" y="3527822"/>
            <a:ext cx="30480" cy="2222778"/>
          </a:xfrm>
          <a:prstGeom prst="roundRect">
            <a:avLst>
              <a:gd name="adj" fmla="val 111628"/>
            </a:avLst>
          </a:prstGeom>
          <a:solidFill>
            <a:srgbClr val="575757"/>
          </a:solidFill>
          <a:ln/>
        </p:spPr>
      </p:sp>
      <p:sp>
        <p:nvSpPr>
          <p:cNvPr id="5" name="Shape 2"/>
          <p:cNvSpPr/>
          <p:nvPr/>
        </p:nvSpPr>
        <p:spPr>
          <a:xfrm>
            <a:off x="1358622" y="4022884"/>
            <a:ext cx="793790" cy="30480"/>
          </a:xfrm>
          <a:prstGeom prst="roundRect">
            <a:avLst>
              <a:gd name="adj" fmla="val 111628"/>
            </a:avLst>
          </a:prstGeom>
          <a:solidFill>
            <a:srgbClr val="575757"/>
          </a:solidFill>
          <a:ln/>
        </p:spPr>
      </p:sp>
      <p:sp>
        <p:nvSpPr>
          <p:cNvPr id="6" name="Shape 3"/>
          <p:cNvSpPr/>
          <p:nvPr/>
        </p:nvSpPr>
        <p:spPr>
          <a:xfrm>
            <a:off x="878800" y="3782973"/>
            <a:ext cx="510302" cy="510302"/>
          </a:xfrm>
          <a:prstGeom prst="roundRect">
            <a:avLst>
              <a:gd name="adj" fmla="val 6667"/>
            </a:avLst>
          </a:prstGeom>
          <a:solidFill>
            <a:srgbClr val="3E3E3E"/>
          </a:solidFill>
          <a:ln/>
        </p:spPr>
      </p:sp>
      <p:sp>
        <p:nvSpPr>
          <p:cNvPr id="7" name="Text 4"/>
          <p:cNvSpPr/>
          <p:nvPr/>
        </p:nvSpPr>
        <p:spPr>
          <a:xfrm>
            <a:off x="1079421" y="3867983"/>
            <a:ext cx="109061" cy="34028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650"/>
              </a:lnSpc>
              <a:buNone/>
            </a:pPr>
            <a:r>
              <a:rPr lang="en-US" sz="2650" kern="0" spc="-27" dirty="0">
                <a:solidFill>
                  <a:srgbClr val="E0D6DE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1</a:t>
            </a:r>
            <a:endParaRPr lang="en-US" sz="2650" dirty="0"/>
          </a:p>
        </p:txBody>
      </p:sp>
      <p:sp>
        <p:nvSpPr>
          <p:cNvPr id="8" name="Text 5"/>
          <p:cNvSpPr/>
          <p:nvPr/>
        </p:nvSpPr>
        <p:spPr>
          <a:xfrm>
            <a:off x="2381488" y="3754636"/>
            <a:ext cx="5968722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kern="0" spc="-36" dirty="0">
                <a:solidFill>
                  <a:srgbClr val="E0D6DE"/>
                </a:solidFill>
                <a:latin typeface="Fira Sans" pitchFamily="34" charset="0"/>
                <a:ea typeface="Fira Sans" pitchFamily="34" charset="-122"/>
                <a:cs typeface="Fira Sans" pitchFamily="34" charset="-120"/>
              </a:rPr>
              <a:t>Parallel lines have the same slope.</a:t>
            </a:r>
            <a:endParaRPr lang="en-US" sz="1750" dirty="0"/>
          </a:p>
        </p:txBody>
      </p:sp>
      <p:sp>
        <p:nvSpPr>
          <p:cNvPr id="9" name="Shape 6"/>
          <p:cNvSpPr/>
          <p:nvPr/>
        </p:nvSpPr>
        <p:spPr>
          <a:xfrm>
            <a:off x="1358622" y="5066228"/>
            <a:ext cx="793790" cy="30480"/>
          </a:xfrm>
          <a:prstGeom prst="roundRect">
            <a:avLst>
              <a:gd name="adj" fmla="val 111628"/>
            </a:avLst>
          </a:prstGeom>
          <a:solidFill>
            <a:srgbClr val="575757"/>
          </a:solidFill>
          <a:ln/>
        </p:spPr>
      </p:sp>
      <p:sp>
        <p:nvSpPr>
          <p:cNvPr id="10" name="Shape 7"/>
          <p:cNvSpPr/>
          <p:nvPr/>
        </p:nvSpPr>
        <p:spPr>
          <a:xfrm>
            <a:off x="878800" y="4826318"/>
            <a:ext cx="510302" cy="510302"/>
          </a:xfrm>
          <a:prstGeom prst="roundRect">
            <a:avLst>
              <a:gd name="adj" fmla="val 6667"/>
            </a:avLst>
          </a:prstGeom>
          <a:solidFill>
            <a:srgbClr val="3E3E3E"/>
          </a:solidFill>
          <a:ln/>
        </p:spPr>
      </p:sp>
      <p:sp>
        <p:nvSpPr>
          <p:cNvPr id="11" name="Text 8"/>
          <p:cNvSpPr/>
          <p:nvPr/>
        </p:nvSpPr>
        <p:spPr>
          <a:xfrm>
            <a:off x="1051560" y="4911328"/>
            <a:ext cx="164783" cy="340281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2650"/>
              </a:lnSpc>
              <a:buNone/>
            </a:pPr>
            <a:r>
              <a:rPr lang="en-US" sz="2650" kern="0" spc="-27" dirty="0">
                <a:solidFill>
                  <a:srgbClr val="E0D6DE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2</a:t>
            </a:r>
            <a:endParaRPr lang="en-US" sz="2650" dirty="0"/>
          </a:p>
        </p:txBody>
      </p:sp>
      <p:sp>
        <p:nvSpPr>
          <p:cNvPr id="12" name="Text 9"/>
          <p:cNvSpPr/>
          <p:nvPr/>
        </p:nvSpPr>
        <p:spPr>
          <a:xfrm>
            <a:off x="2381488" y="4797981"/>
            <a:ext cx="5968722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kern="0" spc="-36" dirty="0">
                <a:solidFill>
                  <a:srgbClr val="E0D6DE"/>
                </a:solidFill>
                <a:latin typeface="Fira Sans" pitchFamily="34" charset="0"/>
                <a:ea typeface="Fira Sans" pitchFamily="34" charset="-122"/>
                <a:cs typeface="Fira Sans" pitchFamily="34" charset="-120"/>
              </a:rPr>
              <a:t>Perpendicular lines have slopes that are negative reciprocals of each other.</a:t>
            </a:r>
            <a:endParaRPr lang="en-US" sz="17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5486400" cy="82296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280190" y="1775817"/>
            <a:ext cx="5940862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5550"/>
              </a:lnSpc>
              <a:buNone/>
            </a:pPr>
            <a:r>
              <a:rPr lang="en-US" sz="4450" kern="0" spc="-45" dirty="0">
                <a:solidFill>
                  <a:srgbClr val="FA95A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Circles and their Equations</a:t>
            </a:r>
            <a:endParaRPr lang="en-US" sz="4450" dirty="0"/>
          </a:p>
        </p:txBody>
      </p:sp>
      <p:pic>
        <p:nvPicPr>
          <p:cNvPr id="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80190" y="2824758"/>
            <a:ext cx="1134070" cy="1814513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7754422" y="3051572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kern="0" spc="-22" dirty="0">
                <a:solidFill>
                  <a:srgbClr val="E0D6DE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Definition</a:t>
            </a:r>
            <a:endParaRPr lang="en-US" sz="2200" dirty="0"/>
          </a:p>
        </p:txBody>
      </p:sp>
      <p:sp>
        <p:nvSpPr>
          <p:cNvPr id="6" name="Text 2"/>
          <p:cNvSpPr/>
          <p:nvPr/>
        </p:nvSpPr>
        <p:spPr>
          <a:xfrm>
            <a:off x="7754422" y="3541990"/>
            <a:ext cx="6082189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kern="0" spc="-36" dirty="0">
                <a:solidFill>
                  <a:srgbClr val="E0D6DE"/>
                </a:solidFill>
                <a:latin typeface="Fira Sans" pitchFamily="34" charset="0"/>
                <a:ea typeface="Fira Sans" pitchFamily="34" charset="-122"/>
                <a:cs typeface="Fira Sans" pitchFamily="34" charset="-120"/>
              </a:rPr>
              <a:t>A circle is defined as the set of all points that are equidistant from a fixed point called the center.</a:t>
            </a:r>
            <a:endParaRPr lang="en-US" sz="1750" dirty="0"/>
          </a:p>
        </p:txBody>
      </p:sp>
      <p:pic>
        <p:nvPicPr>
          <p:cNvPr id="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80190" y="4639270"/>
            <a:ext cx="1134070" cy="1814513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7754422" y="4866084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kern="0" spc="-22" dirty="0">
                <a:solidFill>
                  <a:srgbClr val="E0D6DE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Equation</a:t>
            </a:r>
            <a:endParaRPr lang="en-US" sz="2200" dirty="0"/>
          </a:p>
        </p:txBody>
      </p:sp>
      <p:sp>
        <p:nvSpPr>
          <p:cNvPr id="9" name="Text 4"/>
          <p:cNvSpPr/>
          <p:nvPr/>
        </p:nvSpPr>
        <p:spPr>
          <a:xfrm>
            <a:off x="7754422" y="5356503"/>
            <a:ext cx="6082189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kern="0" spc="-36" dirty="0">
                <a:solidFill>
                  <a:srgbClr val="E0D6DE"/>
                </a:solidFill>
                <a:latin typeface="Fira Sans" pitchFamily="34" charset="0"/>
                <a:ea typeface="Fira Sans" pitchFamily="34" charset="-122"/>
                <a:cs typeface="Fira Sans" pitchFamily="34" charset="-120"/>
              </a:rPr>
              <a:t>The standard form of the equation of a circle is (x - h)² + (y - k)² = r², where (h, k) is the center and r is the radius.</a:t>
            </a:r>
            <a:endParaRPr lang="en-US" sz="175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1DA0596-2B6D-4E3B-B96E-50D8E153AD1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152130" y="7429452"/>
            <a:ext cx="2476846" cy="68589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972145"/>
            <a:ext cx="8086130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>
              <a:lnSpc>
                <a:spcPts val="5550"/>
              </a:lnSpc>
              <a:buNone/>
            </a:pPr>
            <a:r>
              <a:rPr lang="en-US" sz="4450" kern="0" spc="-45" dirty="0">
                <a:solidFill>
                  <a:srgbClr val="FA95AF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Applications of Coordinate Geometry</a:t>
            </a:r>
            <a:endParaRPr lang="en-US" sz="4450" dirty="0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8348" y="2134553"/>
            <a:ext cx="2152055" cy="1669852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008953" y="2959179"/>
            <a:ext cx="90845" cy="45350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3550"/>
              </a:lnSpc>
              <a:buNone/>
            </a:pPr>
            <a:r>
              <a:rPr lang="en-US" sz="2200" kern="0" spc="-22" dirty="0">
                <a:solidFill>
                  <a:srgbClr val="E0D6DE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1</a:t>
            </a:r>
            <a:endParaRPr lang="en-US" sz="2200" dirty="0"/>
          </a:p>
        </p:txBody>
      </p:sp>
      <p:sp>
        <p:nvSpPr>
          <p:cNvPr id="5" name="Text 2"/>
          <p:cNvSpPr/>
          <p:nvPr/>
        </p:nvSpPr>
        <p:spPr>
          <a:xfrm>
            <a:off x="5357217" y="2542818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kern="0" spc="-22" dirty="0">
                <a:solidFill>
                  <a:srgbClr val="E0D6DE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Navigation</a:t>
            </a:r>
            <a:endParaRPr lang="en-US" sz="2200" dirty="0"/>
          </a:p>
        </p:txBody>
      </p:sp>
      <p:sp>
        <p:nvSpPr>
          <p:cNvPr id="6" name="Text 3"/>
          <p:cNvSpPr/>
          <p:nvPr/>
        </p:nvSpPr>
        <p:spPr>
          <a:xfrm>
            <a:off x="5357217" y="3033236"/>
            <a:ext cx="6220420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kern="0" spc="-36" dirty="0">
                <a:solidFill>
                  <a:srgbClr val="E0D6DE"/>
                </a:solidFill>
                <a:latin typeface="Fira Sans" pitchFamily="34" charset="0"/>
                <a:ea typeface="Fira Sans" pitchFamily="34" charset="-122"/>
                <a:cs typeface="Fira Sans" pitchFamily="34" charset="-120"/>
              </a:rPr>
              <a:t>GPS systems rely on coordinate geometry to pinpoint locations.</a:t>
            </a:r>
            <a:endParaRPr lang="en-US" sz="1750" dirty="0"/>
          </a:p>
        </p:txBody>
      </p:sp>
      <p:sp>
        <p:nvSpPr>
          <p:cNvPr id="7" name="Shape 4"/>
          <p:cNvSpPr/>
          <p:nvPr/>
        </p:nvSpPr>
        <p:spPr>
          <a:xfrm>
            <a:off x="5187077" y="3817501"/>
            <a:ext cx="8592860" cy="15240"/>
          </a:xfrm>
          <a:prstGeom prst="roundRect">
            <a:avLst>
              <a:gd name="adj" fmla="val 223256"/>
            </a:avLst>
          </a:prstGeom>
          <a:solidFill>
            <a:srgbClr val="575757"/>
          </a:solidFill>
          <a:ln/>
        </p:spPr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2381" y="3861078"/>
            <a:ext cx="4304109" cy="1669852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3985736" y="4469249"/>
            <a:ext cx="137279" cy="45350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3550"/>
              </a:lnSpc>
              <a:buNone/>
            </a:pPr>
            <a:r>
              <a:rPr lang="en-US" sz="2200" kern="0" spc="-22" dirty="0">
                <a:solidFill>
                  <a:srgbClr val="E0D6DE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2</a:t>
            </a:r>
            <a:endParaRPr lang="en-US" sz="2200" dirty="0"/>
          </a:p>
        </p:txBody>
      </p:sp>
      <p:sp>
        <p:nvSpPr>
          <p:cNvPr id="10" name="Text 6"/>
          <p:cNvSpPr/>
          <p:nvPr/>
        </p:nvSpPr>
        <p:spPr>
          <a:xfrm>
            <a:off x="6433304" y="4269343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kern="0" spc="-22" dirty="0">
                <a:solidFill>
                  <a:srgbClr val="E0D6DE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Engineering</a:t>
            </a:r>
            <a:endParaRPr lang="en-US" sz="2200" dirty="0"/>
          </a:p>
        </p:txBody>
      </p:sp>
      <p:sp>
        <p:nvSpPr>
          <p:cNvPr id="11" name="Text 7"/>
          <p:cNvSpPr/>
          <p:nvPr/>
        </p:nvSpPr>
        <p:spPr>
          <a:xfrm>
            <a:off x="6433304" y="4759762"/>
            <a:ext cx="6497598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kern="0" spc="-36" dirty="0">
                <a:solidFill>
                  <a:srgbClr val="E0D6DE"/>
                </a:solidFill>
                <a:latin typeface="Fira Sans" pitchFamily="34" charset="0"/>
                <a:ea typeface="Fira Sans" pitchFamily="34" charset="-122"/>
                <a:cs typeface="Fira Sans" pitchFamily="34" charset="-120"/>
              </a:rPr>
              <a:t>Design and construction utilize coordinate geometry for precision.</a:t>
            </a:r>
            <a:endParaRPr lang="en-US" sz="1750" dirty="0"/>
          </a:p>
        </p:txBody>
      </p:sp>
      <p:sp>
        <p:nvSpPr>
          <p:cNvPr id="12" name="Shape 8"/>
          <p:cNvSpPr/>
          <p:nvPr/>
        </p:nvSpPr>
        <p:spPr>
          <a:xfrm>
            <a:off x="6263164" y="5544026"/>
            <a:ext cx="7516773" cy="15240"/>
          </a:xfrm>
          <a:prstGeom prst="roundRect">
            <a:avLst>
              <a:gd name="adj" fmla="val 223256"/>
            </a:avLst>
          </a:prstGeom>
          <a:solidFill>
            <a:srgbClr val="575757"/>
          </a:solidFill>
          <a:ln/>
        </p:spPr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6294" y="5587603"/>
            <a:ext cx="6456164" cy="1669852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3985617" y="6195774"/>
            <a:ext cx="137279" cy="45350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ctr">
              <a:lnSpc>
                <a:spcPts val="3550"/>
              </a:lnSpc>
              <a:buNone/>
            </a:pPr>
            <a:r>
              <a:rPr lang="en-US" sz="2200" kern="0" spc="-22" dirty="0">
                <a:solidFill>
                  <a:srgbClr val="E0D6DE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3</a:t>
            </a:r>
            <a:endParaRPr lang="en-US" sz="2200" dirty="0"/>
          </a:p>
        </p:txBody>
      </p:sp>
      <p:sp>
        <p:nvSpPr>
          <p:cNvPr id="15" name="Text 10"/>
          <p:cNvSpPr/>
          <p:nvPr/>
        </p:nvSpPr>
        <p:spPr>
          <a:xfrm>
            <a:off x="7509272" y="5814417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kern="0" spc="-22" dirty="0">
                <a:solidFill>
                  <a:srgbClr val="E0D6DE"/>
                </a:solidFill>
                <a:latin typeface="Anton" pitchFamily="34" charset="0"/>
                <a:ea typeface="Anton" pitchFamily="34" charset="-122"/>
                <a:cs typeface="Anton" pitchFamily="34" charset="-120"/>
              </a:rPr>
              <a:t>Computer Graphics</a:t>
            </a:r>
            <a:endParaRPr lang="en-US" sz="2200" dirty="0"/>
          </a:p>
        </p:txBody>
      </p:sp>
      <p:sp>
        <p:nvSpPr>
          <p:cNvPr id="16" name="Text 11"/>
          <p:cNvSpPr/>
          <p:nvPr/>
        </p:nvSpPr>
        <p:spPr>
          <a:xfrm>
            <a:off x="7509272" y="6304836"/>
            <a:ext cx="6100524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1750" kern="0" spc="-36" dirty="0">
                <a:solidFill>
                  <a:srgbClr val="E0D6DE"/>
                </a:solidFill>
                <a:latin typeface="Fira Sans" pitchFamily="34" charset="0"/>
                <a:ea typeface="Fira Sans" pitchFamily="34" charset="-122"/>
                <a:cs typeface="Fira Sans" pitchFamily="34" charset="-120"/>
              </a:rPr>
              <a:t>Coordinate geometry forms the basis for creating and manipulating images.</a:t>
            </a:r>
            <a:endParaRPr lang="en-US" sz="1750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F2329FA9-5D1C-486A-B643-3A11F81E052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153554" y="7543704"/>
            <a:ext cx="2476846" cy="68589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396</Words>
  <Application>Microsoft Office PowerPoint</Application>
  <PresentationFormat>Custom</PresentationFormat>
  <Paragraphs>53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Anton</vt:lpstr>
      <vt:lpstr>Fira Sans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fire4money@gmail.com</cp:lastModifiedBy>
  <cp:revision>2</cp:revision>
  <dcterms:created xsi:type="dcterms:W3CDTF">2024-11-15T14:54:16Z</dcterms:created>
  <dcterms:modified xsi:type="dcterms:W3CDTF">2024-11-15T16:52:26Z</dcterms:modified>
</cp:coreProperties>
</file>