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_rels/presentation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6.xml.rels" ContentType="application/vnd.openxmlformats-package.relationships+xml"/>
  <Override PartName="/ppt/slideLayouts/slideLayout2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29.png" ContentType="image/png"/>
  <Override PartName="/ppt/media/image21.jpeg" ContentType="image/jpeg"/>
  <Override PartName="/ppt/media/image3.jpeg" ContentType="image/jpeg"/>
  <Override PartName="/ppt/media/image30.jpeg" ContentType="image/jpeg"/>
  <Override PartName="/ppt/media/image15.png" ContentType="image/png"/>
  <Override PartName="/ppt/media/image2.jpeg" ContentType="image/jpeg"/>
  <Override PartName="/ppt/media/image27.png" ContentType="image/png"/>
  <Override PartName="/ppt/media/image4.png" ContentType="image/png"/>
  <Override PartName="/ppt/media/image28.png" ContentType="image/png"/>
  <Override PartName="/ppt/media/image5.png" ContentType="image/png"/>
  <Override PartName="/ppt/media/image10.png" ContentType="image/png"/>
  <Override PartName="/ppt/media/image8.png" ContentType="image/png"/>
  <Override PartName="/ppt/media/image13.png" ContentType="image/png"/>
  <Override PartName="/ppt/media/image7.png" ContentType="image/png"/>
  <Override PartName="/ppt/media/image12.png" ContentType="image/png"/>
  <Override PartName="/ppt/media/image9.png" ContentType="image/png"/>
  <Override PartName="/ppt/media/image31.png" ContentType="image/png"/>
  <Override PartName="/ppt/media/image1.png" ContentType="image/png"/>
  <Override PartName="/ppt/media/image24.png" ContentType="image/png"/>
  <Override PartName="/ppt/media/image11.jpeg" ContentType="image/jpeg"/>
  <Override PartName="/ppt/media/image14.png" ContentType="image/png"/>
  <Override PartName="/ppt/media/image16.png" ContentType="image/png"/>
  <Override PartName="/ppt/media/image17.png" ContentType="image/png"/>
  <Override PartName="/ppt/media/image6.jpeg" ContentType="image/jpeg"/>
  <Override PartName="/ppt/media/image18.png" ContentType="image/png"/>
  <Override PartName="/ppt/media/image20.jpeg" ContentType="image/jpeg"/>
  <Override PartName="/ppt/media/image19.png" ContentType="image/png"/>
  <Override PartName="/ppt/media/image22.png" ContentType="image/png"/>
  <Override PartName="/ppt/media/image23.png" ContentType="image/png"/>
  <Override PartName="/ppt/media/image25.png" ContentType="image/png"/>
  <Override PartName="/ppt/media/image26.jpeg" ContentType="image/jpe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F3CC7BF-C3EA-46AB-A91D-A83CF9D11A6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7746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9309600" y="4708440"/>
            <a:ext cx="7746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D80966-B76A-4CD0-91B8-66EDB7A3B2E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930960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327896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DA9423-CFAD-4B96-8A83-C50FCB418DC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11928600" y="33170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4547960" y="33170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9309600" y="47084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11928600" y="47084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4547960" y="47084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2E7EA4-2A19-4BE2-8421-E1DB276D5DB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26C3341-62B9-442C-AA93-4125C4CD77E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9309600" y="3317040"/>
            <a:ext cx="77461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FEAE37D-F798-43C8-9339-F483F419733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77461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56CD6D8-004B-4857-A587-4A6176B8456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7D251A2-8713-4594-9A2C-500ABC9604E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8D9E682-08F8-4398-A669-DBCBAB3B4E1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3103560" cy="480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0550C80-B708-4167-91B4-BF2FD805EF4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930960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3B07D3A-AF08-49BE-981D-27C1B798374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9309600" y="3317040"/>
            <a:ext cx="77461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A1D3AE-70DC-498E-ACE2-0F21C124FC0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1327896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555523C-3539-4FD7-857C-E6E98425672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309600" y="4708440"/>
            <a:ext cx="7746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699E8BD-8C1B-4F2B-AA2E-10C73E2A12B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7746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9309600" y="4708440"/>
            <a:ext cx="7746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82453A8-D268-46CF-8906-1EAB40FD55E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930960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1327896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248BDFD-13F7-4E0E-8FB1-A902D93A5BE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11928600" y="33170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14547960" y="33170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9309600" y="47084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11928600" y="47084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14547960" y="47084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A973882-BD71-4EA0-8402-D420FC438FB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3CC1F7B-D23D-400E-8DF7-98BF7451482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ubTitle"/>
          </p:nvPr>
        </p:nvSpPr>
        <p:spPr>
          <a:xfrm>
            <a:off x="9309600" y="3317040"/>
            <a:ext cx="77461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8DA14F6-30DF-41E9-A1ED-6CC0EC7FE62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77461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234CA30-2AF1-491D-951B-70D0924EE18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1CFD8FA-F06F-4F11-94D3-95FB2078590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4388FC5-B176-4A8F-B6F5-C00523D17C0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77461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A1B8EB-1450-4859-9948-F325478B0E9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3103560" cy="480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0E0D8C9-FA73-48D9-A101-0205ED656D7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930960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817EF2F-A9D3-45A0-89D4-CCF7C3CC872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1327896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0FF9A9AB-B03E-491F-960C-AD33C8D800D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9309600" y="4708440"/>
            <a:ext cx="7746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061E78D-C74C-4707-920A-65BD5E21AA8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7746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9309600" y="4708440"/>
            <a:ext cx="7746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9CE48148-9564-4CE6-8306-B06B69B669F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930960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/>
          </p:nvPr>
        </p:nvSpPr>
        <p:spPr>
          <a:xfrm>
            <a:off x="1327896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B83DF450-3375-4015-8A1C-159DAB0B123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11928600" y="33170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/>
          </p:nvPr>
        </p:nvSpPr>
        <p:spPr>
          <a:xfrm>
            <a:off x="14547960" y="33170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/>
          </p:nvPr>
        </p:nvSpPr>
        <p:spPr>
          <a:xfrm>
            <a:off x="9309600" y="47084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/>
          </p:nvPr>
        </p:nvSpPr>
        <p:spPr>
          <a:xfrm>
            <a:off x="11928600" y="47084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/>
          </p:nvPr>
        </p:nvSpPr>
        <p:spPr>
          <a:xfrm>
            <a:off x="14547960" y="4708440"/>
            <a:ext cx="249408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1404F716-14D4-473D-AA2F-E8A0DA86B75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B6695A-D35B-442D-8E86-7BE51E55CB4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4164A3-FD6F-4CD4-A853-B1A5BC9F9C6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3103560" cy="4808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EA235D-3E6D-4ED7-983B-90161CCA5A7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30960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C8A0C2-21B7-43EF-A347-8DBAEB11B58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3278960" y="47084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BB4D0E2-289D-489A-B6F4-1B7D8FAB6AF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3278960" y="3317040"/>
            <a:ext cx="378000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9309600" y="4708440"/>
            <a:ext cx="7746120" cy="1270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F5CA2A-9725-4F5D-A4E7-E29E053204C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F3CAFA0-8577-4454-AF16-4098079A7ADA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300" spc="-1" strike="noStrike">
                <a:latin typeface="Calibri"/>
              </a:rPr>
              <a:t>Click to edit the title text format</a:t>
            </a:r>
            <a:endParaRPr b="0" lang="en-IN" sz="3300" spc="-1" strike="noStrike"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9309600" y="3317040"/>
            <a:ext cx="7746120" cy="2663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Click to edit the outline text format</a:t>
            </a:r>
            <a:endParaRPr b="0" lang="en-IN" sz="24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Second Outline Level</a:t>
            </a:r>
            <a:endParaRPr b="0" lang="en-IN" sz="24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Third Outline Level</a:t>
            </a:r>
            <a:endParaRPr b="0" lang="en-IN" sz="24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450" spc="-1" strike="noStrike">
                <a:latin typeface="Calibri"/>
              </a:rPr>
              <a:t>Fourth Outline Level</a:t>
            </a:r>
            <a:endParaRPr b="0" lang="en-IN" sz="24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Fifth Outline Level</a:t>
            </a:r>
            <a:endParaRPr b="0" lang="en-IN" sz="24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Sixth Outline Level</a:t>
            </a:r>
            <a:endParaRPr b="0" lang="en-IN" sz="24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50" spc="-1" strike="noStrike">
                <a:latin typeface="Calibri"/>
              </a:rPr>
              <a:t>Seventh Outline Level</a:t>
            </a:r>
            <a:endParaRPr b="0" lang="en-IN" sz="2450" spc="-1" strike="noStrike"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DE9C355-1840-4332-8F8B-AFB915E2935E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g object 16"/>
          <p:cNvSpPr/>
          <p:nvPr/>
        </p:nvSpPr>
        <p:spPr>
          <a:xfrm>
            <a:off x="0" y="-180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17061942" y="0"/>
                </a:lnTo>
                <a:lnTo>
                  <a:pt x="17061942" y="1225550"/>
                </a:lnTo>
                <a:lnTo>
                  <a:pt x="17061942" y="9061450"/>
                </a:lnTo>
                <a:lnTo>
                  <a:pt x="12092534" y="9061450"/>
                </a:lnTo>
                <a:lnTo>
                  <a:pt x="12092534" y="9057615"/>
                </a:lnTo>
                <a:lnTo>
                  <a:pt x="6195504" y="9057615"/>
                </a:lnTo>
                <a:lnTo>
                  <a:pt x="6195504" y="9061450"/>
                </a:lnTo>
                <a:lnTo>
                  <a:pt x="1225994" y="9061450"/>
                </a:lnTo>
                <a:lnTo>
                  <a:pt x="1225994" y="1225550"/>
                </a:lnTo>
                <a:lnTo>
                  <a:pt x="6195504" y="1225550"/>
                </a:lnTo>
                <a:lnTo>
                  <a:pt x="6195504" y="1230045"/>
                </a:lnTo>
                <a:lnTo>
                  <a:pt x="12092534" y="1230045"/>
                </a:lnTo>
                <a:lnTo>
                  <a:pt x="12092534" y="1225550"/>
                </a:lnTo>
                <a:lnTo>
                  <a:pt x="17061942" y="1225550"/>
                </a:lnTo>
                <a:lnTo>
                  <a:pt x="17061942" y="0"/>
                </a:lnTo>
                <a:lnTo>
                  <a:pt x="11815737" y="0"/>
                </a:lnTo>
                <a:lnTo>
                  <a:pt x="11815737" y="1828"/>
                </a:lnTo>
                <a:lnTo>
                  <a:pt x="6472263" y="1828"/>
                </a:lnTo>
                <a:lnTo>
                  <a:pt x="6472263" y="0"/>
                </a:lnTo>
                <a:lnTo>
                  <a:pt x="0" y="0"/>
                </a:lnTo>
                <a:lnTo>
                  <a:pt x="0" y="1225550"/>
                </a:lnTo>
                <a:lnTo>
                  <a:pt x="0" y="9061450"/>
                </a:lnTo>
                <a:lnTo>
                  <a:pt x="0" y="10287000"/>
                </a:lnTo>
                <a:lnTo>
                  <a:pt x="6472263" y="10287000"/>
                </a:lnTo>
                <a:lnTo>
                  <a:pt x="6472263" y="10285832"/>
                </a:lnTo>
                <a:lnTo>
                  <a:pt x="11815737" y="10285832"/>
                </a:lnTo>
                <a:lnTo>
                  <a:pt x="11815737" y="10287000"/>
                </a:lnTo>
                <a:lnTo>
                  <a:pt x="18288000" y="10287000"/>
                </a:lnTo>
                <a:lnTo>
                  <a:pt x="18288000" y="9061450"/>
                </a:lnTo>
                <a:lnTo>
                  <a:pt x="18288000" y="122555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4" name="bg object 17" descr=""/>
          <p:cNvPicPr/>
          <p:nvPr/>
        </p:nvPicPr>
        <p:blipFill>
          <a:blip r:embed="rId2"/>
          <a:stretch/>
        </p:blipFill>
        <p:spPr>
          <a:xfrm>
            <a:off x="6503040" y="5121720"/>
            <a:ext cx="1381680" cy="247320"/>
          </a:xfrm>
          <a:prstGeom prst="rect">
            <a:avLst/>
          </a:prstGeom>
          <a:ln w="0">
            <a:noFill/>
          </a:ln>
        </p:spPr>
      </p:pic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03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3300" spc="-1" strike="noStrike">
                <a:latin typeface="Calibri"/>
              </a:rPr>
              <a:t>Click to edit the title text format</a:t>
            </a:r>
            <a:endParaRPr b="0" lang="en-IN" sz="3300" spc="-1" strike="noStrike"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ftr" idx="7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dt" idx="8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 type="sldNum" idx="9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C2FA4C7-3092-40CB-BFF1-02C850B12D9B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89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1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.jpeg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9.png"/><Relationship Id="rId3" Type="http://schemas.openxmlformats.org/officeDocument/2006/relationships/image" Target="../media/image20.jpeg"/><Relationship Id="rId4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1.jpeg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Relationship Id="rId6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6.jpeg"/><Relationship Id="rId2" Type="http://schemas.openxmlformats.org/officeDocument/2006/relationships/image" Target="../media/image27.png"/><Relationship Id="rId3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image" Target="../media/image29.png"/><Relationship Id="rId3" Type="http://schemas.openxmlformats.org/officeDocument/2006/relationships/image" Target="../media/image30.jpe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object 2"/>
          <p:cNvSpPr/>
          <p:nvPr/>
        </p:nvSpPr>
        <p:spPr>
          <a:xfrm>
            <a:off x="8274240" y="1253160"/>
            <a:ext cx="9598320" cy="740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600" indent="-720" algn="ctr">
              <a:lnSpc>
                <a:spcPct val="99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1" lang="en-IN" sz="9800" spc="233" strike="noStrike">
                <a:solidFill>
                  <a:srgbClr val="ffffff"/>
                </a:solidFill>
                <a:latin typeface="Times New Roman"/>
              </a:rPr>
              <a:t>Unraveling</a:t>
            </a:r>
            <a:r>
              <a:rPr b="1" lang="en-IN" sz="9800" spc="-265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9800" spc="372" strike="noStrike">
                <a:solidFill>
                  <a:srgbClr val="ffffff"/>
                </a:solidFill>
                <a:latin typeface="Times New Roman"/>
              </a:rPr>
              <a:t>the </a:t>
            </a:r>
            <a:r>
              <a:rPr b="1" lang="en-IN" sz="9800" spc="233" strike="noStrike">
                <a:solidFill>
                  <a:srgbClr val="ffffff"/>
                </a:solidFill>
                <a:latin typeface="Times New Roman"/>
              </a:rPr>
              <a:t>Mysteries:</a:t>
            </a:r>
            <a:r>
              <a:rPr b="1" lang="en-IN" sz="9800" spc="-53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9800" spc="-622" strike="noStrike">
                <a:solidFill>
                  <a:srgbClr val="ffffff"/>
                </a:solidFill>
                <a:latin typeface="Times New Roman"/>
              </a:rPr>
              <a:t>A </a:t>
            </a:r>
            <a:r>
              <a:rPr b="1" lang="en-IN" sz="9800" spc="182" strike="noStrike">
                <a:solidFill>
                  <a:srgbClr val="ffffff"/>
                </a:solidFill>
                <a:latin typeface="Times New Roman"/>
              </a:rPr>
              <a:t>Creative</a:t>
            </a:r>
            <a:r>
              <a:rPr b="1" lang="en-IN" sz="9800" spc="-15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9800" spc="111" strike="noStrike">
                <a:solidFill>
                  <a:srgbClr val="ffffff"/>
                </a:solidFill>
                <a:latin typeface="Times New Roman"/>
              </a:rPr>
              <a:t>Journey </a:t>
            </a:r>
            <a:r>
              <a:rPr b="1" lang="en-IN" sz="9800" spc="406" strike="noStrike">
                <a:solidFill>
                  <a:srgbClr val="ffffff"/>
                </a:solidFill>
                <a:latin typeface="Times New Roman"/>
              </a:rPr>
              <a:t>into</a:t>
            </a:r>
            <a:r>
              <a:rPr b="1" lang="en-IN" sz="9800" spc="-160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9800" spc="253" strike="noStrike">
                <a:solidFill>
                  <a:srgbClr val="ffffff"/>
                </a:solidFill>
                <a:latin typeface="Times New Roman"/>
              </a:rPr>
              <a:t>Differential </a:t>
            </a:r>
            <a:r>
              <a:rPr b="1" lang="en-IN" sz="9800" spc="307" strike="noStrike">
                <a:solidFill>
                  <a:srgbClr val="ffffff"/>
                </a:solidFill>
                <a:latin typeface="Times New Roman"/>
              </a:rPr>
              <a:t>Equations</a:t>
            </a:r>
            <a:endParaRPr b="0" lang="en-IN" sz="9800" spc="-1" strike="noStrike">
              <a:latin typeface="Arial"/>
            </a:endParaRPr>
          </a:p>
        </p:txBody>
      </p:sp>
      <p:pic>
        <p:nvPicPr>
          <p:cNvPr id="127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3" name="object 3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4" name="object 4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85" name="object 5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86" name="object 6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87" name="object 7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88" name="object 8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229248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338" strike="noStrike">
                <a:solidFill>
                  <a:srgbClr val="ffffff"/>
                </a:solidFill>
                <a:latin typeface="Times New Roman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90" name="object 10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29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0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536616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157" strike="noStrike">
                <a:solidFill>
                  <a:srgbClr val="000000"/>
                </a:solidFill>
                <a:latin typeface="Times New Roman"/>
              </a:rPr>
              <a:t>Introduction</a:t>
            </a:r>
            <a:r>
              <a:rPr b="1" lang="en-IN" sz="4100" spc="-111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100" spc="134" strike="noStrike">
                <a:solidFill>
                  <a:srgbClr val="000000"/>
                </a:solidFill>
                <a:latin typeface="Times New Roman"/>
              </a:rPr>
              <a:t>to </a:t>
            </a:r>
            <a:r>
              <a:rPr b="1" lang="en-IN" sz="4100" spc="128" strike="noStrike">
                <a:solidFill>
                  <a:srgbClr val="000000"/>
                </a:solidFill>
                <a:latin typeface="Times New Roman"/>
              </a:rPr>
              <a:t>Differential</a:t>
            </a:r>
            <a:r>
              <a:rPr b="1" lang="en-IN" sz="4100" spc="-60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100" spc="134" strike="noStrike">
                <a:solidFill>
                  <a:srgbClr val="000000"/>
                </a:solidFill>
                <a:latin typeface="Times New Roman"/>
              </a:rPr>
              <a:t>Equations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32" name="object 6" descr=""/>
          <p:cNvPicPr/>
          <p:nvPr/>
        </p:nvPicPr>
        <p:blipFill>
          <a:blip r:embed="rId2"/>
          <a:stretch/>
        </p:blipFill>
        <p:spPr>
          <a:xfrm>
            <a:off x="1846440" y="3753720"/>
            <a:ext cx="3350520" cy="308520"/>
          </a:xfrm>
          <a:prstGeom prst="rect">
            <a:avLst/>
          </a:prstGeom>
          <a:ln w="0">
            <a:noFill/>
          </a:ln>
        </p:spPr>
      </p:pic>
      <p:pic>
        <p:nvPicPr>
          <p:cNvPr id="133" name="object 7" descr=""/>
          <p:cNvPicPr/>
          <p:nvPr/>
        </p:nvPicPr>
        <p:blipFill>
          <a:blip r:embed="rId3"/>
          <a:stretch/>
        </p:blipFill>
        <p:spPr>
          <a:xfrm>
            <a:off x="2766240" y="4641120"/>
            <a:ext cx="1221840" cy="247320"/>
          </a:xfrm>
          <a:prstGeom prst="rect">
            <a:avLst/>
          </a:prstGeom>
          <a:ln w="0">
            <a:noFill/>
          </a:ln>
        </p:spPr>
      </p:pic>
      <p:sp>
        <p:nvSpPr>
          <p:cNvPr id="134" name="object 8"/>
          <p:cNvSpPr/>
          <p:nvPr/>
        </p:nvSpPr>
        <p:spPr>
          <a:xfrm>
            <a:off x="1433160" y="3175200"/>
            <a:ext cx="6241680" cy="39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  <a:tabLst>
                <a:tab algn="l" pos="3760560"/>
              </a:tabLst>
            </a:pPr>
            <a:r>
              <a:rPr b="0" lang="en-IN" sz="2450" spc="77" strike="noStrike">
                <a:latin typeface="Verdana"/>
              </a:rPr>
              <a:t>Welcome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journey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world </a:t>
            </a:r>
            <a:r>
              <a:rPr b="0" lang="en-IN" sz="2450" spc="-26" strike="noStrike">
                <a:latin typeface="Verdana"/>
              </a:rPr>
              <a:t>of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30" strike="noStrike">
                <a:latin typeface="Verdana"/>
              </a:rPr>
              <a:t>!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Here,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will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510"/>
              </a:spcBef>
              <a:buNone/>
              <a:tabLst>
                <a:tab algn="l" pos="3760560"/>
              </a:tabLst>
            </a:pP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signiﬁcance,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applications,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spcBef>
                <a:spcPts val="60"/>
              </a:spcBef>
              <a:buNone/>
              <a:tabLst>
                <a:tab algn="l" pos="2637720"/>
              </a:tabLst>
            </a:pP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21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" strike="noStrike">
                <a:latin typeface="Verdana"/>
              </a:rPr>
              <a:t>approaches to </a:t>
            </a:r>
            <a:r>
              <a:rPr b="0" lang="en-IN" sz="2450" spc="-12" strike="noStrike">
                <a:latin typeface="Verdana"/>
              </a:rPr>
              <a:t>solving </a:t>
            </a:r>
            <a:r>
              <a:rPr b="0" lang="en-IN" sz="2450" spc="-1" strike="noStrike">
                <a:latin typeface="Verdana"/>
              </a:rPr>
              <a:t>them.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Join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unravel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26" strike="noStrike">
                <a:latin typeface="Verdana"/>
              </a:rPr>
              <a:t>mysteries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hidden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within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these </a:t>
            </a:r>
            <a:r>
              <a:rPr b="0" lang="en-IN" sz="2450" spc="52" strike="noStrike">
                <a:latin typeface="Verdana"/>
              </a:rPr>
              <a:t>mathematical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expressions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discover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they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shape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universe.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36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7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515016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-1" strike="noStrike">
                <a:solidFill>
                  <a:srgbClr val="000000"/>
                </a:solidFill>
                <a:latin typeface="Times New Roman"/>
              </a:rPr>
              <a:t>What</a:t>
            </a:r>
            <a:r>
              <a:rPr b="1" lang="en-IN" sz="4100" spc="-16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Times New Roman"/>
              </a:rPr>
              <a:t>Are</a:t>
            </a:r>
            <a:r>
              <a:rPr b="1" lang="en-IN" sz="4100" spc="49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100" spc="117" strike="noStrike">
                <a:solidFill>
                  <a:srgbClr val="000000"/>
                </a:solidFill>
                <a:latin typeface="Times New Roman"/>
              </a:rPr>
              <a:t>Differential </a:t>
            </a:r>
            <a:r>
              <a:rPr b="1" lang="en-IN" sz="4100" spc="123" strike="noStrike">
                <a:solidFill>
                  <a:srgbClr val="000000"/>
                </a:solidFill>
                <a:latin typeface="Times New Roman"/>
              </a:rPr>
              <a:t>Equations?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39" name="object 6" descr=""/>
          <p:cNvPicPr/>
          <p:nvPr/>
        </p:nvPicPr>
        <p:blipFill>
          <a:blip r:embed="rId2"/>
          <a:stretch/>
        </p:blipFill>
        <p:spPr>
          <a:xfrm>
            <a:off x="1477080" y="5079240"/>
            <a:ext cx="1131120" cy="308520"/>
          </a:xfrm>
          <a:prstGeom prst="rect">
            <a:avLst/>
          </a:prstGeom>
          <a:ln w="0">
            <a:noFill/>
          </a:ln>
        </p:spPr>
      </p:pic>
      <p:pic>
        <p:nvPicPr>
          <p:cNvPr id="140" name="object 7" descr=""/>
          <p:cNvPicPr/>
          <p:nvPr/>
        </p:nvPicPr>
        <p:blipFill>
          <a:blip r:embed="rId3"/>
          <a:stretch/>
        </p:blipFill>
        <p:spPr>
          <a:xfrm>
            <a:off x="1481760" y="3315600"/>
            <a:ext cx="3375720" cy="308520"/>
          </a:xfrm>
          <a:prstGeom prst="rect">
            <a:avLst/>
          </a:prstGeom>
          <a:ln w="0">
            <a:noFill/>
          </a:ln>
        </p:spPr>
      </p:pic>
      <p:pic>
        <p:nvPicPr>
          <p:cNvPr id="141" name="object 8" descr=""/>
          <p:cNvPicPr/>
          <p:nvPr/>
        </p:nvPicPr>
        <p:blipFill>
          <a:blip r:embed="rId4"/>
          <a:stretch/>
        </p:blipFill>
        <p:spPr>
          <a:xfrm>
            <a:off x="5541840" y="5079240"/>
            <a:ext cx="1707480" cy="247320"/>
          </a:xfrm>
          <a:prstGeom prst="rect">
            <a:avLst/>
          </a:prstGeom>
          <a:ln w="0">
            <a:noFill/>
          </a:ln>
        </p:spPr>
      </p:pic>
      <p:pic>
        <p:nvPicPr>
          <p:cNvPr id="142" name="object 9" descr=""/>
          <p:cNvPicPr/>
          <p:nvPr/>
        </p:nvPicPr>
        <p:blipFill>
          <a:blip r:embed="rId5"/>
          <a:stretch/>
        </p:blipFill>
        <p:spPr>
          <a:xfrm>
            <a:off x="2768760" y="5079240"/>
            <a:ext cx="1897560" cy="308520"/>
          </a:xfrm>
          <a:prstGeom prst="rect">
            <a:avLst/>
          </a:prstGeom>
          <a:ln w="0">
            <a:noFill/>
          </a:ln>
        </p:spPr>
      </p:pic>
      <p:sp>
        <p:nvSpPr>
          <p:cNvPr id="143" name="object 10"/>
          <p:cNvSpPr/>
          <p:nvPr/>
        </p:nvSpPr>
        <p:spPr>
          <a:xfrm>
            <a:off x="1433160" y="3175200"/>
            <a:ext cx="6323040" cy="513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9000" bIns="0" anchor="t">
            <a:spAutoFit/>
          </a:bodyPr>
          <a:p>
            <a:pPr marL="12600" indent="3490560">
              <a:lnSpc>
                <a:spcPct val="118000"/>
              </a:lnSpc>
              <a:spcBef>
                <a:spcPts val="71"/>
              </a:spcBef>
              <a:buNone/>
              <a:tabLst>
                <a:tab algn="l" pos="0"/>
              </a:tabLst>
            </a:pP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mathematical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relate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function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 </a:t>
            </a:r>
            <a:r>
              <a:rPr b="0" lang="en-IN" sz="2450" spc="-60" strike="noStrike">
                <a:latin typeface="Verdana"/>
              </a:rPr>
              <a:t>derivatives.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essential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49" strike="noStrike">
                <a:latin typeface="Verdana"/>
              </a:rPr>
              <a:t>describing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various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phenomena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171440" indent="3490560">
              <a:lnSpc>
                <a:spcPct val="100000"/>
              </a:lnSpc>
              <a:spcBef>
                <a:spcPts val="510"/>
              </a:spcBef>
              <a:buNone/>
              <a:tabLst>
                <a:tab algn="l" pos="3251160"/>
                <a:tab algn="l" pos="5812920"/>
              </a:tabLst>
            </a:pPr>
            <a:r>
              <a:rPr b="0" lang="en-IN" sz="2450" spc="-415" strike="noStrike">
                <a:latin typeface="Verdana"/>
              </a:rPr>
              <a:t>,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26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  <a:p>
            <a:pPr marL="12600" indent="3490560">
              <a:lnSpc>
                <a:spcPct val="117000"/>
              </a:lnSpc>
              <a:buNone/>
              <a:tabLst>
                <a:tab algn="l" pos="3251160"/>
                <a:tab algn="l" pos="5812920"/>
              </a:tabLst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allows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83" strike="noStrike">
                <a:latin typeface="Verdana"/>
              </a:rPr>
              <a:t>model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75" strike="noStrike">
                <a:latin typeface="Verdana"/>
              </a:rPr>
              <a:t>real-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situations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predict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future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behaviors.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object 2"/>
          <p:cNvGrpSpPr/>
          <p:nvPr/>
        </p:nvGrpSpPr>
        <p:grpSpPr>
          <a:xfrm>
            <a:off x="0" y="0"/>
            <a:ext cx="9143640" cy="10286640"/>
            <a:chOff x="0" y="0"/>
            <a:chExt cx="9143640" cy="10286640"/>
          </a:xfrm>
        </p:grpSpPr>
        <p:sp>
          <p:nvSpPr>
            <p:cNvPr id="145" name="object 3"/>
            <p:cNvSpPr/>
            <p:nvPr/>
          </p:nvSpPr>
          <p:spPr>
            <a:xfrm>
              <a:off x="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6" name="object 4" descr=""/>
            <p:cNvPicPr/>
            <p:nvPr/>
          </p:nvPicPr>
          <p:blipFill>
            <a:blip r:embed="rId1"/>
            <a:stretch/>
          </p:blipFill>
          <p:spPr>
            <a:xfrm>
              <a:off x="1334880" y="1143000"/>
              <a:ext cx="6467040" cy="8000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0553040" y="1484640"/>
            <a:ext cx="4795920" cy="1727280"/>
          </a:xfrm>
          <a:prstGeom prst="rect">
            <a:avLst/>
          </a:prstGeom>
          <a:noFill/>
          <a:ln w="0">
            <a:noFill/>
          </a:ln>
        </p:spPr>
        <p:txBody>
          <a:bodyPr lIns="0" rIns="0" tIns="7560" bIns="0" anchor="t">
            <a:noAutofit/>
          </a:bodyPr>
          <a:p>
            <a:pPr marL="12600">
              <a:lnSpc>
                <a:spcPct val="101000"/>
              </a:lnSpc>
              <a:spcBef>
                <a:spcPts val="60"/>
              </a:spcBef>
              <a:buNone/>
            </a:pPr>
            <a:r>
              <a:rPr b="1" lang="en-IN" sz="3950" spc="154" strike="noStrike">
                <a:solidFill>
                  <a:srgbClr val="000000"/>
                </a:solidFill>
                <a:latin typeface="Times New Roman"/>
              </a:rPr>
              <a:t>Types</a:t>
            </a:r>
            <a:r>
              <a:rPr b="1" lang="en-IN" sz="3950" spc="-5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162" strike="noStrike">
                <a:solidFill>
                  <a:srgbClr val="000000"/>
                </a:solidFill>
                <a:latin typeface="Times New Roman"/>
              </a:rPr>
              <a:t>of</a:t>
            </a:r>
            <a:r>
              <a:rPr b="1" lang="en-IN" sz="3950" spc="-5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3950" spc="111" strike="noStrike">
                <a:solidFill>
                  <a:srgbClr val="000000"/>
                </a:solidFill>
                <a:latin typeface="Times New Roman"/>
              </a:rPr>
              <a:t>Differential </a:t>
            </a:r>
            <a:r>
              <a:rPr b="1" lang="en-IN" sz="3950" spc="123" strike="noStrike">
                <a:solidFill>
                  <a:srgbClr val="000000"/>
                </a:solidFill>
                <a:latin typeface="Times New Roman"/>
              </a:rPr>
              <a:t>Equations</a:t>
            </a:r>
            <a:endParaRPr b="0" lang="en-IN" sz="3950" spc="-1" strike="noStrike">
              <a:latin typeface="Calibri"/>
            </a:endParaRPr>
          </a:p>
        </p:txBody>
      </p:sp>
      <p:pic>
        <p:nvPicPr>
          <p:cNvPr id="148" name="object 6" descr=""/>
          <p:cNvPicPr/>
          <p:nvPr/>
        </p:nvPicPr>
        <p:blipFill>
          <a:blip r:embed="rId2"/>
          <a:stretch/>
        </p:blipFill>
        <p:spPr>
          <a:xfrm>
            <a:off x="12791160" y="3250440"/>
            <a:ext cx="1317240" cy="308520"/>
          </a:xfrm>
          <a:prstGeom prst="rect">
            <a:avLst/>
          </a:prstGeom>
          <a:ln w="0">
            <a:noFill/>
          </a:ln>
        </p:spPr>
      </p:pic>
      <p:pic>
        <p:nvPicPr>
          <p:cNvPr id="149" name="object 7" descr=""/>
          <p:cNvPicPr/>
          <p:nvPr/>
        </p:nvPicPr>
        <p:blipFill>
          <a:blip r:embed="rId3"/>
          <a:stretch/>
        </p:blipFill>
        <p:spPr>
          <a:xfrm>
            <a:off x="14899320" y="3250440"/>
            <a:ext cx="960840" cy="307080"/>
          </a:xfrm>
          <a:prstGeom prst="rect">
            <a:avLst/>
          </a:prstGeom>
          <a:ln w="0">
            <a:noFill/>
          </a:ln>
        </p:spPr>
      </p:pic>
      <p:pic>
        <p:nvPicPr>
          <p:cNvPr id="150" name="object 8" descr=""/>
          <p:cNvPicPr/>
          <p:nvPr/>
        </p:nvPicPr>
        <p:blipFill>
          <a:blip r:embed="rId4"/>
          <a:stretch/>
        </p:blipFill>
        <p:spPr>
          <a:xfrm>
            <a:off x="12306240" y="3629520"/>
            <a:ext cx="3134880" cy="309960"/>
          </a:xfrm>
          <a:prstGeom prst="rect">
            <a:avLst/>
          </a:prstGeom>
          <a:ln w="0">
            <a:noFill/>
          </a:ln>
        </p:spPr>
      </p:pic>
      <p:pic>
        <p:nvPicPr>
          <p:cNvPr id="151" name="object 9" descr=""/>
          <p:cNvPicPr/>
          <p:nvPr/>
        </p:nvPicPr>
        <p:blipFill>
          <a:blip r:embed="rId5"/>
          <a:stretch/>
        </p:blipFill>
        <p:spPr>
          <a:xfrm>
            <a:off x="10580400" y="4012200"/>
            <a:ext cx="2714040" cy="307080"/>
          </a:xfrm>
          <a:prstGeom prst="rect">
            <a:avLst/>
          </a:prstGeom>
          <a:ln w="0">
            <a:noFill/>
          </a:ln>
        </p:spPr>
      </p:pic>
      <p:pic>
        <p:nvPicPr>
          <p:cNvPr id="152" name="object 10" descr=""/>
          <p:cNvPicPr/>
          <p:nvPr/>
        </p:nvPicPr>
        <p:blipFill>
          <a:blip r:embed="rId6"/>
          <a:stretch/>
        </p:blipFill>
        <p:spPr>
          <a:xfrm>
            <a:off x="14198400" y="4393440"/>
            <a:ext cx="961200" cy="307080"/>
          </a:xfrm>
          <a:prstGeom prst="rect">
            <a:avLst/>
          </a:prstGeom>
          <a:ln w="0">
            <a:noFill/>
          </a:ln>
        </p:spPr>
      </p:pic>
      <p:pic>
        <p:nvPicPr>
          <p:cNvPr id="153" name="object 11" descr=""/>
          <p:cNvPicPr/>
          <p:nvPr/>
        </p:nvPicPr>
        <p:blipFill>
          <a:blip r:embed="rId7"/>
          <a:stretch/>
        </p:blipFill>
        <p:spPr>
          <a:xfrm>
            <a:off x="10580400" y="4772520"/>
            <a:ext cx="4460040" cy="308520"/>
          </a:xfrm>
          <a:prstGeom prst="rect">
            <a:avLst/>
          </a:prstGeom>
          <a:ln w="0">
            <a:noFill/>
          </a:ln>
        </p:spPr>
      </p:pic>
      <p:sp>
        <p:nvSpPr>
          <p:cNvPr id="154" name="object 12"/>
          <p:cNvSpPr/>
          <p:nvPr/>
        </p:nvSpPr>
        <p:spPr>
          <a:xfrm>
            <a:off x="10553040" y="2788560"/>
            <a:ext cx="5905800" cy="381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3621240"/>
              </a:tabLst>
            </a:pPr>
            <a:r>
              <a:rPr b="0" lang="en-IN" sz="2450" spc="-1" strike="noStrike">
                <a:latin typeface="Verdana"/>
              </a:rPr>
              <a:t>Differential</a:t>
            </a:r>
            <a:r>
              <a:rPr b="0" lang="en-IN" sz="2450" spc="-4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3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 </a:t>
            </a:r>
            <a:r>
              <a:rPr b="0" lang="en-IN" sz="2450" spc="-1" strike="noStrike">
                <a:latin typeface="Verdana"/>
              </a:rPr>
              <a:t>classiﬁed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into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2" strike="noStrike">
                <a:latin typeface="Verdana"/>
              </a:rPr>
              <a:t>equations.</a:t>
            </a:r>
            <a:endParaRPr b="0" lang="en-IN" sz="2450" spc="-1" strike="noStrike">
              <a:latin typeface="Arial"/>
            </a:endParaRPr>
          </a:p>
          <a:p>
            <a:pPr marL="12600" indent="283068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2" strike="noStrike">
                <a:latin typeface="Verdana"/>
              </a:rPr>
              <a:t>involve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functions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of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single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variable,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while</a:t>
            </a:r>
            <a:endParaRPr b="0" lang="en-IN" sz="2450" spc="-1" strike="noStrike">
              <a:latin typeface="Arial"/>
            </a:endParaRPr>
          </a:p>
          <a:p>
            <a:pPr marL="12600" indent="4576320" algn="just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32" strike="noStrike">
                <a:latin typeface="Verdana"/>
              </a:rPr>
              <a:t>involve </a:t>
            </a:r>
            <a:r>
              <a:rPr b="0" lang="en-IN" sz="2450" spc="58" strike="noStrike">
                <a:latin typeface="Verdana"/>
              </a:rPr>
              <a:t>multiple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66" strike="noStrike">
                <a:latin typeface="Verdana"/>
              </a:rPr>
              <a:t>variables.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Each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type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has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its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characteristics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 indent="4576320" algn="just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applications</a:t>
            </a:r>
            <a:r>
              <a:rPr b="0" lang="en-IN" sz="2450" spc="2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3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different</a:t>
            </a:r>
            <a:r>
              <a:rPr b="0" lang="en-IN" sz="2450" spc="3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ﬁelds.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447920" y="1419840"/>
            <a:ext cx="623016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350" spc="143" strike="noStrike">
                <a:solidFill>
                  <a:srgbClr val="000000"/>
                </a:solidFill>
                <a:latin typeface="Times New Roman"/>
              </a:rPr>
              <a:t>Applications</a:t>
            </a:r>
            <a:r>
              <a:rPr b="1" lang="en-IN" sz="4350" spc="-7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350" spc="199" strike="noStrike">
                <a:solidFill>
                  <a:srgbClr val="000000"/>
                </a:solidFill>
                <a:latin typeface="Times New Roman"/>
              </a:rPr>
              <a:t>in</a:t>
            </a:r>
            <a:r>
              <a:rPr b="1" lang="en-IN" sz="4350" spc="-6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350" spc="69" strike="noStrike">
                <a:solidFill>
                  <a:srgbClr val="000000"/>
                </a:solidFill>
                <a:latin typeface="Times New Roman"/>
              </a:rPr>
              <a:t>Real</a:t>
            </a:r>
            <a:r>
              <a:rPr b="1" lang="en-IN" sz="4350" spc="-7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350" spc="-21" strike="noStrike">
                <a:solidFill>
                  <a:srgbClr val="000000"/>
                </a:solidFill>
                <a:latin typeface="Times New Roman"/>
              </a:rPr>
              <a:t>Life</a:t>
            </a:r>
            <a:endParaRPr b="0" lang="en-IN" sz="4350" spc="-1" strike="noStrike">
              <a:latin typeface="Calibri"/>
            </a:endParaRPr>
          </a:p>
        </p:txBody>
      </p:sp>
      <p:pic>
        <p:nvPicPr>
          <p:cNvPr id="156" name="object 3" descr=""/>
          <p:cNvPicPr/>
          <p:nvPr/>
        </p:nvPicPr>
        <p:blipFill>
          <a:blip r:embed="rId1"/>
          <a:stretch/>
        </p:blipFill>
        <p:spPr>
          <a:xfrm>
            <a:off x="3840120" y="3386520"/>
            <a:ext cx="1972440" cy="249120"/>
          </a:xfrm>
          <a:prstGeom prst="rect">
            <a:avLst/>
          </a:prstGeom>
          <a:ln w="0">
            <a:noFill/>
          </a:ln>
        </p:spPr>
      </p:pic>
      <p:pic>
        <p:nvPicPr>
          <p:cNvPr id="157" name="object 4" descr=""/>
          <p:cNvPicPr/>
          <p:nvPr/>
        </p:nvPicPr>
        <p:blipFill>
          <a:blip r:embed="rId2"/>
          <a:stretch/>
        </p:blipFill>
        <p:spPr>
          <a:xfrm>
            <a:off x="4336560" y="2950200"/>
            <a:ext cx="2911680" cy="308520"/>
          </a:xfrm>
          <a:prstGeom prst="rect">
            <a:avLst/>
          </a:prstGeom>
          <a:ln w="0">
            <a:noFill/>
          </a:ln>
        </p:spPr>
      </p:pic>
      <p:sp>
        <p:nvSpPr>
          <p:cNvPr id="158" name="object 5"/>
          <p:cNvSpPr/>
          <p:nvPr/>
        </p:nvSpPr>
        <p:spPr>
          <a:xfrm>
            <a:off x="1638000" y="2808360"/>
            <a:ext cx="2597400" cy="8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557640" indent="-54540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69" strike="noStrike">
                <a:latin typeface="Verdana"/>
              </a:rPr>
              <a:t>From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predicting </a:t>
            </a:r>
            <a:r>
              <a:rPr b="0" lang="en-IN" sz="2450" spc="72" strike="noStrike">
                <a:latin typeface="Verdana"/>
              </a:rPr>
              <a:t>modeling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59" name="object 6"/>
          <p:cNvSpPr/>
          <p:nvPr/>
        </p:nvSpPr>
        <p:spPr>
          <a:xfrm>
            <a:off x="5799240" y="2808360"/>
            <a:ext cx="1879200" cy="8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algn="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26" strike="noStrike"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algn="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differential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60" name="object 7"/>
          <p:cNvSpPr/>
          <p:nvPr/>
        </p:nvSpPr>
        <p:spPr>
          <a:xfrm>
            <a:off x="1531440" y="3675240"/>
            <a:ext cx="6147000" cy="307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9080" bIns="0" anchor="t">
            <a:spAutoFit/>
          </a:bodyPr>
          <a:p>
            <a:pPr marL="12600" indent="356400" algn="r">
              <a:lnSpc>
                <a:spcPct val="117000"/>
              </a:lnSpc>
              <a:spcBef>
                <a:spcPts val="150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are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everywhere!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help </a:t>
            </a:r>
            <a:r>
              <a:rPr b="0" lang="en-IN" sz="2450" spc="-1" strike="noStrike">
                <a:latin typeface="Verdana"/>
              </a:rPr>
              <a:t>scientists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engineers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solve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complex </a:t>
            </a:r>
            <a:r>
              <a:rPr b="0" lang="en-IN" sz="2450" spc="49" strike="noStrike">
                <a:latin typeface="Verdana"/>
              </a:rPr>
              <a:t>problems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by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providing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framework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dynamic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systems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77" strike="noStrike">
                <a:latin typeface="Verdana"/>
              </a:rPr>
              <a:t>making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informed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decisions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based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on mathematical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predictions.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61" name="object 8" descr=""/>
          <p:cNvPicPr/>
          <p:nvPr/>
        </p:nvPicPr>
        <p:blipFill>
          <a:blip r:embed="rId3"/>
          <a:stretch/>
        </p:blipFill>
        <p:spPr>
          <a:xfrm>
            <a:off x="914400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63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64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485532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89" strike="noStrike">
                <a:solidFill>
                  <a:srgbClr val="000000"/>
                </a:solidFill>
                <a:latin typeface="Times New Roman"/>
              </a:rPr>
              <a:t>Creative</a:t>
            </a:r>
            <a:r>
              <a:rPr b="1" lang="en-IN" sz="4100" spc="-5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100" spc="157" strike="noStrike">
                <a:solidFill>
                  <a:srgbClr val="000000"/>
                </a:solidFill>
                <a:latin typeface="Times New Roman"/>
              </a:rPr>
              <a:t>Methods</a:t>
            </a:r>
            <a:r>
              <a:rPr b="1" lang="en-IN" sz="4100" spc="-52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4100" spc="143" strike="noStrike">
                <a:solidFill>
                  <a:srgbClr val="000000"/>
                </a:solidFill>
                <a:latin typeface="Times New Roman"/>
              </a:rPr>
              <a:t>of Solving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66" name="object 6" descr=""/>
          <p:cNvPicPr/>
          <p:nvPr/>
        </p:nvPicPr>
        <p:blipFill>
          <a:blip r:embed="rId2"/>
          <a:stretch/>
        </p:blipFill>
        <p:spPr>
          <a:xfrm>
            <a:off x="2084040" y="4193280"/>
            <a:ext cx="2967120" cy="308520"/>
          </a:xfrm>
          <a:prstGeom prst="rect">
            <a:avLst/>
          </a:prstGeom>
          <a:ln w="0">
            <a:noFill/>
          </a:ln>
        </p:spPr>
      </p:pic>
      <p:pic>
        <p:nvPicPr>
          <p:cNvPr id="167" name="object 7" descr=""/>
          <p:cNvPicPr/>
          <p:nvPr/>
        </p:nvPicPr>
        <p:blipFill>
          <a:blip r:embed="rId3"/>
          <a:stretch/>
        </p:blipFill>
        <p:spPr>
          <a:xfrm>
            <a:off x="1452240" y="4641120"/>
            <a:ext cx="1824480" cy="247320"/>
          </a:xfrm>
          <a:prstGeom prst="rect">
            <a:avLst/>
          </a:prstGeom>
          <a:ln w="0">
            <a:noFill/>
          </a:ln>
        </p:spPr>
      </p:pic>
      <p:pic>
        <p:nvPicPr>
          <p:cNvPr id="168" name="object 8" descr=""/>
          <p:cNvPicPr/>
          <p:nvPr/>
        </p:nvPicPr>
        <p:blipFill>
          <a:blip r:embed="rId4"/>
          <a:stretch/>
        </p:blipFill>
        <p:spPr>
          <a:xfrm>
            <a:off x="4133520" y="4641120"/>
            <a:ext cx="2991600" cy="308520"/>
          </a:xfrm>
          <a:prstGeom prst="rect">
            <a:avLst/>
          </a:prstGeom>
          <a:ln w="0">
            <a:noFill/>
          </a:ln>
        </p:spPr>
      </p:pic>
      <p:pic>
        <p:nvPicPr>
          <p:cNvPr id="169" name="object 9" descr=""/>
          <p:cNvPicPr/>
          <p:nvPr/>
        </p:nvPicPr>
        <p:blipFill>
          <a:blip r:embed="rId5"/>
          <a:stretch/>
        </p:blipFill>
        <p:spPr>
          <a:xfrm>
            <a:off x="5228640" y="4193280"/>
            <a:ext cx="1552680" cy="247320"/>
          </a:xfrm>
          <a:prstGeom prst="rect">
            <a:avLst/>
          </a:prstGeom>
          <a:ln w="0">
            <a:noFill/>
          </a:ln>
        </p:spPr>
      </p:pic>
      <p:sp>
        <p:nvSpPr>
          <p:cNvPr id="170" name="object 10"/>
          <p:cNvSpPr/>
          <p:nvPr/>
        </p:nvSpPr>
        <p:spPr>
          <a:xfrm>
            <a:off x="1433160" y="3175200"/>
            <a:ext cx="6344640" cy="425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>
              <a:lnSpc>
                <a:spcPct val="117000"/>
              </a:lnSpc>
              <a:spcBef>
                <a:spcPts val="96"/>
              </a:spcBef>
              <a:buNone/>
              <a:tabLst>
                <a:tab algn="l" pos="3614400"/>
              </a:tabLst>
            </a:pPr>
            <a:r>
              <a:rPr b="0" lang="en-IN" sz="2450" spc="-1" strike="noStrike">
                <a:latin typeface="Verdana"/>
              </a:rPr>
              <a:t>Solving</a:t>
            </a:r>
            <a:r>
              <a:rPr b="0" lang="en-IN" sz="2450" spc="-8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differential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equations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7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be </a:t>
            </a:r>
            <a:r>
              <a:rPr b="0" lang="en-IN" sz="2450" spc="58" strike="noStrike">
                <a:latin typeface="Verdana"/>
              </a:rPr>
              <a:t>approached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creatively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using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38" strike="noStrike">
                <a:latin typeface="Verdana"/>
              </a:rPr>
              <a:t>techniques </a:t>
            </a:r>
            <a:r>
              <a:rPr b="0" lang="en-IN" sz="2450" spc="-21" strike="noStrike">
                <a:latin typeface="Verdana"/>
              </a:rPr>
              <a:t>like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marL="1840320">
              <a:lnSpc>
                <a:spcPct val="100000"/>
              </a:lnSpc>
              <a:spcBef>
                <a:spcPts val="584"/>
              </a:spcBef>
              <a:buNone/>
              <a:tabLst>
                <a:tab algn="l" pos="5689080"/>
              </a:tabLst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buNone/>
              <a:tabLst>
                <a:tab algn="l" pos="5689080"/>
              </a:tabLst>
            </a:pPr>
            <a:r>
              <a:rPr b="0" lang="en-IN" sz="2450" spc="63" strike="noStrike">
                <a:latin typeface="Verdana"/>
              </a:rPr>
              <a:t>Each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97" strike="noStrike">
                <a:latin typeface="Verdana"/>
              </a:rPr>
              <a:t>method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offers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unique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insights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be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tailored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3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speciﬁc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problem, </a:t>
            </a:r>
            <a:r>
              <a:rPr b="0" lang="en-IN" sz="2450" spc="49" strike="noStrike">
                <a:latin typeface="Verdana"/>
              </a:rPr>
              <a:t>allowing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innovative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solutions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deeper</a:t>
            </a:r>
            <a:r>
              <a:rPr b="0" lang="en-IN" sz="2450" spc="-22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understanding.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8124480" cy="10287360"/>
          </a:xfrm>
          <a:prstGeom prst="rect">
            <a:avLst/>
          </a:prstGeom>
          <a:ln w="0">
            <a:noFill/>
          </a:ln>
        </p:spPr>
      </p:pic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8877960" y="1126080"/>
            <a:ext cx="8648280" cy="19515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txBody>
          <a:bodyPr lIns="0" rIns="0" tIns="231840" bIns="0" anchor="t">
            <a:noAutofit/>
          </a:bodyPr>
          <a:p>
            <a:pPr marL="313560">
              <a:lnSpc>
                <a:spcPct val="100000"/>
              </a:lnSpc>
              <a:spcBef>
                <a:spcPts val="1826"/>
              </a:spcBef>
              <a:buNone/>
            </a:pPr>
            <a:r>
              <a:rPr b="1" lang="en-IN" sz="5850" spc="194" strike="noStrike">
                <a:solidFill>
                  <a:srgbClr val="ffffff"/>
                </a:solidFill>
                <a:latin typeface="Times New Roman"/>
              </a:rPr>
              <a:t>The</a:t>
            </a:r>
            <a:r>
              <a:rPr b="1" lang="en-IN" sz="5850" spc="-97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5850" spc="137" strike="noStrike">
                <a:solidFill>
                  <a:srgbClr val="ffffff"/>
                </a:solidFill>
                <a:latin typeface="Times New Roman"/>
              </a:rPr>
              <a:t>Role</a:t>
            </a:r>
            <a:r>
              <a:rPr b="1" lang="en-IN" sz="5850" spc="-97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5850" spc="233" strike="noStrike">
                <a:solidFill>
                  <a:srgbClr val="ffffff"/>
                </a:solidFill>
                <a:latin typeface="Times New Roman"/>
              </a:rPr>
              <a:t>of</a:t>
            </a:r>
            <a:r>
              <a:rPr b="1" lang="en-IN" sz="5850" spc="-231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5850" spc="199" strike="noStrike">
                <a:solidFill>
                  <a:srgbClr val="ffffff"/>
                </a:solidFill>
                <a:latin typeface="Times New Roman"/>
              </a:rPr>
              <a:t>Technology</a:t>
            </a:r>
            <a:endParaRPr b="0" lang="en-IN" sz="5850" spc="-1" strike="noStrike">
              <a:latin typeface="Calibri"/>
            </a:endParaRPr>
          </a:p>
        </p:txBody>
      </p:sp>
      <p:pic>
        <p:nvPicPr>
          <p:cNvPr id="173" name="object 4" descr=""/>
          <p:cNvPicPr/>
          <p:nvPr/>
        </p:nvPicPr>
        <p:blipFill>
          <a:blip r:embed="rId2"/>
          <a:stretch/>
        </p:blipFill>
        <p:spPr>
          <a:xfrm>
            <a:off x="9398880" y="4335120"/>
            <a:ext cx="3158640" cy="307080"/>
          </a:xfrm>
          <a:prstGeom prst="rect">
            <a:avLst/>
          </a:prstGeom>
          <a:ln w="0">
            <a:noFill/>
          </a:ln>
        </p:spPr>
      </p:pic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9309600" y="3317040"/>
            <a:ext cx="7746120" cy="58953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242640" indent="-23040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97" strike="noStrike">
                <a:solidFill>
                  <a:srgbClr val="000000"/>
                </a:solidFill>
                <a:latin typeface="Verdana"/>
              </a:rPr>
              <a:t>In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000000"/>
                </a:solidFill>
                <a:latin typeface="Verdana"/>
              </a:rPr>
              <a:t>today's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world,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3" strike="noStrike">
                <a:solidFill>
                  <a:srgbClr val="000000"/>
                </a:solidFill>
                <a:latin typeface="Verdana"/>
              </a:rPr>
              <a:t>technology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000000"/>
                </a:solidFill>
                <a:latin typeface="Verdana"/>
              </a:rPr>
              <a:t>plays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a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crucial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role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in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solving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differential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equations.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97" strike="noStrike">
                <a:solidFill>
                  <a:srgbClr val="000000"/>
                </a:solidFill>
                <a:latin typeface="Verdana"/>
              </a:rPr>
              <a:t>With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help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of</a:t>
            </a:r>
            <a:endParaRPr b="0" lang="en-IN" sz="2450" spc="-1" strike="noStrike">
              <a:latin typeface="Calibri"/>
            </a:endParaRPr>
          </a:p>
          <a:p>
            <a:pPr marL="437040" indent="2889360">
              <a:lnSpc>
                <a:spcPts val="3529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20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46" strike="noStrike">
                <a:solidFill>
                  <a:srgbClr val="000000"/>
                </a:solidFill>
                <a:latin typeface="Verdana"/>
              </a:rPr>
              <a:t>software,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we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can</a:t>
            </a:r>
            <a:r>
              <a:rPr b="0" lang="en-IN" sz="2450" spc="-19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tackle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complex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equations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that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were</a:t>
            </a:r>
            <a:r>
              <a:rPr b="0" lang="en-IN" sz="2450" spc="-86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once</a:t>
            </a:r>
            <a:r>
              <a:rPr b="0" lang="en-IN" sz="2450" spc="-8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000000"/>
                </a:solidFill>
                <a:latin typeface="Verdana"/>
              </a:rPr>
              <a:t>deemed</a:t>
            </a:r>
            <a:endParaRPr b="0" lang="en-IN" sz="2450" spc="-1" strike="noStrike"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289"/>
              </a:spcBef>
              <a:buNone/>
              <a:tabLst>
                <a:tab algn="l" pos="0"/>
              </a:tabLst>
            </a:pP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unsolvable,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83" strike="noStrike">
                <a:solidFill>
                  <a:srgbClr val="000000"/>
                </a:solidFill>
                <a:latin typeface="Verdana"/>
              </a:rPr>
              <a:t>opening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000000"/>
                </a:solidFill>
                <a:latin typeface="Verdana"/>
              </a:rPr>
              <a:t>new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avenues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for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research</a:t>
            </a:r>
            <a:endParaRPr b="0" lang="en-IN" sz="2450" spc="-1" strike="noStrike">
              <a:latin typeface="Calibri"/>
            </a:endParaRPr>
          </a:p>
          <a:p>
            <a:pPr algn="ctr">
              <a:lnSpc>
                <a:spcPct val="100000"/>
              </a:lnSpc>
              <a:spcBef>
                <a:spcPts val="510"/>
              </a:spcBef>
              <a:buNone/>
              <a:tabLst>
                <a:tab algn="l" pos="0"/>
              </a:tabLst>
            </a:pP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discovery.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object 2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3103560" cy="17337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3300" spc="128" strike="noStrike">
                <a:solidFill>
                  <a:srgbClr val="ffffff"/>
                </a:solidFill>
                <a:latin typeface="Times New Roman"/>
              </a:rPr>
              <a:t>Challenges</a:t>
            </a:r>
            <a:r>
              <a:rPr b="1" lang="en-IN" sz="3300" spc="-26" strike="noStrike">
                <a:solidFill>
                  <a:srgbClr val="ffffff"/>
                </a:solidFill>
                <a:latin typeface="Times New Roman"/>
              </a:rPr>
              <a:t> </a:t>
            </a:r>
            <a:r>
              <a:rPr b="1" lang="en-IN" sz="3300" spc="109" strike="noStrike">
                <a:solidFill>
                  <a:srgbClr val="ffffff"/>
                </a:solidFill>
                <a:latin typeface="Times New Roman"/>
              </a:rPr>
              <a:t>and </a:t>
            </a:r>
            <a:r>
              <a:rPr b="1" lang="en-IN" sz="3300" spc="148" strike="noStrike">
                <a:solidFill>
                  <a:srgbClr val="ffffff"/>
                </a:solidFill>
                <a:latin typeface="Times New Roman"/>
              </a:rPr>
              <a:t>Misconceptions</a:t>
            </a:r>
            <a:endParaRPr b="0" lang="en-IN" sz="3300" spc="-1" strike="noStrike">
              <a:latin typeface="Calibri"/>
            </a:endParaRPr>
          </a:p>
        </p:txBody>
      </p:sp>
      <p:pic>
        <p:nvPicPr>
          <p:cNvPr id="177" name="object 4" descr=""/>
          <p:cNvPicPr/>
          <p:nvPr/>
        </p:nvPicPr>
        <p:blipFill>
          <a:blip r:embed="rId1"/>
          <a:stretch/>
        </p:blipFill>
        <p:spPr>
          <a:xfrm>
            <a:off x="11106000" y="4358880"/>
            <a:ext cx="2479320" cy="307080"/>
          </a:xfrm>
          <a:prstGeom prst="rect">
            <a:avLst/>
          </a:prstGeom>
          <a:ln w="0">
            <a:noFill/>
          </a:ln>
        </p:spPr>
      </p:pic>
      <p:pic>
        <p:nvPicPr>
          <p:cNvPr id="178" name="object 5" descr=""/>
          <p:cNvPicPr/>
          <p:nvPr/>
        </p:nvPicPr>
        <p:blipFill>
          <a:blip r:embed="rId2"/>
          <a:stretch/>
        </p:blipFill>
        <p:spPr>
          <a:xfrm>
            <a:off x="11089440" y="5121000"/>
            <a:ext cx="2624400" cy="247320"/>
          </a:xfrm>
          <a:prstGeom prst="rect">
            <a:avLst/>
          </a:prstGeom>
          <a:ln w="0">
            <a:noFill/>
          </a:ln>
        </p:spPr>
      </p:pic>
      <p:sp>
        <p:nvSpPr>
          <p:cNvPr id="179" name="object 6"/>
          <p:cNvSpPr/>
          <p:nvPr/>
        </p:nvSpPr>
        <p:spPr>
          <a:xfrm>
            <a:off x="11062080" y="3135240"/>
            <a:ext cx="5562360" cy="457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Many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people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encounter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challenges </a:t>
            </a:r>
            <a:r>
              <a:rPr b="0" lang="en-IN" sz="2450" spc="97" strike="noStrike">
                <a:solidFill>
                  <a:srgbClr val="ffffff"/>
                </a:solidFill>
                <a:latin typeface="Verdana"/>
              </a:rPr>
              <a:t>when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learning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about</a:t>
            </a:r>
            <a:r>
              <a:rPr b="0" lang="en-IN" sz="2450" spc="-12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differential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equations,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often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due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2600" indent="258948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about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their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complexity.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By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embracing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12600" indent="2715840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breaking </a:t>
            </a:r>
            <a:r>
              <a:rPr b="0" lang="en-IN" sz="2450" spc="109" strike="noStrike">
                <a:solidFill>
                  <a:srgbClr val="ffffff"/>
                </a:solidFill>
                <a:latin typeface="Verdana"/>
              </a:rPr>
              <a:t>down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problems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into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manageable 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parts,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anyone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gain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conﬁdence</a:t>
            </a:r>
            <a:endParaRPr b="0" lang="en-IN" sz="2450" spc="-1" strike="noStrike">
              <a:latin typeface="Arial"/>
            </a:endParaRPr>
          </a:p>
          <a:p>
            <a:pPr marL="12600" indent="2715840">
              <a:lnSpc>
                <a:spcPct val="102000"/>
              </a:lnSpc>
              <a:spcBef>
                <a:spcPts val="79"/>
              </a:spcBef>
              <a:buNone/>
              <a:tabLst>
                <a:tab algn="l" pos="0"/>
              </a:tabLst>
            </a:pP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1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proﬁciency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fascinating </a:t>
            </a:r>
            <a:r>
              <a:rPr b="0" lang="en-IN" sz="2450" spc="-41" strike="noStrike">
                <a:solidFill>
                  <a:srgbClr val="ffffff"/>
                </a:solidFill>
                <a:latin typeface="Verdana"/>
              </a:rPr>
              <a:t>area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mathematics.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80" name="object 7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065120" y="2378160"/>
            <a:ext cx="10147680" cy="418356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12240" algn="ctr">
              <a:lnSpc>
                <a:spcPct val="100000"/>
              </a:lnSpc>
              <a:spcBef>
                <a:spcPts val="105"/>
              </a:spcBef>
              <a:buNone/>
            </a:pPr>
            <a:r>
              <a:rPr b="1" lang="en-IN" sz="6850" spc="262" strike="noStrike">
                <a:solidFill>
                  <a:srgbClr val="000000"/>
                </a:solidFill>
                <a:latin typeface="Times New Roman"/>
              </a:rPr>
              <a:t>Conclusion:</a:t>
            </a:r>
            <a:r>
              <a:rPr b="1" lang="en-IN" sz="6850" spc="-106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6850" spc="214" strike="noStrike">
                <a:solidFill>
                  <a:srgbClr val="000000"/>
                </a:solidFill>
                <a:latin typeface="Times New Roman"/>
              </a:rPr>
              <a:t>Embrace</a:t>
            </a:r>
            <a:r>
              <a:rPr b="1" lang="en-IN" sz="6850" spc="-185" strike="noStrike">
                <a:solidFill>
                  <a:srgbClr val="000000"/>
                </a:solidFill>
                <a:latin typeface="Times New Roman"/>
              </a:rPr>
              <a:t> </a:t>
            </a:r>
            <a:r>
              <a:rPr b="1" lang="en-IN" sz="6850" spc="267" strike="noStrike">
                <a:solidFill>
                  <a:srgbClr val="000000"/>
                </a:solidFill>
                <a:latin typeface="Times New Roman"/>
              </a:rPr>
              <a:t>the </a:t>
            </a:r>
            <a:r>
              <a:rPr b="1" lang="en-IN" sz="6850" spc="89" strike="noStrike">
                <a:solidFill>
                  <a:srgbClr val="000000"/>
                </a:solidFill>
                <a:latin typeface="Times New Roman"/>
              </a:rPr>
              <a:t>Journey</a:t>
            </a:r>
            <a:endParaRPr b="0" lang="en-IN" sz="6850" spc="-1" strike="noStrike">
              <a:latin typeface="Calibri"/>
            </a:endParaRPr>
          </a:p>
          <a:p>
            <a:pPr marL="199440" algn="ctr">
              <a:lnSpc>
                <a:spcPct val="102000"/>
              </a:lnSpc>
              <a:spcBef>
                <a:spcPts val="1426"/>
              </a:spcBef>
              <a:buNone/>
              <a:tabLst>
                <a:tab algn="l" pos="3860280"/>
              </a:tabLst>
            </a:pP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As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000000"/>
                </a:solidFill>
                <a:latin typeface="Verdana"/>
              </a:rPr>
              <a:t>we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000000"/>
                </a:solidFill>
                <a:latin typeface="Verdana"/>
              </a:rPr>
              <a:t>conclude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our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exploration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60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differential</a:t>
            </a:r>
            <a:r>
              <a:rPr b="0" lang="en-IN" sz="2450" spc="-16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equations,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remember</a:t>
            </a:r>
            <a:r>
              <a:rPr b="0" lang="en-IN" sz="2450" spc="-19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to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	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journey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000000"/>
                </a:solidFill>
                <a:latin typeface="Verdana"/>
              </a:rPr>
              <a:t>learning.</a:t>
            </a:r>
            <a:r>
              <a:rPr b="0" lang="en-IN" sz="2450" spc="-18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97" strike="noStrike">
                <a:solidFill>
                  <a:srgbClr val="000000"/>
                </a:solidFill>
                <a:latin typeface="Verdana"/>
              </a:rPr>
              <a:t>With</a:t>
            </a:r>
            <a:r>
              <a:rPr b="0" lang="en-IN" sz="2450" spc="-182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creativity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000000"/>
                </a:solidFill>
                <a:latin typeface="Verdana"/>
              </a:rPr>
              <a:t>curiosity,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you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000000"/>
                </a:solidFill>
                <a:latin typeface="Verdana"/>
              </a:rPr>
              <a:t>can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unlock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000000"/>
                </a:solidFill>
                <a:latin typeface="Verdana"/>
              </a:rPr>
              <a:t>mysteries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of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these</a:t>
            </a:r>
            <a:r>
              <a:rPr b="0" lang="en-IN" sz="2450" spc="-17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equations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appreciate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their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impact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on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000000"/>
                </a:solidFill>
                <a:latin typeface="Verdana"/>
              </a:rPr>
              <a:t>the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000000"/>
                </a:solidFill>
                <a:latin typeface="Verdana"/>
              </a:rPr>
              <a:t>world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000000"/>
                </a:solidFill>
                <a:latin typeface="Verdana"/>
              </a:rPr>
              <a:t>around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0" strike="noStrike">
                <a:solidFill>
                  <a:srgbClr val="000000"/>
                </a:solidFill>
                <a:latin typeface="Verdana"/>
              </a:rPr>
              <a:t>us.</a:t>
            </a:r>
            <a:r>
              <a:rPr b="0" lang="en-IN" sz="2450" spc="-137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000000"/>
                </a:solidFill>
                <a:latin typeface="Verdana"/>
              </a:rPr>
              <a:t>Keep </a:t>
            </a:r>
            <a:r>
              <a:rPr b="0" lang="en-IN" sz="2450" spc="58" strike="noStrike">
                <a:solidFill>
                  <a:srgbClr val="000000"/>
                </a:solidFill>
                <a:latin typeface="Verdana"/>
              </a:rPr>
              <a:t>questioning</a:t>
            </a:r>
            <a:r>
              <a:rPr b="0" lang="en-IN" sz="2450" spc="-211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000000"/>
                </a:solidFill>
                <a:latin typeface="Verdana"/>
              </a:rPr>
              <a:t>and</a:t>
            </a:r>
            <a:r>
              <a:rPr b="0" lang="en-IN" sz="2450" spc="-205" strike="noStrike">
                <a:solidFill>
                  <a:srgbClr val="000000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000000"/>
                </a:solidFill>
                <a:latin typeface="Verdana"/>
              </a:rPr>
              <a:t>exploring!</a:t>
            </a:r>
            <a:endParaRPr b="0" lang="en-IN" sz="2450" spc="-1" strike="noStrike"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2024-12-18T06:18:25Z</dcterms:created>
  <dc:creator/>
  <dc:description/>
  <dc:language>en-IN</dc:language>
  <cp:lastModifiedBy/>
  <dcterms:modified xsi:type="dcterms:W3CDTF">2025-01-02T11:24:58Z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