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0654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9.xml"/><Relationship Id="rId5" Type="http://schemas.openxmlformats.org/officeDocument/2006/relationships/image" Target="../media/image4.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2184083"/>
            <a:ext cx="7556421" cy="1417558"/>
          </a:xfrm>
          <a:prstGeom prst="rect">
            <a:avLst/>
          </a:prstGeom>
          <a:noFill/>
          <a:ln/>
        </p:spPr>
        <p:txBody>
          <a:bodyPr wrap="square" lIns="0" tIns="0" rIns="0" bIns="0" rtlCol="0" anchor="t"/>
          <a:lstStyle/>
          <a:p>
            <a:pPr marL="0" indent="0">
              <a:lnSpc>
                <a:spcPts val="5550"/>
              </a:lnSpc>
              <a:buNone/>
            </a:pPr>
            <a:r>
              <a:rPr lang="en-US" sz="4450" b="1" dirty="0">
                <a:solidFill>
                  <a:srgbClr val="151617"/>
                </a:solidFill>
                <a:latin typeface="Montserrat Black" pitchFamily="34" charset="0"/>
                <a:ea typeface="Montserrat Black" pitchFamily="34" charset="-122"/>
                <a:cs typeface="Montserrat Black" pitchFamily="34" charset="-120"/>
              </a:rPr>
              <a:t>Vectors: Understanding the Fundamentals</a:t>
            </a:r>
            <a:endParaRPr lang="en-US" sz="4450" dirty="0"/>
          </a:p>
        </p:txBody>
      </p:sp>
      <p:sp>
        <p:nvSpPr>
          <p:cNvPr id="4" name="Text 1"/>
          <p:cNvSpPr/>
          <p:nvPr/>
        </p:nvSpPr>
        <p:spPr>
          <a:xfrm>
            <a:off x="6280190" y="3941802"/>
            <a:ext cx="7556421" cy="1451610"/>
          </a:xfrm>
          <a:prstGeom prst="rect">
            <a:avLst/>
          </a:prstGeom>
          <a:noFill/>
          <a:ln/>
        </p:spPr>
        <p:txBody>
          <a:bodyPr wrap="square" lIns="0" tIns="0" rIns="0" bIns="0" rtlCol="0" anchor="t"/>
          <a:lstStyle/>
          <a:p>
            <a:pPr marL="0" indent="0">
              <a:lnSpc>
                <a:spcPts val="2850"/>
              </a:lnSpc>
              <a:buNone/>
            </a:pPr>
            <a:r>
              <a:rPr lang="en-US" sz="1750" dirty="0">
                <a:solidFill>
                  <a:srgbClr val="151617"/>
                </a:solidFill>
                <a:latin typeface="Inconsolata" pitchFamily="34" charset="0"/>
                <a:ea typeface="Inconsolata" pitchFamily="34" charset="-122"/>
                <a:cs typeface="Inconsolata" pitchFamily="34" charset="-120"/>
              </a:rPr>
              <a:t>Welcome to our exploration of vectors, a fundamental concept in mathematics and physics. This presentation aims to provide a comprehensive understanding of vectors, from their basic definition to their diverse applications in various fields.</a:t>
            </a:r>
            <a:endParaRPr lang="en-US" sz="1750" dirty="0"/>
          </a:p>
        </p:txBody>
      </p:sp>
      <p:sp>
        <p:nvSpPr>
          <p:cNvPr id="5" name="Shape 2"/>
          <p:cNvSpPr/>
          <p:nvPr/>
        </p:nvSpPr>
        <p:spPr>
          <a:xfrm>
            <a:off x="6280190" y="5665470"/>
            <a:ext cx="362903" cy="362903"/>
          </a:xfrm>
          <a:prstGeom prst="roundRect">
            <a:avLst>
              <a:gd name="adj" fmla="val 25194296"/>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6287810" y="5673090"/>
            <a:ext cx="347663" cy="347663"/>
          </a:xfrm>
          <a:prstGeom prst="rect">
            <a:avLst/>
          </a:prstGeom>
        </p:spPr>
      </p:pic>
      <p:sp>
        <p:nvSpPr>
          <p:cNvPr id="7" name="Text 3"/>
          <p:cNvSpPr/>
          <p:nvPr/>
        </p:nvSpPr>
        <p:spPr>
          <a:xfrm>
            <a:off x="6756440" y="5648563"/>
            <a:ext cx="3117175" cy="396835"/>
          </a:xfrm>
          <a:prstGeom prst="rect">
            <a:avLst/>
          </a:prstGeom>
          <a:noFill/>
          <a:ln/>
        </p:spPr>
        <p:txBody>
          <a:bodyPr wrap="none" lIns="0" tIns="0" rIns="0" bIns="0" rtlCol="0" anchor="t"/>
          <a:lstStyle/>
          <a:p>
            <a:pPr marL="0" indent="0" algn="l">
              <a:lnSpc>
                <a:spcPts val="3100"/>
              </a:lnSpc>
              <a:buNone/>
            </a:pPr>
            <a:r>
              <a:rPr lang="en-US" sz="2200" b="1" dirty="0">
                <a:solidFill>
                  <a:srgbClr val="151617"/>
                </a:solidFill>
                <a:latin typeface="Inconsolata Bold" pitchFamily="34" charset="0"/>
                <a:ea typeface="Inconsolata Bold" pitchFamily="34" charset="-122"/>
                <a:cs typeface="Inconsolata Bold" pitchFamily="34" charset="-120"/>
              </a:rPr>
              <a:t>by ONYEDIKACHI ONWURAH</a:t>
            </a:r>
            <a:endParaRPr lang="en-US" sz="2200" dirty="0"/>
          </a:p>
        </p:txBody>
      </p:sp>
      <p:pic>
        <p:nvPicPr>
          <p:cNvPr id="9" name="Picture 8">
            <a:extLst>
              <a:ext uri="{FF2B5EF4-FFF2-40B4-BE49-F238E27FC236}">
                <a16:creationId xmlns:a16="http://schemas.microsoft.com/office/drawing/2014/main" id="{2F5A310E-42AB-430E-B208-2284983CC1B7}"/>
              </a:ext>
            </a:extLst>
          </p:cNvPr>
          <p:cNvPicPr>
            <a:picLocks noChangeAspect="1"/>
          </p:cNvPicPr>
          <p:nvPr/>
        </p:nvPicPr>
        <p:blipFill>
          <a:blip r:embed="rId5"/>
          <a:stretch>
            <a:fillRect/>
          </a:stretch>
        </p:blipFill>
        <p:spPr>
          <a:xfrm>
            <a:off x="12229765" y="7689536"/>
            <a:ext cx="2400635" cy="50489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358509"/>
            <a:ext cx="7271504" cy="708779"/>
          </a:xfrm>
          <a:prstGeom prst="rect">
            <a:avLst/>
          </a:prstGeom>
          <a:noFill/>
          <a:ln/>
        </p:spPr>
        <p:txBody>
          <a:bodyPr wrap="none" lIns="0" tIns="0" rIns="0" bIns="0" rtlCol="0" anchor="t"/>
          <a:lstStyle/>
          <a:p>
            <a:pPr marL="0" indent="0">
              <a:lnSpc>
                <a:spcPts val="5550"/>
              </a:lnSpc>
              <a:buNone/>
            </a:pPr>
            <a:r>
              <a:rPr lang="en-US" sz="4450" b="1" dirty="0">
                <a:solidFill>
                  <a:srgbClr val="151617"/>
                </a:solidFill>
                <a:latin typeface="Montserrat Black" pitchFamily="34" charset="0"/>
                <a:ea typeface="Montserrat Black" pitchFamily="34" charset="-122"/>
                <a:cs typeface="Montserrat Black" pitchFamily="34" charset="-120"/>
              </a:rPr>
              <a:t>Vector Representations</a:t>
            </a:r>
            <a:endParaRPr lang="en-US" sz="4450" dirty="0"/>
          </a:p>
        </p:txBody>
      </p:sp>
      <p:sp>
        <p:nvSpPr>
          <p:cNvPr id="3" name="Text 1"/>
          <p:cNvSpPr/>
          <p:nvPr/>
        </p:nvSpPr>
        <p:spPr>
          <a:xfrm>
            <a:off x="793790" y="3634264"/>
            <a:ext cx="3405307" cy="354330"/>
          </a:xfrm>
          <a:prstGeom prst="rect">
            <a:avLst/>
          </a:prstGeom>
          <a:noFill/>
          <a:ln/>
        </p:spPr>
        <p:txBody>
          <a:bodyPr wrap="none" lIns="0" tIns="0" rIns="0" bIns="0" rtlCol="0" anchor="t"/>
          <a:lstStyle/>
          <a:p>
            <a:pPr marL="0" indent="0">
              <a:lnSpc>
                <a:spcPts val="2750"/>
              </a:lnSpc>
              <a:buNone/>
            </a:pPr>
            <a:r>
              <a:rPr lang="en-US" sz="2200" b="1" dirty="0">
                <a:solidFill>
                  <a:srgbClr val="151617"/>
                </a:solidFill>
                <a:latin typeface="Montserrat Black" pitchFamily="34" charset="0"/>
                <a:ea typeface="Montserrat Black" pitchFamily="34" charset="-122"/>
                <a:cs typeface="Montserrat Black" pitchFamily="34" charset="-120"/>
              </a:rPr>
              <a:t>Visual Representation</a:t>
            </a:r>
            <a:endParaRPr lang="en-US" sz="2200" dirty="0"/>
          </a:p>
        </p:txBody>
      </p:sp>
      <p:sp>
        <p:nvSpPr>
          <p:cNvPr id="4" name="Text 2"/>
          <p:cNvSpPr/>
          <p:nvPr/>
        </p:nvSpPr>
        <p:spPr>
          <a:xfrm>
            <a:off x="793790" y="4215408"/>
            <a:ext cx="6244709" cy="1451610"/>
          </a:xfrm>
          <a:prstGeom prst="rect">
            <a:avLst/>
          </a:prstGeom>
          <a:noFill/>
          <a:ln/>
        </p:spPr>
        <p:txBody>
          <a:bodyPr wrap="square" lIns="0" tIns="0" rIns="0" bIns="0" rtlCol="0" anchor="t"/>
          <a:lstStyle/>
          <a:p>
            <a:pPr marL="0" indent="0">
              <a:lnSpc>
                <a:spcPts val="2850"/>
              </a:lnSpc>
              <a:buNone/>
            </a:pPr>
            <a:r>
              <a:rPr lang="en-US" sz="1750" dirty="0">
                <a:solidFill>
                  <a:srgbClr val="151617"/>
                </a:solidFill>
                <a:latin typeface="Inconsolata" pitchFamily="34" charset="0"/>
                <a:ea typeface="Inconsolata" pitchFamily="34" charset="-122"/>
                <a:cs typeface="Inconsolata" pitchFamily="34" charset="-120"/>
              </a:rPr>
              <a:t>Vectors are often represented visually as arrows. The length of the arrow corresponds to the magnitude of the vector, and the arrow's direction indicates the vector's direction in space.</a:t>
            </a:r>
            <a:endParaRPr lang="en-US" sz="1750" dirty="0"/>
          </a:p>
        </p:txBody>
      </p:sp>
      <p:sp>
        <p:nvSpPr>
          <p:cNvPr id="5" name="Text 3"/>
          <p:cNvSpPr/>
          <p:nvPr/>
        </p:nvSpPr>
        <p:spPr>
          <a:xfrm>
            <a:off x="7599521" y="3634264"/>
            <a:ext cx="4255413" cy="354330"/>
          </a:xfrm>
          <a:prstGeom prst="rect">
            <a:avLst/>
          </a:prstGeom>
          <a:noFill/>
          <a:ln/>
        </p:spPr>
        <p:txBody>
          <a:bodyPr wrap="none" lIns="0" tIns="0" rIns="0" bIns="0" rtlCol="0" anchor="t"/>
          <a:lstStyle/>
          <a:p>
            <a:pPr marL="0" indent="0">
              <a:lnSpc>
                <a:spcPts val="2750"/>
              </a:lnSpc>
              <a:buNone/>
            </a:pPr>
            <a:r>
              <a:rPr lang="en-US" sz="2200" b="1" dirty="0">
                <a:solidFill>
                  <a:srgbClr val="151617"/>
                </a:solidFill>
                <a:latin typeface="Montserrat Black" pitchFamily="34" charset="0"/>
                <a:ea typeface="Montserrat Black" pitchFamily="34" charset="-122"/>
                <a:cs typeface="Montserrat Black" pitchFamily="34" charset="-120"/>
              </a:rPr>
              <a:t>Component Representation</a:t>
            </a:r>
            <a:endParaRPr lang="en-US" sz="2200" dirty="0"/>
          </a:p>
        </p:txBody>
      </p:sp>
      <p:sp>
        <p:nvSpPr>
          <p:cNvPr id="6" name="Text 4"/>
          <p:cNvSpPr/>
          <p:nvPr/>
        </p:nvSpPr>
        <p:spPr>
          <a:xfrm>
            <a:off x="7599521" y="4215408"/>
            <a:ext cx="6244709" cy="1451610"/>
          </a:xfrm>
          <a:prstGeom prst="rect">
            <a:avLst/>
          </a:prstGeom>
          <a:noFill/>
          <a:ln/>
        </p:spPr>
        <p:txBody>
          <a:bodyPr wrap="square" lIns="0" tIns="0" rIns="0" bIns="0" rtlCol="0" anchor="t"/>
          <a:lstStyle/>
          <a:p>
            <a:pPr marL="0" indent="0">
              <a:lnSpc>
                <a:spcPts val="2850"/>
              </a:lnSpc>
              <a:buNone/>
            </a:pPr>
            <a:r>
              <a:rPr lang="en-US" sz="1750" dirty="0">
                <a:solidFill>
                  <a:srgbClr val="151617"/>
                </a:solidFill>
                <a:latin typeface="Inconsolata" pitchFamily="34" charset="0"/>
                <a:ea typeface="Inconsolata" pitchFamily="34" charset="-122"/>
                <a:cs typeface="Inconsolata" pitchFamily="34" charset="-120"/>
              </a:rPr>
              <a:t>Vectors can also be represented using components, which are the projections of the vector onto the coordinate axes. This allows for a more precise and quantitative representation of vectors.</a:t>
            </a:r>
            <a:endParaRPr lang="en-US" sz="1750" dirty="0"/>
          </a:p>
        </p:txBody>
      </p:sp>
      <p:pic>
        <p:nvPicPr>
          <p:cNvPr id="8" name="Picture 7">
            <a:extLst>
              <a:ext uri="{FF2B5EF4-FFF2-40B4-BE49-F238E27FC236}">
                <a16:creationId xmlns:a16="http://schemas.microsoft.com/office/drawing/2014/main" id="{E196D786-8651-4995-9340-6D51A29F261F}"/>
              </a:ext>
            </a:extLst>
          </p:cNvPr>
          <p:cNvPicPr>
            <a:picLocks noChangeAspect="1"/>
          </p:cNvPicPr>
          <p:nvPr/>
        </p:nvPicPr>
        <p:blipFill>
          <a:blip r:embed="rId3"/>
          <a:stretch>
            <a:fillRect/>
          </a:stretch>
        </p:blipFill>
        <p:spPr>
          <a:xfrm>
            <a:off x="12229765" y="7650581"/>
            <a:ext cx="2400635" cy="50489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658070"/>
          </a:xfrm>
          <a:prstGeom prst="rect">
            <a:avLst/>
          </a:prstGeom>
        </p:spPr>
      </p:pic>
      <p:sp>
        <p:nvSpPr>
          <p:cNvPr id="3" name="Text 0"/>
          <p:cNvSpPr/>
          <p:nvPr/>
        </p:nvSpPr>
        <p:spPr>
          <a:xfrm>
            <a:off x="744260" y="3411974"/>
            <a:ext cx="5316260" cy="664488"/>
          </a:xfrm>
          <a:prstGeom prst="rect">
            <a:avLst/>
          </a:prstGeom>
          <a:noFill/>
          <a:ln/>
        </p:spPr>
        <p:txBody>
          <a:bodyPr wrap="none" lIns="0" tIns="0" rIns="0" bIns="0" rtlCol="0" anchor="t"/>
          <a:lstStyle/>
          <a:p>
            <a:pPr marL="0" indent="0">
              <a:lnSpc>
                <a:spcPts val="5200"/>
              </a:lnSpc>
              <a:buNone/>
            </a:pPr>
            <a:r>
              <a:rPr lang="en-US" sz="4150" b="1" dirty="0">
                <a:solidFill>
                  <a:srgbClr val="151617"/>
                </a:solidFill>
                <a:latin typeface="Montserrat Black" pitchFamily="34" charset="0"/>
                <a:ea typeface="Montserrat Black" pitchFamily="34" charset="-122"/>
                <a:cs typeface="Montserrat Black" pitchFamily="34" charset="-120"/>
              </a:rPr>
              <a:t>Vector Operations</a:t>
            </a:r>
            <a:endParaRPr lang="en-US" sz="4150" dirty="0"/>
          </a:p>
        </p:txBody>
      </p:sp>
      <p:sp>
        <p:nvSpPr>
          <p:cNvPr id="4" name="Shape 1"/>
          <p:cNvSpPr/>
          <p:nvPr/>
        </p:nvSpPr>
        <p:spPr>
          <a:xfrm>
            <a:off x="744260" y="4634627"/>
            <a:ext cx="478393" cy="478393"/>
          </a:xfrm>
          <a:prstGeom prst="roundRect">
            <a:avLst>
              <a:gd name="adj" fmla="val 1911"/>
            </a:avLst>
          </a:prstGeom>
          <a:solidFill>
            <a:srgbClr val="F8ECE4"/>
          </a:solidFill>
          <a:ln w="7620">
            <a:solidFill>
              <a:srgbClr val="151617"/>
            </a:solidFill>
            <a:prstDash val="solid"/>
          </a:ln>
          <a:effectLst>
            <a:outerShdw dist="19050" dir="2700000" algn="bl" rotWithShape="0">
              <a:srgbClr val="151617">
                <a:alpha val="100000"/>
              </a:srgbClr>
            </a:outerShdw>
          </a:effectLst>
        </p:spPr>
      </p:sp>
      <p:sp>
        <p:nvSpPr>
          <p:cNvPr id="5" name="Text 2"/>
          <p:cNvSpPr/>
          <p:nvPr/>
        </p:nvSpPr>
        <p:spPr>
          <a:xfrm>
            <a:off x="916781" y="4714280"/>
            <a:ext cx="133350" cy="318968"/>
          </a:xfrm>
          <a:prstGeom prst="rect">
            <a:avLst/>
          </a:prstGeom>
          <a:noFill/>
          <a:ln/>
        </p:spPr>
        <p:txBody>
          <a:bodyPr wrap="none" lIns="0" tIns="0" rIns="0" bIns="0" rtlCol="0" anchor="t"/>
          <a:lstStyle/>
          <a:p>
            <a:pPr marL="0" indent="0" algn="ctr">
              <a:lnSpc>
                <a:spcPts val="2500"/>
              </a:lnSpc>
              <a:buNone/>
            </a:pPr>
            <a:r>
              <a:rPr lang="en-US" sz="2500" b="1" dirty="0">
                <a:solidFill>
                  <a:srgbClr val="151617"/>
                </a:solidFill>
                <a:latin typeface="Montserrat Black" pitchFamily="34" charset="0"/>
                <a:ea typeface="Montserrat Black" pitchFamily="34" charset="-122"/>
                <a:cs typeface="Montserrat Black" pitchFamily="34" charset="-120"/>
              </a:rPr>
              <a:t>1</a:t>
            </a:r>
            <a:endParaRPr lang="en-US" sz="2500" dirty="0"/>
          </a:p>
        </p:txBody>
      </p:sp>
      <p:sp>
        <p:nvSpPr>
          <p:cNvPr id="6" name="Text 3"/>
          <p:cNvSpPr/>
          <p:nvPr/>
        </p:nvSpPr>
        <p:spPr>
          <a:xfrm>
            <a:off x="1435298" y="4634627"/>
            <a:ext cx="2658070" cy="332303"/>
          </a:xfrm>
          <a:prstGeom prst="rect">
            <a:avLst/>
          </a:prstGeom>
          <a:noFill/>
          <a:ln/>
        </p:spPr>
        <p:txBody>
          <a:bodyPr wrap="none" lIns="0" tIns="0" rIns="0" bIns="0" rtlCol="0" anchor="t"/>
          <a:lstStyle/>
          <a:p>
            <a:pPr marL="0" indent="0">
              <a:lnSpc>
                <a:spcPts val="2600"/>
              </a:lnSpc>
              <a:buNone/>
            </a:pPr>
            <a:r>
              <a:rPr lang="en-US" sz="2050" b="1" dirty="0">
                <a:solidFill>
                  <a:srgbClr val="151617"/>
                </a:solidFill>
                <a:latin typeface="Montserrat Black" pitchFamily="34" charset="0"/>
                <a:ea typeface="Montserrat Black" pitchFamily="34" charset="-122"/>
                <a:cs typeface="Montserrat Black" pitchFamily="34" charset="-120"/>
              </a:rPr>
              <a:t>Addition</a:t>
            </a:r>
            <a:endParaRPr lang="en-US" sz="2050" dirty="0"/>
          </a:p>
        </p:txBody>
      </p:sp>
      <p:sp>
        <p:nvSpPr>
          <p:cNvPr id="7" name="Text 4"/>
          <p:cNvSpPr/>
          <p:nvPr/>
        </p:nvSpPr>
        <p:spPr>
          <a:xfrm>
            <a:off x="1435298" y="5094446"/>
            <a:ext cx="3547824" cy="2381131"/>
          </a:xfrm>
          <a:prstGeom prst="rect">
            <a:avLst/>
          </a:prstGeom>
          <a:noFill/>
          <a:ln/>
        </p:spPr>
        <p:txBody>
          <a:bodyPr wrap="square" lIns="0" tIns="0" rIns="0" bIns="0" rtlCol="0" anchor="t"/>
          <a:lstStyle/>
          <a:p>
            <a:pPr marL="0" indent="0">
              <a:lnSpc>
                <a:spcPts val="2650"/>
              </a:lnSpc>
              <a:buNone/>
            </a:pPr>
            <a:r>
              <a:rPr lang="en-US" sz="1650" dirty="0">
                <a:solidFill>
                  <a:srgbClr val="151617"/>
                </a:solidFill>
                <a:latin typeface="Inconsolata" pitchFamily="34" charset="0"/>
                <a:ea typeface="Inconsolata" pitchFamily="34" charset="-122"/>
                <a:cs typeface="Inconsolata" pitchFamily="34" charset="-120"/>
              </a:rPr>
              <a:t>Vectors can be added together to find their resultant vector, which represents the combined effect of the individual vectors. This is achieved by placing the tail of one vector at the head of the other.</a:t>
            </a:r>
            <a:endParaRPr lang="en-US" sz="1650" dirty="0"/>
          </a:p>
        </p:txBody>
      </p:sp>
      <p:sp>
        <p:nvSpPr>
          <p:cNvPr id="8" name="Shape 5"/>
          <p:cNvSpPr/>
          <p:nvPr/>
        </p:nvSpPr>
        <p:spPr>
          <a:xfrm>
            <a:off x="5195768" y="4634627"/>
            <a:ext cx="478393" cy="478393"/>
          </a:xfrm>
          <a:prstGeom prst="roundRect">
            <a:avLst>
              <a:gd name="adj" fmla="val 1911"/>
            </a:avLst>
          </a:prstGeom>
          <a:solidFill>
            <a:srgbClr val="F8ECE4"/>
          </a:solidFill>
          <a:ln w="7620">
            <a:solidFill>
              <a:srgbClr val="151617"/>
            </a:solidFill>
            <a:prstDash val="solid"/>
          </a:ln>
          <a:effectLst>
            <a:outerShdw dist="19050" dir="2700000" algn="bl" rotWithShape="0">
              <a:srgbClr val="151617">
                <a:alpha val="100000"/>
              </a:srgbClr>
            </a:outerShdw>
          </a:effectLst>
        </p:spPr>
      </p:sp>
      <p:sp>
        <p:nvSpPr>
          <p:cNvPr id="9" name="Text 6"/>
          <p:cNvSpPr/>
          <p:nvPr/>
        </p:nvSpPr>
        <p:spPr>
          <a:xfrm>
            <a:off x="5337929" y="4714280"/>
            <a:ext cx="193953" cy="318968"/>
          </a:xfrm>
          <a:prstGeom prst="rect">
            <a:avLst/>
          </a:prstGeom>
          <a:noFill/>
          <a:ln/>
        </p:spPr>
        <p:txBody>
          <a:bodyPr wrap="none" lIns="0" tIns="0" rIns="0" bIns="0" rtlCol="0" anchor="t"/>
          <a:lstStyle/>
          <a:p>
            <a:pPr marL="0" indent="0" algn="ctr">
              <a:lnSpc>
                <a:spcPts val="2500"/>
              </a:lnSpc>
              <a:buNone/>
            </a:pPr>
            <a:r>
              <a:rPr lang="en-US" sz="2500" b="1" dirty="0">
                <a:solidFill>
                  <a:srgbClr val="151617"/>
                </a:solidFill>
                <a:latin typeface="Montserrat Black" pitchFamily="34" charset="0"/>
                <a:ea typeface="Montserrat Black" pitchFamily="34" charset="-122"/>
                <a:cs typeface="Montserrat Black" pitchFamily="34" charset="-120"/>
              </a:rPr>
              <a:t>2</a:t>
            </a:r>
            <a:endParaRPr lang="en-US" sz="2500" dirty="0"/>
          </a:p>
        </p:txBody>
      </p:sp>
      <p:sp>
        <p:nvSpPr>
          <p:cNvPr id="10" name="Text 7"/>
          <p:cNvSpPr/>
          <p:nvPr/>
        </p:nvSpPr>
        <p:spPr>
          <a:xfrm>
            <a:off x="5886807" y="4634627"/>
            <a:ext cx="2658070" cy="332303"/>
          </a:xfrm>
          <a:prstGeom prst="rect">
            <a:avLst/>
          </a:prstGeom>
          <a:noFill/>
          <a:ln/>
        </p:spPr>
        <p:txBody>
          <a:bodyPr wrap="none" lIns="0" tIns="0" rIns="0" bIns="0" rtlCol="0" anchor="t"/>
          <a:lstStyle/>
          <a:p>
            <a:pPr marL="0" indent="0">
              <a:lnSpc>
                <a:spcPts val="2600"/>
              </a:lnSpc>
              <a:buNone/>
            </a:pPr>
            <a:r>
              <a:rPr lang="en-US" sz="2050" b="1" dirty="0">
                <a:solidFill>
                  <a:srgbClr val="151617"/>
                </a:solidFill>
                <a:latin typeface="Montserrat Black" pitchFamily="34" charset="0"/>
                <a:ea typeface="Montserrat Black" pitchFamily="34" charset="-122"/>
                <a:cs typeface="Montserrat Black" pitchFamily="34" charset="-120"/>
              </a:rPr>
              <a:t>Subtraction</a:t>
            </a:r>
            <a:endParaRPr lang="en-US" sz="2050" dirty="0"/>
          </a:p>
        </p:txBody>
      </p:sp>
      <p:sp>
        <p:nvSpPr>
          <p:cNvPr id="11" name="Text 8"/>
          <p:cNvSpPr/>
          <p:nvPr/>
        </p:nvSpPr>
        <p:spPr>
          <a:xfrm>
            <a:off x="5886807" y="5094446"/>
            <a:ext cx="3547824" cy="2040969"/>
          </a:xfrm>
          <a:prstGeom prst="rect">
            <a:avLst/>
          </a:prstGeom>
          <a:noFill/>
          <a:ln/>
        </p:spPr>
        <p:txBody>
          <a:bodyPr wrap="square" lIns="0" tIns="0" rIns="0" bIns="0" rtlCol="0" anchor="t"/>
          <a:lstStyle/>
          <a:p>
            <a:pPr marL="0" indent="0">
              <a:lnSpc>
                <a:spcPts val="2650"/>
              </a:lnSpc>
              <a:buNone/>
            </a:pPr>
            <a:r>
              <a:rPr lang="en-US" sz="1650" dirty="0">
                <a:solidFill>
                  <a:srgbClr val="151617"/>
                </a:solidFill>
                <a:latin typeface="Inconsolata" pitchFamily="34" charset="0"/>
                <a:ea typeface="Inconsolata" pitchFamily="34" charset="-122"/>
                <a:cs typeface="Inconsolata" pitchFamily="34" charset="-120"/>
              </a:rPr>
              <a:t>Vector subtraction involves finding the difference between two vectors. It can be thought of as adding the negative of the second vector to the first vector.</a:t>
            </a:r>
            <a:endParaRPr lang="en-US" sz="1650" dirty="0"/>
          </a:p>
        </p:txBody>
      </p:sp>
      <p:sp>
        <p:nvSpPr>
          <p:cNvPr id="12" name="Shape 9"/>
          <p:cNvSpPr/>
          <p:nvPr/>
        </p:nvSpPr>
        <p:spPr>
          <a:xfrm>
            <a:off x="9647277" y="4634627"/>
            <a:ext cx="478393" cy="478393"/>
          </a:xfrm>
          <a:prstGeom prst="roundRect">
            <a:avLst>
              <a:gd name="adj" fmla="val 1911"/>
            </a:avLst>
          </a:prstGeom>
          <a:solidFill>
            <a:srgbClr val="F8ECE4"/>
          </a:solidFill>
          <a:ln w="7620">
            <a:solidFill>
              <a:srgbClr val="151617"/>
            </a:solidFill>
            <a:prstDash val="solid"/>
          </a:ln>
          <a:effectLst>
            <a:outerShdw dist="19050" dir="2700000" algn="bl" rotWithShape="0">
              <a:srgbClr val="151617">
                <a:alpha val="100000"/>
              </a:srgbClr>
            </a:outerShdw>
          </a:effectLst>
        </p:spPr>
      </p:sp>
      <p:sp>
        <p:nvSpPr>
          <p:cNvPr id="13" name="Text 10"/>
          <p:cNvSpPr/>
          <p:nvPr/>
        </p:nvSpPr>
        <p:spPr>
          <a:xfrm>
            <a:off x="9788485" y="4714280"/>
            <a:ext cx="195858" cy="318968"/>
          </a:xfrm>
          <a:prstGeom prst="rect">
            <a:avLst/>
          </a:prstGeom>
          <a:noFill/>
          <a:ln/>
        </p:spPr>
        <p:txBody>
          <a:bodyPr wrap="none" lIns="0" tIns="0" rIns="0" bIns="0" rtlCol="0" anchor="t"/>
          <a:lstStyle/>
          <a:p>
            <a:pPr marL="0" indent="0" algn="ctr">
              <a:lnSpc>
                <a:spcPts val="2500"/>
              </a:lnSpc>
              <a:buNone/>
            </a:pPr>
            <a:r>
              <a:rPr lang="en-US" sz="2500" b="1" dirty="0">
                <a:solidFill>
                  <a:srgbClr val="151617"/>
                </a:solidFill>
                <a:latin typeface="Montserrat Black" pitchFamily="34" charset="0"/>
                <a:ea typeface="Montserrat Black" pitchFamily="34" charset="-122"/>
                <a:cs typeface="Montserrat Black" pitchFamily="34" charset="-120"/>
              </a:rPr>
              <a:t>3</a:t>
            </a:r>
            <a:endParaRPr lang="en-US" sz="2500" dirty="0"/>
          </a:p>
        </p:txBody>
      </p:sp>
      <p:sp>
        <p:nvSpPr>
          <p:cNvPr id="14" name="Text 11"/>
          <p:cNvSpPr/>
          <p:nvPr/>
        </p:nvSpPr>
        <p:spPr>
          <a:xfrm>
            <a:off x="10338316" y="4634627"/>
            <a:ext cx="2967871" cy="332303"/>
          </a:xfrm>
          <a:prstGeom prst="rect">
            <a:avLst/>
          </a:prstGeom>
          <a:noFill/>
          <a:ln/>
        </p:spPr>
        <p:txBody>
          <a:bodyPr wrap="none" lIns="0" tIns="0" rIns="0" bIns="0" rtlCol="0" anchor="t"/>
          <a:lstStyle/>
          <a:p>
            <a:pPr marL="0" indent="0">
              <a:lnSpc>
                <a:spcPts val="2600"/>
              </a:lnSpc>
              <a:buNone/>
            </a:pPr>
            <a:r>
              <a:rPr lang="en-US" sz="2050" b="1" dirty="0">
                <a:solidFill>
                  <a:srgbClr val="151617"/>
                </a:solidFill>
                <a:latin typeface="Montserrat Black" pitchFamily="34" charset="0"/>
                <a:ea typeface="Montserrat Black" pitchFamily="34" charset="-122"/>
                <a:cs typeface="Montserrat Black" pitchFamily="34" charset="-120"/>
              </a:rPr>
              <a:t>Scalar Multiplication</a:t>
            </a:r>
            <a:endParaRPr lang="en-US" sz="2050" dirty="0"/>
          </a:p>
        </p:txBody>
      </p:sp>
      <p:sp>
        <p:nvSpPr>
          <p:cNvPr id="15" name="Text 12"/>
          <p:cNvSpPr/>
          <p:nvPr/>
        </p:nvSpPr>
        <p:spPr>
          <a:xfrm>
            <a:off x="10338316" y="5094446"/>
            <a:ext cx="3547824" cy="2040969"/>
          </a:xfrm>
          <a:prstGeom prst="rect">
            <a:avLst/>
          </a:prstGeom>
          <a:noFill/>
          <a:ln/>
        </p:spPr>
        <p:txBody>
          <a:bodyPr wrap="square" lIns="0" tIns="0" rIns="0" bIns="0" rtlCol="0" anchor="t"/>
          <a:lstStyle/>
          <a:p>
            <a:pPr marL="0" indent="0">
              <a:lnSpc>
                <a:spcPts val="2650"/>
              </a:lnSpc>
              <a:buNone/>
            </a:pPr>
            <a:r>
              <a:rPr lang="en-US" sz="1650" dirty="0">
                <a:solidFill>
                  <a:srgbClr val="151617"/>
                </a:solidFill>
                <a:latin typeface="Inconsolata" pitchFamily="34" charset="0"/>
                <a:ea typeface="Inconsolata" pitchFamily="34" charset="-122"/>
                <a:cs typeface="Inconsolata" pitchFamily="34" charset="-120"/>
              </a:rPr>
              <a:t>Vectors can be scaled by multiplying them with a scalar value. This changes the magnitude of the vector but not its direction. A negative scalar flips the vector's direction.</a:t>
            </a:r>
            <a:endParaRPr lang="en-US" sz="1650" dirty="0"/>
          </a:p>
        </p:txBody>
      </p:sp>
      <p:pic>
        <p:nvPicPr>
          <p:cNvPr id="17" name="Picture 16">
            <a:extLst>
              <a:ext uri="{FF2B5EF4-FFF2-40B4-BE49-F238E27FC236}">
                <a16:creationId xmlns:a16="http://schemas.microsoft.com/office/drawing/2014/main" id="{4F666B6F-E613-456F-84E6-4E827CDAE47F}"/>
              </a:ext>
            </a:extLst>
          </p:cNvPr>
          <p:cNvPicPr>
            <a:picLocks noChangeAspect="1"/>
          </p:cNvPicPr>
          <p:nvPr/>
        </p:nvPicPr>
        <p:blipFill>
          <a:blip r:embed="rId4"/>
          <a:stretch>
            <a:fillRect/>
          </a:stretch>
        </p:blipFill>
        <p:spPr>
          <a:xfrm>
            <a:off x="12112228" y="7630484"/>
            <a:ext cx="2400635" cy="50489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702600"/>
          </a:xfrm>
          <a:prstGeom prst="rect">
            <a:avLst/>
          </a:prstGeom>
        </p:spPr>
      </p:pic>
      <p:sp>
        <p:nvSpPr>
          <p:cNvPr id="3" name="Text 0"/>
          <p:cNvSpPr/>
          <p:nvPr/>
        </p:nvSpPr>
        <p:spPr>
          <a:xfrm>
            <a:off x="756642" y="3298150"/>
            <a:ext cx="5405318" cy="675680"/>
          </a:xfrm>
          <a:prstGeom prst="rect">
            <a:avLst/>
          </a:prstGeom>
          <a:noFill/>
          <a:ln/>
        </p:spPr>
        <p:txBody>
          <a:bodyPr wrap="none" lIns="0" tIns="0" rIns="0" bIns="0" rtlCol="0" anchor="t"/>
          <a:lstStyle/>
          <a:p>
            <a:pPr marL="0" indent="0">
              <a:lnSpc>
                <a:spcPts val="5300"/>
              </a:lnSpc>
              <a:buNone/>
            </a:pPr>
            <a:r>
              <a:rPr lang="en-US" sz="4250" b="1" dirty="0">
                <a:solidFill>
                  <a:srgbClr val="151617"/>
                </a:solidFill>
                <a:latin typeface="Montserrat Black" pitchFamily="34" charset="0"/>
                <a:ea typeface="Montserrat Black" pitchFamily="34" charset="-122"/>
                <a:cs typeface="Montserrat Black" pitchFamily="34" charset="-120"/>
              </a:rPr>
              <a:t>Dot Product</a:t>
            </a:r>
            <a:endParaRPr lang="en-US" sz="4250" dirty="0"/>
          </a:p>
        </p:txBody>
      </p:sp>
      <p:sp>
        <p:nvSpPr>
          <p:cNvPr id="4" name="Shape 1"/>
          <p:cNvSpPr/>
          <p:nvPr/>
        </p:nvSpPr>
        <p:spPr>
          <a:xfrm>
            <a:off x="756642" y="4298037"/>
            <a:ext cx="4228267" cy="3336012"/>
          </a:xfrm>
          <a:prstGeom prst="roundRect">
            <a:avLst>
              <a:gd name="adj" fmla="val 274"/>
            </a:avLst>
          </a:prstGeom>
          <a:solidFill>
            <a:srgbClr val="F8ECE4"/>
          </a:solidFill>
          <a:ln w="7620">
            <a:solidFill>
              <a:srgbClr val="151617"/>
            </a:solidFill>
            <a:prstDash val="solid"/>
          </a:ln>
          <a:effectLst>
            <a:outerShdw dist="19050" dir="2700000" algn="bl" rotWithShape="0">
              <a:srgbClr val="151617">
                <a:alpha val="100000"/>
              </a:srgbClr>
            </a:outerShdw>
          </a:effectLst>
        </p:spPr>
      </p:sp>
      <p:sp>
        <p:nvSpPr>
          <p:cNvPr id="5" name="Text 2"/>
          <p:cNvSpPr/>
          <p:nvPr/>
        </p:nvSpPr>
        <p:spPr>
          <a:xfrm>
            <a:off x="980361" y="4521756"/>
            <a:ext cx="2702600" cy="337780"/>
          </a:xfrm>
          <a:prstGeom prst="rect">
            <a:avLst/>
          </a:prstGeom>
          <a:noFill/>
          <a:ln/>
        </p:spPr>
        <p:txBody>
          <a:bodyPr wrap="none" lIns="0" tIns="0" rIns="0" bIns="0" rtlCol="0" anchor="t"/>
          <a:lstStyle/>
          <a:p>
            <a:pPr marL="0" indent="0">
              <a:lnSpc>
                <a:spcPts val="2650"/>
              </a:lnSpc>
              <a:buNone/>
            </a:pPr>
            <a:r>
              <a:rPr lang="en-US" sz="2100" b="1" dirty="0">
                <a:solidFill>
                  <a:srgbClr val="151617"/>
                </a:solidFill>
                <a:latin typeface="Montserrat Black" pitchFamily="34" charset="0"/>
                <a:ea typeface="Montserrat Black" pitchFamily="34" charset="-122"/>
                <a:cs typeface="Montserrat Black" pitchFamily="34" charset="-120"/>
              </a:rPr>
              <a:t>Definition</a:t>
            </a:r>
            <a:endParaRPr lang="en-US" sz="2100" dirty="0"/>
          </a:p>
        </p:txBody>
      </p:sp>
      <p:sp>
        <p:nvSpPr>
          <p:cNvPr id="6" name="Text 3"/>
          <p:cNvSpPr/>
          <p:nvPr/>
        </p:nvSpPr>
        <p:spPr>
          <a:xfrm>
            <a:off x="980361" y="4989195"/>
            <a:ext cx="3780830" cy="2421136"/>
          </a:xfrm>
          <a:prstGeom prst="rect">
            <a:avLst/>
          </a:prstGeom>
          <a:noFill/>
          <a:ln/>
        </p:spPr>
        <p:txBody>
          <a:bodyPr wrap="square" lIns="0" tIns="0" rIns="0" bIns="0" rtlCol="0" anchor="t"/>
          <a:lstStyle/>
          <a:p>
            <a:pPr marL="0" indent="0">
              <a:lnSpc>
                <a:spcPts val="2700"/>
              </a:lnSpc>
              <a:buNone/>
            </a:pPr>
            <a:r>
              <a:rPr lang="en-US" sz="1700" dirty="0">
                <a:solidFill>
                  <a:srgbClr val="151617"/>
                </a:solidFill>
                <a:latin typeface="Inconsolata" pitchFamily="34" charset="0"/>
                <a:ea typeface="Inconsolata" pitchFamily="34" charset="-122"/>
                <a:cs typeface="Inconsolata" pitchFamily="34" charset="-120"/>
              </a:rPr>
              <a:t>The dot product is a mathematical operation that takes two vectors and returns a scalar value. It is calculated by multiplying the magnitudes of the two vectors and the cosine of the angle between them.</a:t>
            </a:r>
            <a:endParaRPr lang="en-US" sz="1700" dirty="0"/>
          </a:p>
        </p:txBody>
      </p:sp>
      <p:sp>
        <p:nvSpPr>
          <p:cNvPr id="7" name="Shape 4"/>
          <p:cNvSpPr/>
          <p:nvPr/>
        </p:nvSpPr>
        <p:spPr>
          <a:xfrm>
            <a:off x="5201007" y="4298037"/>
            <a:ext cx="4228267" cy="3336012"/>
          </a:xfrm>
          <a:prstGeom prst="roundRect">
            <a:avLst>
              <a:gd name="adj" fmla="val 274"/>
            </a:avLst>
          </a:prstGeom>
          <a:solidFill>
            <a:srgbClr val="F8ECE4"/>
          </a:solidFill>
          <a:ln w="7620">
            <a:solidFill>
              <a:srgbClr val="151617"/>
            </a:solidFill>
            <a:prstDash val="solid"/>
          </a:ln>
          <a:effectLst>
            <a:outerShdw dist="19050" dir="2700000" algn="bl" rotWithShape="0">
              <a:srgbClr val="151617">
                <a:alpha val="100000"/>
              </a:srgbClr>
            </a:outerShdw>
          </a:effectLst>
        </p:spPr>
      </p:sp>
      <p:sp>
        <p:nvSpPr>
          <p:cNvPr id="8" name="Text 5"/>
          <p:cNvSpPr/>
          <p:nvPr/>
        </p:nvSpPr>
        <p:spPr>
          <a:xfrm>
            <a:off x="5424726" y="4521756"/>
            <a:ext cx="3679507" cy="337780"/>
          </a:xfrm>
          <a:prstGeom prst="rect">
            <a:avLst/>
          </a:prstGeom>
          <a:noFill/>
          <a:ln/>
        </p:spPr>
        <p:txBody>
          <a:bodyPr wrap="none" lIns="0" tIns="0" rIns="0" bIns="0" rtlCol="0" anchor="t"/>
          <a:lstStyle/>
          <a:p>
            <a:pPr marL="0" indent="0">
              <a:lnSpc>
                <a:spcPts val="2650"/>
              </a:lnSpc>
              <a:buNone/>
            </a:pPr>
            <a:r>
              <a:rPr lang="en-US" sz="2100" b="1" dirty="0">
                <a:solidFill>
                  <a:srgbClr val="151617"/>
                </a:solidFill>
                <a:latin typeface="Montserrat Black" pitchFamily="34" charset="0"/>
                <a:ea typeface="Montserrat Black" pitchFamily="34" charset="-122"/>
                <a:cs typeface="Montserrat Black" pitchFamily="34" charset="-120"/>
              </a:rPr>
              <a:t>Geometric Interpretation</a:t>
            </a:r>
            <a:endParaRPr lang="en-US" sz="2100" dirty="0"/>
          </a:p>
        </p:txBody>
      </p:sp>
      <p:sp>
        <p:nvSpPr>
          <p:cNvPr id="9" name="Text 6"/>
          <p:cNvSpPr/>
          <p:nvPr/>
        </p:nvSpPr>
        <p:spPr>
          <a:xfrm>
            <a:off x="5424726" y="4989195"/>
            <a:ext cx="3780830" cy="1729383"/>
          </a:xfrm>
          <a:prstGeom prst="rect">
            <a:avLst/>
          </a:prstGeom>
          <a:noFill/>
          <a:ln/>
        </p:spPr>
        <p:txBody>
          <a:bodyPr wrap="square" lIns="0" tIns="0" rIns="0" bIns="0" rtlCol="0" anchor="t"/>
          <a:lstStyle/>
          <a:p>
            <a:pPr marL="0" indent="0">
              <a:lnSpc>
                <a:spcPts val="2700"/>
              </a:lnSpc>
              <a:buNone/>
            </a:pPr>
            <a:r>
              <a:rPr lang="en-US" sz="1700" dirty="0">
                <a:solidFill>
                  <a:srgbClr val="151617"/>
                </a:solidFill>
                <a:latin typeface="Inconsolata" pitchFamily="34" charset="0"/>
                <a:ea typeface="Inconsolata" pitchFamily="34" charset="-122"/>
                <a:cs typeface="Inconsolata" pitchFamily="34" charset="-120"/>
              </a:rPr>
              <a:t>The dot product represents the projection of one vector onto another. It is used to determine the extent to which two vectors point in the same direction.</a:t>
            </a:r>
            <a:endParaRPr lang="en-US" sz="1700" dirty="0"/>
          </a:p>
        </p:txBody>
      </p:sp>
      <p:sp>
        <p:nvSpPr>
          <p:cNvPr id="10" name="Shape 7"/>
          <p:cNvSpPr/>
          <p:nvPr/>
        </p:nvSpPr>
        <p:spPr>
          <a:xfrm>
            <a:off x="9645372" y="4298037"/>
            <a:ext cx="4228267" cy="3336012"/>
          </a:xfrm>
          <a:prstGeom prst="roundRect">
            <a:avLst>
              <a:gd name="adj" fmla="val 274"/>
            </a:avLst>
          </a:prstGeom>
          <a:solidFill>
            <a:srgbClr val="F8ECE4"/>
          </a:solidFill>
          <a:ln w="7620">
            <a:solidFill>
              <a:srgbClr val="151617"/>
            </a:solidFill>
            <a:prstDash val="solid"/>
          </a:ln>
          <a:effectLst>
            <a:outerShdw dist="19050" dir="2700000" algn="bl" rotWithShape="0">
              <a:srgbClr val="151617">
                <a:alpha val="100000"/>
              </a:srgbClr>
            </a:outerShdw>
          </a:effectLst>
        </p:spPr>
      </p:sp>
      <p:sp>
        <p:nvSpPr>
          <p:cNvPr id="11" name="Text 8"/>
          <p:cNvSpPr/>
          <p:nvPr/>
        </p:nvSpPr>
        <p:spPr>
          <a:xfrm>
            <a:off x="9869091" y="4521756"/>
            <a:ext cx="2702600" cy="337780"/>
          </a:xfrm>
          <a:prstGeom prst="rect">
            <a:avLst/>
          </a:prstGeom>
          <a:noFill/>
          <a:ln/>
        </p:spPr>
        <p:txBody>
          <a:bodyPr wrap="none" lIns="0" tIns="0" rIns="0" bIns="0" rtlCol="0" anchor="t"/>
          <a:lstStyle/>
          <a:p>
            <a:pPr marL="0" indent="0">
              <a:lnSpc>
                <a:spcPts val="2650"/>
              </a:lnSpc>
              <a:buNone/>
            </a:pPr>
            <a:r>
              <a:rPr lang="en-US" sz="2100" b="1" dirty="0">
                <a:solidFill>
                  <a:srgbClr val="151617"/>
                </a:solidFill>
                <a:latin typeface="Montserrat Black" pitchFamily="34" charset="0"/>
                <a:ea typeface="Montserrat Black" pitchFamily="34" charset="-122"/>
                <a:cs typeface="Montserrat Black" pitchFamily="34" charset="-120"/>
              </a:rPr>
              <a:t>Applications</a:t>
            </a:r>
            <a:endParaRPr lang="en-US" sz="2100" dirty="0"/>
          </a:p>
        </p:txBody>
      </p:sp>
      <p:sp>
        <p:nvSpPr>
          <p:cNvPr id="12" name="Text 9"/>
          <p:cNvSpPr/>
          <p:nvPr/>
        </p:nvSpPr>
        <p:spPr>
          <a:xfrm>
            <a:off x="9869091" y="4989195"/>
            <a:ext cx="3780830" cy="2075259"/>
          </a:xfrm>
          <a:prstGeom prst="rect">
            <a:avLst/>
          </a:prstGeom>
          <a:noFill/>
          <a:ln/>
        </p:spPr>
        <p:txBody>
          <a:bodyPr wrap="square" lIns="0" tIns="0" rIns="0" bIns="0" rtlCol="0" anchor="t"/>
          <a:lstStyle/>
          <a:p>
            <a:pPr marL="0" indent="0">
              <a:lnSpc>
                <a:spcPts val="2700"/>
              </a:lnSpc>
              <a:buNone/>
            </a:pPr>
            <a:r>
              <a:rPr lang="en-US" sz="1700" dirty="0">
                <a:solidFill>
                  <a:srgbClr val="151617"/>
                </a:solidFill>
                <a:latin typeface="Inconsolata" pitchFamily="34" charset="0"/>
                <a:ea typeface="Inconsolata" pitchFamily="34" charset="-122"/>
                <a:cs typeface="Inconsolata" pitchFamily="34" charset="-120"/>
              </a:rPr>
              <a:t>Dot products are used in various applications, including calculating work done by a force, finding the angle between two vectors, and determining if two vectors are orthogonal.</a:t>
            </a:r>
            <a:endParaRPr lang="en-US" sz="1700" dirty="0"/>
          </a:p>
        </p:txBody>
      </p:sp>
      <p:pic>
        <p:nvPicPr>
          <p:cNvPr id="14" name="Picture 13">
            <a:extLst>
              <a:ext uri="{FF2B5EF4-FFF2-40B4-BE49-F238E27FC236}">
                <a16:creationId xmlns:a16="http://schemas.microsoft.com/office/drawing/2014/main" id="{30DBB57A-D71F-49D6-8C2C-AA7E39F7EC71}"/>
              </a:ext>
            </a:extLst>
          </p:cNvPr>
          <p:cNvPicPr>
            <a:picLocks noChangeAspect="1"/>
          </p:cNvPicPr>
          <p:nvPr/>
        </p:nvPicPr>
        <p:blipFill>
          <a:blip r:embed="rId4"/>
          <a:stretch>
            <a:fillRect/>
          </a:stretch>
        </p:blipFill>
        <p:spPr>
          <a:xfrm>
            <a:off x="12229765" y="7724705"/>
            <a:ext cx="2400635" cy="50489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06504" y="752237"/>
            <a:ext cx="4332327" cy="541496"/>
          </a:xfrm>
          <a:prstGeom prst="rect">
            <a:avLst/>
          </a:prstGeom>
          <a:noFill/>
          <a:ln/>
        </p:spPr>
        <p:txBody>
          <a:bodyPr wrap="none" lIns="0" tIns="0" rIns="0" bIns="0" rtlCol="0" anchor="t"/>
          <a:lstStyle/>
          <a:p>
            <a:pPr marL="0" indent="0">
              <a:lnSpc>
                <a:spcPts val="4250"/>
              </a:lnSpc>
              <a:buNone/>
            </a:pPr>
            <a:r>
              <a:rPr lang="en-US" sz="3400" b="1" dirty="0">
                <a:solidFill>
                  <a:srgbClr val="151617"/>
                </a:solidFill>
                <a:latin typeface="Montserrat Black" pitchFamily="34" charset="0"/>
                <a:ea typeface="Montserrat Black" pitchFamily="34" charset="-122"/>
                <a:cs typeface="Montserrat Black" pitchFamily="34" charset="-120"/>
              </a:rPr>
              <a:t>Cross Product</a:t>
            </a:r>
            <a:endParaRPr lang="en-US" sz="3400" dirty="0"/>
          </a:p>
        </p:txBody>
      </p:sp>
      <p:pic>
        <p:nvPicPr>
          <p:cNvPr id="4" name="Image 1" descr="preencoded.png"/>
          <p:cNvPicPr>
            <a:picLocks noChangeAspect="1"/>
          </p:cNvPicPr>
          <p:nvPr/>
        </p:nvPicPr>
        <p:blipFill>
          <a:blip r:embed="rId4"/>
          <a:stretch>
            <a:fillRect/>
          </a:stretch>
        </p:blipFill>
        <p:spPr>
          <a:xfrm>
            <a:off x="606504" y="1553647"/>
            <a:ext cx="433149" cy="433149"/>
          </a:xfrm>
          <a:prstGeom prst="rect">
            <a:avLst/>
          </a:prstGeom>
        </p:spPr>
      </p:pic>
      <p:sp>
        <p:nvSpPr>
          <p:cNvPr id="5" name="Text 1"/>
          <p:cNvSpPr/>
          <p:nvPr/>
        </p:nvSpPr>
        <p:spPr>
          <a:xfrm>
            <a:off x="606504" y="2160032"/>
            <a:ext cx="2166104" cy="270629"/>
          </a:xfrm>
          <a:prstGeom prst="rect">
            <a:avLst/>
          </a:prstGeom>
          <a:noFill/>
          <a:ln/>
        </p:spPr>
        <p:txBody>
          <a:bodyPr wrap="none" lIns="0" tIns="0" rIns="0" bIns="0" rtlCol="0" anchor="t"/>
          <a:lstStyle/>
          <a:p>
            <a:pPr marL="0" indent="0" algn="l">
              <a:lnSpc>
                <a:spcPts val="2100"/>
              </a:lnSpc>
              <a:buNone/>
            </a:pPr>
            <a:r>
              <a:rPr lang="en-US" sz="1700" b="1" dirty="0">
                <a:solidFill>
                  <a:srgbClr val="151617"/>
                </a:solidFill>
                <a:latin typeface="Montserrat Black" pitchFamily="34" charset="0"/>
                <a:ea typeface="Montserrat Black" pitchFamily="34" charset="-122"/>
                <a:cs typeface="Montserrat Black" pitchFamily="34" charset="-120"/>
              </a:rPr>
              <a:t>Definition</a:t>
            </a:r>
            <a:endParaRPr lang="en-US" sz="1700" dirty="0"/>
          </a:p>
        </p:txBody>
      </p:sp>
      <p:sp>
        <p:nvSpPr>
          <p:cNvPr id="6" name="Text 2"/>
          <p:cNvSpPr/>
          <p:nvPr/>
        </p:nvSpPr>
        <p:spPr>
          <a:xfrm>
            <a:off x="606504" y="2534603"/>
            <a:ext cx="7930991" cy="554593"/>
          </a:xfrm>
          <a:prstGeom prst="rect">
            <a:avLst/>
          </a:prstGeom>
          <a:noFill/>
          <a:ln/>
        </p:spPr>
        <p:txBody>
          <a:bodyPr wrap="square" lIns="0" tIns="0" rIns="0" bIns="0" rtlCol="0" anchor="t"/>
          <a:lstStyle/>
          <a:p>
            <a:pPr marL="0" indent="0" algn="l">
              <a:lnSpc>
                <a:spcPts val="2150"/>
              </a:lnSpc>
              <a:buNone/>
            </a:pPr>
            <a:r>
              <a:rPr lang="en-US" sz="1350" dirty="0">
                <a:solidFill>
                  <a:srgbClr val="151617"/>
                </a:solidFill>
                <a:latin typeface="Inconsolata" pitchFamily="34" charset="0"/>
                <a:ea typeface="Inconsolata" pitchFamily="34" charset="-122"/>
                <a:cs typeface="Inconsolata" pitchFamily="34" charset="-120"/>
              </a:rPr>
              <a:t>The cross product is a binary operation on two vectors in three-dimensional space. It produces a vector that is perpendicular to both of the original vectors.</a:t>
            </a:r>
            <a:endParaRPr lang="en-US" sz="1350" dirty="0"/>
          </a:p>
        </p:txBody>
      </p:sp>
      <p:pic>
        <p:nvPicPr>
          <p:cNvPr id="7" name="Image 2" descr="preencoded.png"/>
          <p:cNvPicPr>
            <a:picLocks noChangeAspect="1"/>
          </p:cNvPicPr>
          <p:nvPr/>
        </p:nvPicPr>
        <p:blipFill>
          <a:blip r:embed="rId5"/>
          <a:stretch>
            <a:fillRect/>
          </a:stretch>
        </p:blipFill>
        <p:spPr>
          <a:xfrm>
            <a:off x="606504" y="3609023"/>
            <a:ext cx="433149" cy="433149"/>
          </a:xfrm>
          <a:prstGeom prst="rect">
            <a:avLst/>
          </a:prstGeom>
        </p:spPr>
      </p:pic>
      <p:sp>
        <p:nvSpPr>
          <p:cNvPr id="8" name="Text 3"/>
          <p:cNvSpPr/>
          <p:nvPr/>
        </p:nvSpPr>
        <p:spPr>
          <a:xfrm>
            <a:off x="606504" y="4215408"/>
            <a:ext cx="2948226" cy="270629"/>
          </a:xfrm>
          <a:prstGeom prst="rect">
            <a:avLst/>
          </a:prstGeom>
          <a:noFill/>
          <a:ln/>
        </p:spPr>
        <p:txBody>
          <a:bodyPr wrap="none" lIns="0" tIns="0" rIns="0" bIns="0" rtlCol="0" anchor="t"/>
          <a:lstStyle/>
          <a:p>
            <a:pPr marL="0" indent="0" algn="l">
              <a:lnSpc>
                <a:spcPts val="2100"/>
              </a:lnSpc>
              <a:buNone/>
            </a:pPr>
            <a:r>
              <a:rPr lang="en-US" sz="1700" b="1" dirty="0">
                <a:solidFill>
                  <a:srgbClr val="151617"/>
                </a:solidFill>
                <a:latin typeface="Montserrat Black" pitchFamily="34" charset="0"/>
                <a:ea typeface="Montserrat Black" pitchFamily="34" charset="-122"/>
                <a:cs typeface="Montserrat Black" pitchFamily="34" charset="-120"/>
              </a:rPr>
              <a:t>Geometric Interpretation</a:t>
            </a:r>
            <a:endParaRPr lang="en-US" sz="1700" dirty="0"/>
          </a:p>
        </p:txBody>
      </p:sp>
      <p:sp>
        <p:nvSpPr>
          <p:cNvPr id="9" name="Text 4"/>
          <p:cNvSpPr/>
          <p:nvPr/>
        </p:nvSpPr>
        <p:spPr>
          <a:xfrm>
            <a:off x="606504" y="4589978"/>
            <a:ext cx="7930991" cy="554593"/>
          </a:xfrm>
          <a:prstGeom prst="rect">
            <a:avLst/>
          </a:prstGeom>
          <a:noFill/>
          <a:ln/>
        </p:spPr>
        <p:txBody>
          <a:bodyPr wrap="square" lIns="0" tIns="0" rIns="0" bIns="0" rtlCol="0" anchor="t"/>
          <a:lstStyle/>
          <a:p>
            <a:pPr marL="0" indent="0" algn="l">
              <a:lnSpc>
                <a:spcPts val="2150"/>
              </a:lnSpc>
              <a:buNone/>
            </a:pPr>
            <a:r>
              <a:rPr lang="en-US" sz="1350" dirty="0">
                <a:solidFill>
                  <a:srgbClr val="151617"/>
                </a:solidFill>
                <a:latin typeface="Inconsolata" pitchFamily="34" charset="0"/>
                <a:ea typeface="Inconsolata" pitchFamily="34" charset="-122"/>
                <a:cs typeface="Inconsolata" pitchFamily="34" charset="-120"/>
              </a:rPr>
              <a:t>The magnitude of the cross product represents the area of the parallelogram formed by the two original vectors, and its direction is determined by the right-hand rule.</a:t>
            </a:r>
            <a:endParaRPr lang="en-US" sz="1350" dirty="0"/>
          </a:p>
        </p:txBody>
      </p:sp>
      <p:pic>
        <p:nvPicPr>
          <p:cNvPr id="10" name="Image 3" descr="preencoded.png"/>
          <p:cNvPicPr>
            <a:picLocks noChangeAspect="1"/>
          </p:cNvPicPr>
          <p:nvPr/>
        </p:nvPicPr>
        <p:blipFill>
          <a:blip r:embed="rId6"/>
          <a:stretch>
            <a:fillRect/>
          </a:stretch>
        </p:blipFill>
        <p:spPr>
          <a:xfrm>
            <a:off x="606504" y="5664398"/>
            <a:ext cx="433149" cy="433149"/>
          </a:xfrm>
          <a:prstGeom prst="rect">
            <a:avLst/>
          </a:prstGeom>
        </p:spPr>
      </p:pic>
      <p:sp>
        <p:nvSpPr>
          <p:cNvPr id="11" name="Text 5"/>
          <p:cNvSpPr/>
          <p:nvPr/>
        </p:nvSpPr>
        <p:spPr>
          <a:xfrm>
            <a:off x="606504" y="6270784"/>
            <a:ext cx="2166104" cy="270629"/>
          </a:xfrm>
          <a:prstGeom prst="rect">
            <a:avLst/>
          </a:prstGeom>
          <a:noFill/>
          <a:ln/>
        </p:spPr>
        <p:txBody>
          <a:bodyPr wrap="none" lIns="0" tIns="0" rIns="0" bIns="0" rtlCol="0" anchor="t"/>
          <a:lstStyle/>
          <a:p>
            <a:pPr marL="0" indent="0" algn="l">
              <a:lnSpc>
                <a:spcPts val="2100"/>
              </a:lnSpc>
              <a:buNone/>
            </a:pPr>
            <a:r>
              <a:rPr lang="en-US" sz="1700" b="1" dirty="0">
                <a:solidFill>
                  <a:srgbClr val="151617"/>
                </a:solidFill>
                <a:latin typeface="Montserrat Black" pitchFamily="34" charset="0"/>
                <a:ea typeface="Montserrat Black" pitchFamily="34" charset="-122"/>
                <a:cs typeface="Montserrat Black" pitchFamily="34" charset="-120"/>
              </a:rPr>
              <a:t>Applications</a:t>
            </a:r>
            <a:endParaRPr lang="en-US" sz="1700" dirty="0"/>
          </a:p>
        </p:txBody>
      </p:sp>
      <p:sp>
        <p:nvSpPr>
          <p:cNvPr id="12" name="Text 6"/>
          <p:cNvSpPr/>
          <p:nvPr/>
        </p:nvSpPr>
        <p:spPr>
          <a:xfrm>
            <a:off x="606504" y="6645354"/>
            <a:ext cx="7930991" cy="831890"/>
          </a:xfrm>
          <a:prstGeom prst="rect">
            <a:avLst/>
          </a:prstGeom>
          <a:noFill/>
          <a:ln/>
        </p:spPr>
        <p:txBody>
          <a:bodyPr wrap="square" lIns="0" tIns="0" rIns="0" bIns="0" rtlCol="0" anchor="t"/>
          <a:lstStyle/>
          <a:p>
            <a:pPr marL="0" indent="0" algn="l">
              <a:lnSpc>
                <a:spcPts val="2150"/>
              </a:lnSpc>
              <a:buNone/>
            </a:pPr>
            <a:r>
              <a:rPr lang="en-US" sz="1350" dirty="0">
                <a:solidFill>
                  <a:srgbClr val="151617"/>
                </a:solidFill>
                <a:latin typeface="Inconsolata" pitchFamily="34" charset="0"/>
                <a:ea typeface="Inconsolata" pitchFamily="34" charset="-122"/>
                <a:cs typeface="Inconsolata" pitchFamily="34" charset="-120"/>
              </a:rPr>
              <a:t>Cross products have applications in physics, particularly in calculating torque, angular momentum, and magnetic fields. They are also used in computer graphics for computing surface normals.</a:t>
            </a:r>
            <a:endParaRPr lang="en-US" sz="13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26135" y="920948"/>
            <a:ext cx="6709172" cy="660440"/>
          </a:xfrm>
          <a:prstGeom prst="rect">
            <a:avLst/>
          </a:prstGeom>
          <a:noFill/>
          <a:ln/>
        </p:spPr>
        <p:txBody>
          <a:bodyPr wrap="none" lIns="0" tIns="0" rIns="0" bIns="0" rtlCol="0" anchor="t"/>
          <a:lstStyle/>
          <a:p>
            <a:pPr marL="0" indent="0">
              <a:lnSpc>
                <a:spcPts val="5200"/>
              </a:lnSpc>
              <a:buNone/>
            </a:pPr>
            <a:r>
              <a:rPr lang="en-US" sz="4150" b="1" dirty="0">
                <a:solidFill>
                  <a:srgbClr val="151617"/>
                </a:solidFill>
                <a:latin typeface="Montserrat Black" pitchFamily="34" charset="0"/>
                <a:ea typeface="Montserrat Black" pitchFamily="34" charset="-122"/>
                <a:cs typeface="Montserrat Black" pitchFamily="34" charset="-120"/>
              </a:rPr>
              <a:t>Applications of Vectors</a:t>
            </a:r>
            <a:endParaRPr lang="en-US" sz="4150" dirty="0"/>
          </a:p>
        </p:txBody>
      </p:sp>
      <p:sp>
        <p:nvSpPr>
          <p:cNvPr id="4" name="Shape 1"/>
          <p:cNvSpPr/>
          <p:nvPr/>
        </p:nvSpPr>
        <p:spPr>
          <a:xfrm>
            <a:off x="6531650" y="1898333"/>
            <a:ext cx="22860" cy="5410200"/>
          </a:xfrm>
          <a:prstGeom prst="roundRect">
            <a:avLst>
              <a:gd name="adj" fmla="val 40000"/>
            </a:avLst>
          </a:prstGeom>
          <a:solidFill>
            <a:srgbClr val="000000">
              <a:alpha val="8000"/>
            </a:srgbClr>
          </a:solidFill>
          <a:ln/>
        </p:spPr>
      </p:sp>
      <p:sp>
        <p:nvSpPr>
          <p:cNvPr id="5" name="Shape 2"/>
          <p:cNvSpPr/>
          <p:nvPr/>
        </p:nvSpPr>
        <p:spPr>
          <a:xfrm>
            <a:off x="6757988" y="2362438"/>
            <a:ext cx="739735" cy="22860"/>
          </a:xfrm>
          <a:prstGeom prst="roundRect">
            <a:avLst>
              <a:gd name="adj" fmla="val 40000"/>
            </a:avLst>
          </a:prstGeom>
          <a:solidFill>
            <a:srgbClr val="151617"/>
          </a:solidFill>
          <a:ln/>
        </p:spPr>
      </p:sp>
      <p:sp>
        <p:nvSpPr>
          <p:cNvPr id="6" name="Shape 3"/>
          <p:cNvSpPr/>
          <p:nvPr/>
        </p:nvSpPr>
        <p:spPr>
          <a:xfrm>
            <a:off x="6305312" y="2136100"/>
            <a:ext cx="475536" cy="475536"/>
          </a:xfrm>
          <a:prstGeom prst="roundRect">
            <a:avLst>
              <a:gd name="adj" fmla="val 1923"/>
            </a:avLst>
          </a:prstGeom>
          <a:solidFill>
            <a:srgbClr val="F8ECE4"/>
          </a:solidFill>
          <a:ln w="7620">
            <a:solidFill>
              <a:srgbClr val="151617"/>
            </a:solidFill>
            <a:prstDash val="solid"/>
          </a:ln>
          <a:effectLst>
            <a:outerShdw dist="19050" dir="2700000" algn="bl" rotWithShape="0">
              <a:srgbClr val="151617">
                <a:alpha val="100000"/>
              </a:srgbClr>
            </a:outerShdw>
          </a:effectLst>
        </p:spPr>
      </p:sp>
      <p:sp>
        <p:nvSpPr>
          <p:cNvPr id="7" name="Text 4"/>
          <p:cNvSpPr/>
          <p:nvPr/>
        </p:nvSpPr>
        <p:spPr>
          <a:xfrm>
            <a:off x="6476762" y="2215277"/>
            <a:ext cx="132517" cy="317063"/>
          </a:xfrm>
          <a:prstGeom prst="rect">
            <a:avLst/>
          </a:prstGeom>
          <a:noFill/>
          <a:ln/>
        </p:spPr>
        <p:txBody>
          <a:bodyPr wrap="none" lIns="0" tIns="0" rIns="0" bIns="0" rtlCol="0" anchor="t"/>
          <a:lstStyle/>
          <a:p>
            <a:pPr marL="0" indent="0" algn="ctr">
              <a:lnSpc>
                <a:spcPts val="2450"/>
              </a:lnSpc>
              <a:buNone/>
            </a:pPr>
            <a:r>
              <a:rPr lang="en-US" sz="2450" b="1" dirty="0">
                <a:solidFill>
                  <a:srgbClr val="151617"/>
                </a:solidFill>
                <a:latin typeface="Montserrat Black" pitchFamily="34" charset="0"/>
                <a:ea typeface="Montserrat Black" pitchFamily="34" charset="-122"/>
                <a:cs typeface="Montserrat Black" pitchFamily="34" charset="-120"/>
              </a:rPr>
              <a:t>1</a:t>
            </a:r>
            <a:endParaRPr lang="en-US" sz="2450" dirty="0"/>
          </a:p>
        </p:txBody>
      </p:sp>
      <p:sp>
        <p:nvSpPr>
          <p:cNvPr id="8" name="Text 5"/>
          <p:cNvSpPr/>
          <p:nvPr/>
        </p:nvSpPr>
        <p:spPr>
          <a:xfrm>
            <a:off x="7705487" y="2109668"/>
            <a:ext cx="6185178" cy="1352550"/>
          </a:xfrm>
          <a:prstGeom prst="rect">
            <a:avLst/>
          </a:prstGeom>
          <a:noFill/>
          <a:ln/>
        </p:spPr>
        <p:txBody>
          <a:bodyPr wrap="square" lIns="0" tIns="0" rIns="0" bIns="0" rtlCol="0" anchor="t"/>
          <a:lstStyle/>
          <a:p>
            <a:pPr marL="0" indent="0" algn="l">
              <a:lnSpc>
                <a:spcPts val="2650"/>
              </a:lnSpc>
              <a:buNone/>
            </a:pPr>
            <a:r>
              <a:rPr lang="en-US" sz="1650" dirty="0">
                <a:solidFill>
                  <a:srgbClr val="151617"/>
                </a:solidFill>
                <a:latin typeface="Inconsolata" pitchFamily="34" charset="0"/>
                <a:ea typeface="Inconsolata" pitchFamily="34" charset="-122"/>
                <a:cs typeface="Inconsolata" pitchFamily="34" charset="-120"/>
              </a:rPr>
              <a:t>Physics: Vectors are used to represent forces, velocities, accelerations, and displacements. This is essential for understanding how objects move and interact with each other.</a:t>
            </a:r>
            <a:endParaRPr lang="en-US" sz="1650" dirty="0"/>
          </a:p>
        </p:txBody>
      </p:sp>
      <p:sp>
        <p:nvSpPr>
          <p:cNvPr id="9" name="Shape 6"/>
          <p:cNvSpPr/>
          <p:nvPr/>
        </p:nvSpPr>
        <p:spPr>
          <a:xfrm>
            <a:off x="6757988" y="4348996"/>
            <a:ext cx="739735" cy="22860"/>
          </a:xfrm>
          <a:prstGeom prst="roundRect">
            <a:avLst>
              <a:gd name="adj" fmla="val 40000"/>
            </a:avLst>
          </a:prstGeom>
          <a:solidFill>
            <a:srgbClr val="151617"/>
          </a:solidFill>
          <a:ln/>
        </p:spPr>
      </p:sp>
      <p:sp>
        <p:nvSpPr>
          <p:cNvPr id="10" name="Shape 7"/>
          <p:cNvSpPr/>
          <p:nvPr/>
        </p:nvSpPr>
        <p:spPr>
          <a:xfrm>
            <a:off x="6305312" y="4122658"/>
            <a:ext cx="475536" cy="475536"/>
          </a:xfrm>
          <a:prstGeom prst="roundRect">
            <a:avLst>
              <a:gd name="adj" fmla="val 1923"/>
            </a:avLst>
          </a:prstGeom>
          <a:solidFill>
            <a:srgbClr val="F8ECE4"/>
          </a:solidFill>
          <a:ln w="7620">
            <a:solidFill>
              <a:srgbClr val="151617"/>
            </a:solidFill>
            <a:prstDash val="solid"/>
          </a:ln>
          <a:effectLst>
            <a:outerShdw dist="19050" dir="2700000" algn="bl" rotWithShape="0">
              <a:srgbClr val="151617">
                <a:alpha val="100000"/>
              </a:srgbClr>
            </a:outerShdw>
          </a:effectLst>
        </p:spPr>
      </p:sp>
      <p:sp>
        <p:nvSpPr>
          <p:cNvPr id="11" name="Text 8"/>
          <p:cNvSpPr/>
          <p:nvPr/>
        </p:nvSpPr>
        <p:spPr>
          <a:xfrm>
            <a:off x="6446639" y="4201835"/>
            <a:ext cx="192762" cy="317063"/>
          </a:xfrm>
          <a:prstGeom prst="rect">
            <a:avLst/>
          </a:prstGeom>
          <a:noFill/>
          <a:ln/>
        </p:spPr>
        <p:txBody>
          <a:bodyPr wrap="none" lIns="0" tIns="0" rIns="0" bIns="0" rtlCol="0" anchor="t"/>
          <a:lstStyle/>
          <a:p>
            <a:pPr marL="0" indent="0" algn="ctr">
              <a:lnSpc>
                <a:spcPts val="2450"/>
              </a:lnSpc>
              <a:buNone/>
            </a:pPr>
            <a:r>
              <a:rPr lang="en-US" sz="2450" b="1" dirty="0">
                <a:solidFill>
                  <a:srgbClr val="151617"/>
                </a:solidFill>
                <a:latin typeface="Montserrat Black" pitchFamily="34" charset="0"/>
                <a:ea typeface="Montserrat Black" pitchFamily="34" charset="-122"/>
                <a:cs typeface="Montserrat Black" pitchFamily="34" charset="-120"/>
              </a:rPr>
              <a:t>2</a:t>
            </a:r>
            <a:endParaRPr lang="en-US" sz="2450" dirty="0"/>
          </a:p>
        </p:txBody>
      </p:sp>
      <p:sp>
        <p:nvSpPr>
          <p:cNvPr id="12" name="Text 9"/>
          <p:cNvSpPr/>
          <p:nvPr/>
        </p:nvSpPr>
        <p:spPr>
          <a:xfrm>
            <a:off x="7705487" y="4096226"/>
            <a:ext cx="6185178" cy="1352550"/>
          </a:xfrm>
          <a:prstGeom prst="rect">
            <a:avLst/>
          </a:prstGeom>
          <a:noFill/>
          <a:ln/>
        </p:spPr>
        <p:txBody>
          <a:bodyPr wrap="square" lIns="0" tIns="0" rIns="0" bIns="0" rtlCol="0" anchor="t"/>
          <a:lstStyle/>
          <a:p>
            <a:pPr marL="0" indent="0" algn="l">
              <a:lnSpc>
                <a:spcPts val="2650"/>
              </a:lnSpc>
              <a:buNone/>
            </a:pPr>
            <a:r>
              <a:rPr lang="en-US" sz="1650" dirty="0">
                <a:solidFill>
                  <a:srgbClr val="151617"/>
                </a:solidFill>
                <a:latin typeface="Inconsolata" pitchFamily="34" charset="0"/>
                <a:ea typeface="Inconsolata" pitchFamily="34" charset="-122"/>
                <a:cs typeface="Inconsolata" pitchFamily="34" charset="-120"/>
              </a:rPr>
              <a:t>Engineering: Vectors are used in structural analysis, fluid dynamics, and robotics to model and solve complex engineering problems. They are critical for designing and optimizing structures and systems.</a:t>
            </a:r>
            <a:endParaRPr lang="en-US" sz="1650" dirty="0"/>
          </a:p>
        </p:txBody>
      </p:sp>
      <p:sp>
        <p:nvSpPr>
          <p:cNvPr id="13" name="Shape 10"/>
          <p:cNvSpPr/>
          <p:nvPr/>
        </p:nvSpPr>
        <p:spPr>
          <a:xfrm>
            <a:off x="6757988" y="6335554"/>
            <a:ext cx="739735" cy="22860"/>
          </a:xfrm>
          <a:prstGeom prst="roundRect">
            <a:avLst>
              <a:gd name="adj" fmla="val 40000"/>
            </a:avLst>
          </a:prstGeom>
          <a:solidFill>
            <a:srgbClr val="151617"/>
          </a:solidFill>
          <a:ln/>
        </p:spPr>
      </p:sp>
      <p:sp>
        <p:nvSpPr>
          <p:cNvPr id="14" name="Shape 11"/>
          <p:cNvSpPr/>
          <p:nvPr/>
        </p:nvSpPr>
        <p:spPr>
          <a:xfrm>
            <a:off x="6305312" y="6109216"/>
            <a:ext cx="475536" cy="475536"/>
          </a:xfrm>
          <a:prstGeom prst="roundRect">
            <a:avLst>
              <a:gd name="adj" fmla="val 1923"/>
            </a:avLst>
          </a:prstGeom>
          <a:solidFill>
            <a:srgbClr val="F8ECE4"/>
          </a:solidFill>
          <a:ln w="7620">
            <a:solidFill>
              <a:srgbClr val="151617"/>
            </a:solidFill>
            <a:prstDash val="solid"/>
          </a:ln>
          <a:effectLst>
            <a:outerShdw dist="19050" dir="2700000" algn="bl" rotWithShape="0">
              <a:srgbClr val="151617">
                <a:alpha val="100000"/>
              </a:srgbClr>
            </a:outerShdw>
          </a:effectLst>
        </p:spPr>
      </p:sp>
      <p:sp>
        <p:nvSpPr>
          <p:cNvPr id="15" name="Text 12"/>
          <p:cNvSpPr/>
          <p:nvPr/>
        </p:nvSpPr>
        <p:spPr>
          <a:xfrm>
            <a:off x="6445687" y="6188392"/>
            <a:ext cx="194667" cy="317063"/>
          </a:xfrm>
          <a:prstGeom prst="rect">
            <a:avLst/>
          </a:prstGeom>
          <a:noFill/>
          <a:ln/>
        </p:spPr>
        <p:txBody>
          <a:bodyPr wrap="none" lIns="0" tIns="0" rIns="0" bIns="0" rtlCol="0" anchor="t"/>
          <a:lstStyle/>
          <a:p>
            <a:pPr marL="0" indent="0" algn="ctr">
              <a:lnSpc>
                <a:spcPts val="2450"/>
              </a:lnSpc>
              <a:buNone/>
            </a:pPr>
            <a:r>
              <a:rPr lang="en-US" sz="2450" b="1" dirty="0">
                <a:solidFill>
                  <a:srgbClr val="151617"/>
                </a:solidFill>
                <a:latin typeface="Montserrat Black" pitchFamily="34" charset="0"/>
                <a:ea typeface="Montserrat Black" pitchFamily="34" charset="-122"/>
                <a:cs typeface="Montserrat Black" pitchFamily="34" charset="-120"/>
              </a:rPr>
              <a:t>3</a:t>
            </a:r>
            <a:endParaRPr lang="en-US" sz="2450" dirty="0"/>
          </a:p>
        </p:txBody>
      </p:sp>
      <p:sp>
        <p:nvSpPr>
          <p:cNvPr id="16" name="Text 13"/>
          <p:cNvSpPr/>
          <p:nvPr/>
        </p:nvSpPr>
        <p:spPr>
          <a:xfrm>
            <a:off x="7705487" y="6082784"/>
            <a:ext cx="6185178" cy="1014413"/>
          </a:xfrm>
          <a:prstGeom prst="rect">
            <a:avLst/>
          </a:prstGeom>
          <a:noFill/>
          <a:ln/>
        </p:spPr>
        <p:txBody>
          <a:bodyPr wrap="square" lIns="0" tIns="0" rIns="0" bIns="0" rtlCol="0" anchor="t"/>
          <a:lstStyle/>
          <a:p>
            <a:pPr marL="0" indent="0" algn="l">
              <a:lnSpc>
                <a:spcPts val="2650"/>
              </a:lnSpc>
              <a:buNone/>
            </a:pPr>
            <a:r>
              <a:rPr lang="en-US" sz="1650" dirty="0">
                <a:solidFill>
                  <a:srgbClr val="151617"/>
                </a:solidFill>
                <a:latin typeface="Inconsolata" pitchFamily="34" charset="0"/>
                <a:ea typeface="Inconsolata" pitchFamily="34" charset="-122"/>
                <a:cs typeface="Inconsolata" pitchFamily="34" charset="-120"/>
              </a:rPr>
              <a:t>Computer Graphics: Vectors are used in computer graphics to represent positions, directions, and colors. They are crucial for creating realistic 3D models and animations.</a:t>
            </a:r>
            <a:endParaRPr lang="en-US" sz="1650" dirty="0"/>
          </a:p>
        </p:txBody>
      </p:sp>
      <p:pic>
        <p:nvPicPr>
          <p:cNvPr id="18" name="Picture 17">
            <a:extLst>
              <a:ext uri="{FF2B5EF4-FFF2-40B4-BE49-F238E27FC236}">
                <a16:creationId xmlns:a16="http://schemas.microsoft.com/office/drawing/2014/main" id="{DBEE7C1E-068D-4A7C-8091-4497E3F3B4C5}"/>
              </a:ext>
            </a:extLst>
          </p:cNvPr>
          <p:cNvPicPr>
            <a:picLocks noChangeAspect="1"/>
          </p:cNvPicPr>
          <p:nvPr/>
        </p:nvPicPr>
        <p:blipFill>
          <a:blip r:embed="rId4"/>
          <a:stretch>
            <a:fillRect/>
          </a:stretch>
        </p:blipFill>
        <p:spPr>
          <a:xfrm>
            <a:off x="12229765" y="7630484"/>
            <a:ext cx="2400635" cy="50489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88538" y="542925"/>
            <a:ext cx="5340548" cy="614720"/>
          </a:xfrm>
          <a:prstGeom prst="rect">
            <a:avLst/>
          </a:prstGeom>
          <a:noFill/>
          <a:ln/>
        </p:spPr>
        <p:txBody>
          <a:bodyPr wrap="none" lIns="0" tIns="0" rIns="0" bIns="0" rtlCol="0" anchor="t"/>
          <a:lstStyle/>
          <a:p>
            <a:pPr marL="0" indent="0">
              <a:lnSpc>
                <a:spcPts val="4800"/>
              </a:lnSpc>
              <a:buNone/>
            </a:pPr>
            <a:r>
              <a:rPr lang="en-US" sz="3850" b="1" dirty="0">
                <a:solidFill>
                  <a:srgbClr val="151617"/>
                </a:solidFill>
                <a:latin typeface="Montserrat Black" pitchFamily="34" charset="0"/>
                <a:ea typeface="Montserrat Black" pitchFamily="34" charset="-122"/>
                <a:cs typeface="Montserrat Black" pitchFamily="34" charset="-120"/>
              </a:rPr>
              <a:t>Coordinate Systems</a:t>
            </a:r>
            <a:endParaRPr lang="en-US" sz="3850" dirty="0"/>
          </a:p>
        </p:txBody>
      </p:sp>
      <p:pic>
        <p:nvPicPr>
          <p:cNvPr id="4" name="Image 1" descr="preencoded.png"/>
          <p:cNvPicPr>
            <a:picLocks noChangeAspect="1"/>
          </p:cNvPicPr>
          <p:nvPr/>
        </p:nvPicPr>
        <p:blipFill>
          <a:blip r:embed="rId4"/>
          <a:stretch>
            <a:fillRect/>
          </a:stretch>
        </p:blipFill>
        <p:spPr>
          <a:xfrm>
            <a:off x="688538" y="1452682"/>
            <a:ext cx="983694" cy="2077998"/>
          </a:xfrm>
          <a:prstGeom prst="rect">
            <a:avLst/>
          </a:prstGeom>
        </p:spPr>
      </p:pic>
      <p:sp>
        <p:nvSpPr>
          <p:cNvPr id="5" name="Text 1"/>
          <p:cNvSpPr/>
          <p:nvPr/>
        </p:nvSpPr>
        <p:spPr>
          <a:xfrm>
            <a:off x="1967270" y="1649373"/>
            <a:ext cx="2960489" cy="307419"/>
          </a:xfrm>
          <a:prstGeom prst="rect">
            <a:avLst/>
          </a:prstGeom>
          <a:noFill/>
          <a:ln/>
        </p:spPr>
        <p:txBody>
          <a:bodyPr wrap="none" lIns="0" tIns="0" rIns="0" bIns="0" rtlCol="0" anchor="t"/>
          <a:lstStyle/>
          <a:p>
            <a:pPr marL="0" indent="0" algn="l">
              <a:lnSpc>
                <a:spcPts val="2400"/>
              </a:lnSpc>
              <a:buNone/>
            </a:pPr>
            <a:r>
              <a:rPr lang="en-US" sz="1900" b="1" dirty="0">
                <a:solidFill>
                  <a:srgbClr val="151617"/>
                </a:solidFill>
                <a:latin typeface="Montserrat Black" pitchFamily="34" charset="0"/>
                <a:ea typeface="Montserrat Black" pitchFamily="34" charset="-122"/>
                <a:cs typeface="Montserrat Black" pitchFamily="34" charset="-120"/>
              </a:rPr>
              <a:t>Cartesian Coordinates</a:t>
            </a:r>
            <a:endParaRPr lang="en-US" sz="1900" dirty="0"/>
          </a:p>
        </p:txBody>
      </p:sp>
      <p:sp>
        <p:nvSpPr>
          <p:cNvPr id="6" name="Text 2"/>
          <p:cNvSpPr/>
          <p:nvPr/>
        </p:nvSpPr>
        <p:spPr>
          <a:xfrm>
            <a:off x="1967270" y="2074783"/>
            <a:ext cx="6488192" cy="1259205"/>
          </a:xfrm>
          <a:prstGeom prst="rect">
            <a:avLst/>
          </a:prstGeom>
          <a:noFill/>
          <a:ln/>
        </p:spPr>
        <p:txBody>
          <a:bodyPr wrap="square" lIns="0" tIns="0" rIns="0" bIns="0" rtlCol="0" anchor="t"/>
          <a:lstStyle/>
          <a:p>
            <a:pPr marL="0" indent="0" algn="l">
              <a:lnSpc>
                <a:spcPts val="2450"/>
              </a:lnSpc>
              <a:buNone/>
            </a:pPr>
            <a:r>
              <a:rPr lang="en-US" sz="1500" dirty="0">
                <a:solidFill>
                  <a:srgbClr val="151617"/>
                </a:solidFill>
                <a:latin typeface="Inconsolata" pitchFamily="34" charset="0"/>
                <a:ea typeface="Inconsolata" pitchFamily="34" charset="-122"/>
                <a:cs typeface="Inconsolata" pitchFamily="34" charset="-120"/>
              </a:rPr>
              <a:t>Vectors can be represented in Cartesian coordinates, where each component is defined relative to the X, Y, and Z axes. This system is widely used for its simplicity and ease of calculations.</a:t>
            </a:r>
            <a:endParaRPr lang="en-US" sz="1500" dirty="0"/>
          </a:p>
        </p:txBody>
      </p:sp>
      <p:pic>
        <p:nvPicPr>
          <p:cNvPr id="7" name="Image 2" descr="preencoded.png"/>
          <p:cNvPicPr>
            <a:picLocks noChangeAspect="1"/>
          </p:cNvPicPr>
          <p:nvPr/>
        </p:nvPicPr>
        <p:blipFill>
          <a:blip r:embed="rId5"/>
          <a:stretch>
            <a:fillRect/>
          </a:stretch>
        </p:blipFill>
        <p:spPr>
          <a:xfrm>
            <a:off x="688538" y="3530679"/>
            <a:ext cx="983694" cy="2077998"/>
          </a:xfrm>
          <a:prstGeom prst="rect">
            <a:avLst/>
          </a:prstGeom>
        </p:spPr>
      </p:pic>
      <p:sp>
        <p:nvSpPr>
          <p:cNvPr id="8" name="Text 3"/>
          <p:cNvSpPr/>
          <p:nvPr/>
        </p:nvSpPr>
        <p:spPr>
          <a:xfrm>
            <a:off x="1967270" y="3727371"/>
            <a:ext cx="2459474" cy="307419"/>
          </a:xfrm>
          <a:prstGeom prst="rect">
            <a:avLst/>
          </a:prstGeom>
          <a:noFill/>
          <a:ln/>
        </p:spPr>
        <p:txBody>
          <a:bodyPr wrap="none" lIns="0" tIns="0" rIns="0" bIns="0" rtlCol="0" anchor="t"/>
          <a:lstStyle/>
          <a:p>
            <a:pPr marL="0" indent="0" algn="l">
              <a:lnSpc>
                <a:spcPts val="2400"/>
              </a:lnSpc>
              <a:buNone/>
            </a:pPr>
            <a:r>
              <a:rPr lang="en-US" sz="1900" b="1" dirty="0">
                <a:solidFill>
                  <a:srgbClr val="151617"/>
                </a:solidFill>
                <a:latin typeface="Montserrat Black" pitchFamily="34" charset="0"/>
                <a:ea typeface="Montserrat Black" pitchFamily="34" charset="-122"/>
                <a:cs typeface="Montserrat Black" pitchFamily="34" charset="-120"/>
              </a:rPr>
              <a:t>Polar Coordinates</a:t>
            </a:r>
            <a:endParaRPr lang="en-US" sz="1900" dirty="0"/>
          </a:p>
        </p:txBody>
      </p:sp>
      <p:sp>
        <p:nvSpPr>
          <p:cNvPr id="9" name="Text 4"/>
          <p:cNvSpPr/>
          <p:nvPr/>
        </p:nvSpPr>
        <p:spPr>
          <a:xfrm>
            <a:off x="1967270" y="4152781"/>
            <a:ext cx="6488192" cy="1259205"/>
          </a:xfrm>
          <a:prstGeom prst="rect">
            <a:avLst/>
          </a:prstGeom>
          <a:noFill/>
          <a:ln/>
        </p:spPr>
        <p:txBody>
          <a:bodyPr wrap="square" lIns="0" tIns="0" rIns="0" bIns="0" rtlCol="0" anchor="t"/>
          <a:lstStyle/>
          <a:p>
            <a:pPr marL="0" indent="0" algn="l">
              <a:lnSpc>
                <a:spcPts val="2450"/>
              </a:lnSpc>
              <a:buNone/>
            </a:pPr>
            <a:r>
              <a:rPr lang="en-US" sz="1500" dirty="0">
                <a:solidFill>
                  <a:srgbClr val="151617"/>
                </a:solidFill>
                <a:latin typeface="Inconsolata" pitchFamily="34" charset="0"/>
                <a:ea typeface="Inconsolata" pitchFamily="34" charset="-122"/>
                <a:cs typeface="Inconsolata" pitchFamily="34" charset="-120"/>
              </a:rPr>
              <a:t>Polar coordinates are used to represent vectors in terms of their magnitude and angle relative to a reference axis. This system is particularly useful for representing vectors in circular or rotational motion.</a:t>
            </a:r>
            <a:endParaRPr lang="en-US" sz="1500" dirty="0"/>
          </a:p>
        </p:txBody>
      </p:sp>
      <p:pic>
        <p:nvPicPr>
          <p:cNvPr id="10" name="Image 3" descr="preencoded.png"/>
          <p:cNvPicPr>
            <a:picLocks noChangeAspect="1"/>
          </p:cNvPicPr>
          <p:nvPr/>
        </p:nvPicPr>
        <p:blipFill>
          <a:blip r:embed="rId6"/>
          <a:stretch>
            <a:fillRect/>
          </a:stretch>
        </p:blipFill>
        <p:spPr>
          <a:xfrm>
            <a:off x="688538" y="5608677"/>
            <a:ext cx="983694" cy="2077998"/>
          </a:xfrm>
          <a:prstGeom prst="rect">
            <a:avLst/>
          </a:prstGeom>
        </p:spPr>
      </p:pic>
      <p:sp>
        <p:nvSpPr>
          <p:cNvPr id="11" name="Text 5"/>
          <p:cNvSpPr/>
          <p:nvPr/>
        </p:nvSpPr>
        <p:spPr>
          <a:xfrm>
            <a:off x="1967270" y="5805368"/>
            <a:ext cx="2937629" cy="307419"/>
          </a:xfrm>
          <a:prstGeom prst="rect">
            <a:avLst/>
          </a:prstGeom>
          <a:noFill/>
          <a:ln/>
        </p:spPr>
        <p:txBody>
          <a:bodyPr wrap="none" lIns="0" tIns="0" rIns="0" bIns="0" rtlCol="0" anchor="t"/>
          <a:lstStyle/>
          <a:p>
            <a:pPr marL="0" indent="0" algn="l">
              <a:lnSpc>
                <a:spcPts val="2400"/>
              </a:lnSpc>
              <a:buNone/>
            </a:pPr>
            <a:r>
              <a:rPr lang="en-US" sz="1900" b="1" dirty="0">
                <a:solidFill>
                  <a:srgbClr val="151617"/>
                </a:solidFill>
                <a:latin typeface="Montserrat Black" pitchFamily="34" charset="0"/>
                <a:ea typeface="Montserrat Black" pitchFamily="34" charset="-122"/>
                <a:cs typeface="Montserrat Black" pitchFamily="34" charset="-120"/>
              </a:rPr>
              <a:t>Spherical Coordinates</a:t>
            </a:r>
            <a:endParaRPr lang="en-US" sz="1900" dirty="0"/>
          </a:p>
        </p:txBody>
      </p:sp>
      <p:sp>
        <p:nvSpPr>
          <p:cNvPr id="12" name="Text 6"/>
          <p:cNvSpPr/>
          <p:nvPr/>
        </p:nvSpPr>
        <p:spPr>
          <a:xfrm>
            <a:off x="1967270" y="6230779"/>
            <a:ext cx="6488192" cy="1259205"/>
          </a:xfrm>
          <a:prstGeom prst="rect">
            <a:avLst/>
          </a:prstGeom>
          <a:noFill/>
          <a:ln/>
        </p:spPr>
        <p:txBody>
          <a:bodyPr wrap="square" lIns="0" tIns="0" rIns="0" bIns="0" rtlCol="0" anchor="t"/>
          <a:lstStyle/>
          <a:p>
            <a:pPr marL="0" indent="0" algn="l">
              <a:lnSpc>
                <a:spcPts val="2450"/>
              </a:lnSpc>
              <a:buNone/>
            </a:pPr>
            <a:r>
              <a:rPr lang="en-US" sz="1500" dirty="0">
                <a:solidFill>
                  <a:srgbClr val="151617"/>
                </a:solidFill>
                <a:latin typeface="Inconsolata" pitchFamily="34" charset="0"/>
                <a:ea typeface="Inconsolata" pitchFamily="34" charset="-122"/>
                <a:cs typeface="Inconsolata" pitchFamily="34" charset="-120"/>
              </a:rPr>
              <a:t>Spherical coordinates represent vectors in three dimensions using their magnitude and two angles: the azimuth and elevation angles. This system is suitable for representing vectors in spherical or astronomical applications.</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Shape 0"/>
          <p:cNvSpPr/>
          <p:nvPr/>
        </p:nvSpPr>
        <p:spPr>
          <a:xfrm>
            <a:off x="0" y="0"/>
            <a:ext cx="5486400" cy="8229600"/>
          </a:xfrm>
          <a:prstGeom prst="rect">
            <a:avLst/>
          </a:prstGeom>
          <a:solidFill>
            <a:srgbClr val="E5E0DF"/>
          </a:solidFill>
          <a:ln/>
        </p:spPr>
      </p:sp>
      <p:pic>
        <p:nvPicPr>
          <p:cNvPr id="4" name="Image 1" descr="preencoded.png"/>
          <p:cNvPicPr>
            <a:picLocks noChangeAspect="1"/>
          </p:cNvPicPr>
          <p:nvPr/>
        </p:nvPicPr>
        <p:blipFill>
          <a:blip r:embed="rId4"/>
          <a:stretch>
            <a:fillRect/>
          </a:stretch>
        </p:blipFill>
        <p:spPr>
          <a:xfrm>
            <a:off x="0" y="0"/>
            <a:ext cx="5486400" cy="8229600"/>
          </a:xfrm>
          <a:prstGeom prst="rect">
            <a:avLst/>
          </a:prstGeom>
        </p:spPr>
      </p:pic>
      <p:sp>
        <p:nvSpPr>
          <p:cNvPr id="5" name="Text 1"/>
          <p:cNvSpPr/>
          <p:nvPr/>
        </p:nvSpPr>
        <p:spPr>
          <a:xfrm>
            <a:off x="6280190" y="1965722"/>
            <a:ext cx="7556421" cy="1417558"/>
          </a:xfrm>
          <a:prstGeom prst="rect">
            <a:avLst/>
          </a:prstGeom>
          <a:noFill/>
          <a:ln/>
        </p:spPr>
        <p:txBody>
          <a:bodyPr wrap="square" lIns="0" tIns="0" rIns="0" bIns="0" rtlCol="0" anchor="t"/>
          <a:lstStyle/>
          <a:p>
            <a:pPr marL="0" indent="0">
              <a:lnSpc>
                <a:spcPts val="5550"/>
              </a:lnSpc>
              <a:buNone/>
            </a:pPr>
            <a:r>
              <a:rPr lang="en-US" sz="4450" b="1" dirty="0">
                <a:solidFill>
                  <a:srgbClr val="151617"/>
                </a:solidFill>
                <a:latin typeface="Montserrat Black" pitchFamily="34" charset="0"/>
                <a:ea typeface="Montserrat Black" pitchFamily="34" charset="-122"/>
                <a:cs typeface="Montserrat Black" pitchFamily="34" charset="-120"/>
              </a:rPr>
              <a:t>Conclusion and Key Takeaways</a:t>
            </a:r>
            <a:endParaRPr lang="en-US" sz="4450" dirty="0"/>
          </a:p>
        </p:txBody>
      </p:sp>
      <p:sp>
        <p:nvSpPr>
          <p:cNvPr id="6" name="Text 2"/>
          <p:cNvSpPr/>
          <p:nvPr/>
        </p:nvSpPr>
        <p:spPr>
          <a:xfrm>
            <a:off x="6280190" y="3723442"/>
            <a:ext cx="7556421" cy="2540318"/>
          </a:xfrm>
          <a:prstGeom prst="rect">
            <a:avLst/>
          </a:prstGeom>
          <a:noFill/>
          <a:ln/>
        </p:spPr>
        <p:txBody>
          <a:bodyPr wrap="square" lIns="0" tIns="0" rIns="0" bIns="0" rtlCol="0" anchor="t"/>
          <a:lstStyle/>
          <a:p>
            <a:pPr marL="0" indent="0">
              <a:lnSpc>
                <a:spcPts val="2850"/>
              </a:lnSpc>
              <a:buNone/>
            </a:pPr>
            <a:r>
              <a:rPr lang="en-US" sz="1750" dirty="0">
                <a:solidFill>
                  <a:srgbClr val="151617"/>
                </a:solidFill>
                <a:latin typeface="Inconsolata" pitchFamily="34" charset="0"/>
                <a:ea typeface="Inconsolata" pitchFamily="34" charset="-122"/>
                <a:cs typeface="Inconsolata" pitchFamily="34" charset="-120"/>
              </a:rPr>
              <a:t>Vectors are essential tools for understanding and modeling various phenomena in mathematics, physics, engineering, and computer science. This presentation highlighted the basic concepts of vectors, their representations, operations, and diverse applications. By understanding vectors, we gain a deeper understanding of the fundamental principles governing the world around us.</a:t>
            </a:r>
            <a:endParaRPr lang="en-US" sz="1750" dirty="0"/>
          </a:p>
        </p:txBody>
      </p:sp>
      <p:pic>
        <p:nvPicPr>
          <p:cNvPr id="8" name="Picture 7">
            <a:extLst>
              <a:ext uri="{FF2B5EF4-FFF2-40B4-BE49-F238E27FC236}">
                <a16:creationId xmlns:a16="http://schemas.microsoft.com/office/drawing/2014/main" id="{7AD66138-47CE-4892-8C80-60BC50619E4B}"/>
              </a:ext>
            </a:extLst>
          </p:cNvPr>
          <p:cNvPicPr>
            <a:picLocks noChangeAspect="1"/>
          </p:cNvPicPr>
          <p:nvPr/>
        </p:nvPicPr>
        <p:blipFill>
          <a:blip r:embed="rId5"/>
          <a:stretch>
            <a:fillRect/>
          </a:stretch>
        </p:blipFill>
        <p:spPr>
          <a:xfrm>
            <a:off x="12229765" y="7640532"/>
            <a:ext cx="2400635" cy="50489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700</Words>
  <Application>Microsoft Office PowerPoint</Application>
  <PresentationFormat>Custom</PresentationFormat>
  <Paragraphs>56</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Montserrat Black</vt:lpstr>
      <vt:lpstr>Inconsolata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2024-11-15T15:15:00Z</dcterms:created>
  <dcterms:modified xsi:type="dcterms:W3CDTF">2024-11-15T17:45:11Z</dcterms:modified>
</cp:coreProperties>
</file>