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5.png" ContentType="image/png"/>
  <Override PartName="/ppt/media/image24.png" ContentType="image/png"/>
  <Override PartName="/ppt/media/image11.jpeg" ContentType="image/jpe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0.png" ContentType="image/png"/>
  <Override PartName="/ppt/media/image2.jpeg" ContentType="image/jpeg"/>
  <Override PartName="/ppt/media/image36.jpeg" ContentType="image/jpeg"/>
  <Override PartName="/ppt/media/image12.png" ContentType="image/png"/>
  <Override PartName="/ppt/media/image9.png" ContentType="image/png"/>
  <Override PartName="/ppt/media/image39.png" ContentType="image/png"/>
  <Override PartName="/ppt/media/image38.png" ContentType="image/png"/>
  <Override PartName="/ppt/media/image8.png" ContentType="image/png"/>
  <Override PartName="/ppt/media/image13.png" ContentType="image/png"/>
  <Override PartName="/ppt/media/image29.jpeg" ContentType="image/jpeg"/>
  <Override PartName="/ppt/media/image28.png" ContentType="image/png"/>
  <Override PartName="/ppt/media/image5.png" ContentType="image/png"/>
  <Override PartName="/ppt/media/image35.png" ContentType="image/png"/>
  <Override PartName="/ppt/media/image30.jpeg" ContentType="image/jpeg"/>
  <Override PartName="/ppt/media/image15.png" ContentType="image/png"/>
  <Override PartName="/ppt/media/image31.png" ContentType="image/png"/>
  <Override PartName="/ppt/media/image6.png" ContentType="image/png"/>
  <Override PartName="/ppt/media/image32.png" ContentType="image/png"/>
  <Override PartName="/ppt/media/image1.jpeg" ContentType="image/jpeg"/>
  <Override PartName="/ppt/media/image7.png" ContentType="image/png"/>
  <Override PartName="/ppt/media/image37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17.jpeg" ContentType="image/jpeg"/>
  <Override PartName="/ppt/media/image26.png" ContentType="image/png"/>
  <Override PartName="/ppt/media/image10.jpeg" ContentType="image/jpeg"/>
  <Override PartName="/ppt/media/image14.png" ContentType="image/png"/>
  <Override PartName="/ppt/media/image16.png" ContentType="image/png"/>
  <Override PartName="/ppt/media/image18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6663AD-8863-4D62-913C-0FC86E7A5C2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103737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963240" y="3486960"/>
            <a:ext cx="103737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30034A-CA66-4FF5-B48B-EB32A6147B3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27900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3963240" y="34869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279000" y="34869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9C3D7F-E036-4CA3-9277-4625CBFA242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7470720" y="23781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0978200" y="23781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3963240" y="34869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7470720" y="34869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0978200" y="34869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7695DE-3373-4CE2-B7BE-AFF8BE09266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E37A310-196A-4C0D-B3C4-311FE9CDA03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3963240" y="2378160"/>
            <a:ext cx="103737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864F9D0-C543-4C41-AAC3-761AC9954E2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103737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AF6D62C-D95D-42D1-82DE-4FEA3E07393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50623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279000" y="2378160"/>
            <a:ext cx="50623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9855E1E-D3A6-4E91-A33C-61FB7FC6826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8C40878-5AD5-4298-8D8B-913F398E2AF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0553040" y="1484640"/>
            <a:ext cx="6294960" cy="424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C8AE2D3-EF5C-432A-95DA-FD35A92AF11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279000" y="2378160"/>
            <a:ext cx="50623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3963240" y="34869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86140F0-8618-44C0-B46B-69BDB526324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963240" y="2378160"/>
            <a:ext cx="103737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C40B8F-393D-4AC2-9F53-7388B6E619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50623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27900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279000" y="34869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D3F327B-249D-41E0-8F0B-F976684F9DA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27900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963240" y="3486960"/>
            <a:ext cx="103737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3EB1335-5730-415F-B396-550F4E6DABD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103737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3963240" y="3486960"/>
            <a:ext cx="103737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8EEA4FD-96BC-4300-A42F-5B37AFF65E2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7900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3963240" y="34869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279000" y="34869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20D1F77-5FAE-48F6-AF94-98295C49A04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7470720" y="23781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0978200" y="23781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3963240" y="34869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7470720" y="34869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0978200" y="3486960"/>
            <a:ext cx="334008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E7EBB6B-D795-4DDE-8E30-9156DF78E54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103737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F4F0A6-80BA-45EB-A3CB-F6384558336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50623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279000" y="2378160"/>
            <a:ext cx="50623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4146BB-079D-407F-8FE8-4248C377EAB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D01400-F476-4415-9380-CA374F425C7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0553040" y="1484640"/>
            <a:ext cx="6294960" cy="4249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CBB4C7-1AED-470F-8CDF-DB029C45C07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279000" y="2378160"/>
            <a:ext cx="50623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963240" y="34869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D6BC93-8893-4C00-A47B-118DA16E1DB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50623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27900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279000" y="34869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9270FD-256D-4E28-9F96-E885BFD7AC3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96324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279000" y="2378160"/>
            <a:ext cx="5062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3963240" y="3486960"/>
            <a:ext cx="1037376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729748-68DA-45AD-8A7B-A07D499DCB9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537A9E4-C572-4BBD-A663-C17F22F0F0AB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91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100" spc="-1" strike="noStrike">
                <a:latin typeface="Calibri"/>
              </a:rPr>
              <a:t>Click to edit the title text format</a:t>
            </a:r>
            <a:endParaRPr b="0" lang="en-IN" sz="41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963240" y="2378160"/>
            <a:ext cx="1037376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Click to edit the outline text format</a:t>
            </a:r>
            <a:endParaRPr b="0" lang="en-IN" sz="68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Second Outline Level</a:t>
            </a:r>
            <a:endParaRPr b="0" lang="en-IN" sz="68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Third Outline Level</a:t>
            </a:r>
            <a:endParaRPr b="0" lang="en-IN" sz="68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Fourth Outline Level</a:t>
            </a:r>
            <a:endParaRPr b="0" lang="en-IN" sz="68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Fifth Outline Level</a:t>
            </a:r>
            <a:endParaRPr b="0" lang="en-IN" sz="68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Sixth Outline Level</a:t>
            </a:r>
            <a:endParaRPr b="0" lang="en-IN" sz="68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Seventh Outline Level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6471AB7-FA92-4E8D-A864-0A320047F7F3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9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jpeg"/><Relationship Id="rId7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png"/><Relationship Id="rId8" Type="http://schemas.openxmlformats.org/officeDocument/2006/relationships/image" Target="../media/image24.png"/><Relationship Id="rId9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image" Target="../media/image29.jpeg"/><Relationship Id="rId6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0.jpeg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image" Target="../media/image33.png"/><Relationship Id="rId5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image" Target="../media/image35.png"/><Relationship Id="rId3" Type="http://schemas.openxmlformats.org/officeDocument/2006/relationships/image" Target="../media/image36.jpe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551080" y="1253160"/>
            <a:ext cx="9045360" cy="915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 algn="ctr">
              <a:lnSpc>
                <a:spcPct val="100000"/>
              </a:lnSpc>
              <a:spcBef>
                <a:spcPts val="116"/>
              </a:spcBef>
              <a:buNone/>
            </a:pPr>
            <a:r>
              <a:rPr b="1" lang="en-IN" sz="10000" spc="-12" strike="noStrike">
                <a:solidFill>
                  <a:srgbClr val="ffffff"/>
                </a:solidFill>
                <a:latin typeface="Cambria"/>
              </a:rPr>
              <a:t>Intersecting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Ideas:</a:t>
            </a:r>
            <a:r>
              <a:rPr b="1" lang="en-IN" sz="10000" spc="-21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10000" spc="-36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-26" strike="noStrike">
                <a:solidFill>
                  <a:srgbClr val="ffffff"/>
                </a:solidFill>
                <a:latin typeface="Cambria"/>
              </a:rPr>
              <a:t>Art </a:t>
            </a:r>
            <a:r>
              <a:rPr b="1" lang="en-IN" sz="10000" spc="-1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1" lang="en-IN" sz="10000" spc="11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109" strike="noStrike">
                <a:solidFill>
                  <a:srgbClr val="ffffff"/>
                </a:solidFill>
                <a:latin typeface="Cambria"/>
              </a:rPr>
              <a:t>Science</a:t>
            </a:r>
            <a:r>
              <a:rPr b="1" lang="en-IN" sz="10000" spc="11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69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1" lang="en-IN" sz="10000" spc="-460" strike="noStrike">
                <a:solidFill>
                  <a:srgbClr val="ffffff"/>
                </a:solidFill>
                <a:latin typeface="Cambria"/>
              </a:rPr>
              <a:t>V</a:t>
            </a:r>
            <a:r>
              <a:rPr b="1" lang="en-IN" sz="10000" spc="103" strike="noStrike">
                <a:solidFill>
                  <a:srgbClr val="ffffff"/>
                </a:solidFill>
                <a:latin typeface="Cambria"/>
              </a:rPr>
              <a:t>e</a:t>
            </a:r>
            <a:r>
              <a:rPr b="1" lang="en-IN" sz="10000" spc="168" strike="noStrike">
                <a:solidFill>
                  <a:srgbClr val="ffffff"/>
                </a:solidFill>
                <a:latin typeface="Cambria"/>
              </a:rPr>
              <a:t>n</a:t>
            </a:r>
            <a:r>
              <a:rPr b="1" lang="en-IN" sz="10000" spc="174" strike="noStrike">
                <a:solidFill>
                  <a:srgbClr val="ffffff"/>
                </a:solidFill>
                <a:latin typeface="Cambria"/>
              </a:rPr>
              <a:t>n</a:t>
            </a:r>
            <a:r>
              <a:rPr b="1" lang="en-IN" sz="10000" spc="-30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10000" spc="103" strike="noStrike">
                <a:solidFill>
                  <a:srgbClr val="ffffff"/>
                </a:solidFill>
                <a:latin typeface="Cambria"/>
              </a:rPr>
              <a:t>Diagrams</a:t>
            </a:r>
            <a:endParaRPr b="0" lang="en-IN" sz="1000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2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3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64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5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6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68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86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7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18140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5900" spc="-1" strike="noStrike">
                <a:solidFill>
                  <a:srgbClr val="000000"/>
                </a:solidFill>
                <a:latin typeface="Cambria"/>
              </a:rPr>
              <a:t>Intersecting</a:t>
            </a:r>
            <a:r>
              <a:rPr b="1" lang="en-IN" sz="5900" spc="20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900" spc="-12" strike="noStrike">
                <a:solidFill>
                  <a:srgbClr val="000000"/>
                </a:solidFill>
                <a:latin typeface="Cambria"/>
              </a:rPr>
              <a:t>Ideas</a:t>
            </a:r>
            <a:endParaRPr b="0" lang="en-IN" sz="5900" spc="-1" strike="noStrike">
              <a:latin typeface="Calibri"/>
            </a:endParaRPr>
          </a:p>
        </p:txBody>
      </p:sp>
      <p:sp>
        <p:nvSpPr>
          <p:cNvPr id="89" name="object 6"/>
          <p:cNvSpPr/>
          <p:nvPr/>
        </p:nvSpPr>
        <p:spPr>
          <a:xfrm>
            <a:off x="15394680" y="2882520"/>
            <a:ext cx="803520" cy="234720"/>
          </a:xfrm>
          <a:custGeom>
            <a:avLst/>
            <a:gdLst/>
            <a:ahLst/>
            <a:rect l="l" t="t" r="r" b="b"/>
            <a:pathLst>
              <a:path w="803909" h="234950">
                <a:moveTo>
                  <a:pt x="237998" y="0"/>
                </a:moveTo>
                <a:lnTo>
                  <a:pt x="200152" y="0"/>
                </a:lnTo>
                <a:lnTo>
                  <a:pt x="119507" y="181876"/>
                </a:lnTo>
                <a:lnTo>
                  <a:pt x="39370" y="0"/>
                </a:lnTo>
                <a:lnTo>
                  <a:pt x="0" y="0"/>
                </a:lnTo>
                <a:lnTo>
                  <a:pt x="103251" y="233070"/>
                </a:lnTo>
                <a:lnTo>
                  <a:pt x="134620" y="233070"/>
                </a:lnTo>
                <a:lnTo>
                  <a:pt x="157314" y="181876"/>
                </a:lnTo>
                <a:lnTo>
                  <a:pt x="237998" y="0"/>
                </a:lnTo>
                <a:close/>
              </a:path>
              <a:path w="803909" h="234950">
                <a:moveTo>
                  <a:pt x="393954" y="127622"/>
                </a:moveTo>
                <a:lnTo>
                  <a:pt x="392049" y="127622"/>
                </a:lnTo>
                <a:lnTo>
                  <a:pt x="390474" y="119405"/>
                </a:lnTo>
                <a:lnTo>
                  <a:pt x="388251" y="111544"/>
                </a:lnTo>
                <a:lnTo>
                  <a:pt x="385381" y="104025"/>
                </a:lnTo>
                <a:lnTo>
                  <a:pt x="381889" y="96850"/>
                </a:lnTo>
                <a:lnTo>
                  <a:pt x="375742" y="87147"/>
                </a:lnTo>
                <a:lnTo>
                  <a:pt x="374484" y="85648"/>
                </a:lnTo>
                <a:lnTo>
                  <a:pt x="368554" y="78574"/>
                </a:lnTo>
                <a:lnTo>
                  <a:pt x="360311" y="71145"/>
                </a:lnTo>
                <a:lnTo>
                  <a:pt x="357124" y="68986"/>
                </a:lnTo>
                <a:lnTo>
                  <a:pt x="357124" y="127622"/>
                </a:lnTo>
                <a:lnTo>
                  <a:pt x="255143" y="127622"/>
                </a:lnTo>
                <a:lnTo>
                  <a:pt x="279273" y="92633"/>
                </a:lnTo>
                <a:lnTo>
                  <a:pt x="306451" y="85648"/>
                </a:lnTo>
                <a:lnTo>
                  <a:pt x="313944" y="86093"/>
                </a:lnTo>
                <a:lnTo>
                  <a:pt x="348449" y="106184"/>
                </a:lnTo>
                <a:lnTo>
                  <a:pt x="357124" y="127622"/>
                </a:lnTo>
                <a:lnTo>
                  <a:pt x="357124" y="68986"/>
                </a:lnTo>
                <a:lnTo>
                  <a:pt x="351028" y="64846"/>
                </a:lnTo>
                <a:lnTo>
                  <a:pt x="340880" y="59855"/>
                </a:lnTo>
                <a:lnTo>
                  <a:pt x="330301" y="56349"/>
                </a:lnTo>
                <a:lnTo>
                  <a:pt x="330479" y="56349"/>
                </a:lnTo>
                <a:lnTo>
                  <a:pt x="318693" y="54152"/>
                </a:lnTo>
                <a:lnTo>
                  <a:pt x="306451" y="53416"/>
                </a:lnTo>
                <a:lnTo>
                  <a:pt x="294373" y="54152"/>
                </a:lnTo>
                <a:lnTo>
                  <a:pt x="252361" y="71577"/>
                </a:lnTo>
                <a:lnTo>
                  <a:pt x="225501" y="107848"/>
                </a:lnTo>
                <a:lnTo>
                  <a:pt x="219075" y="143891"/>
                </a:lnTo>
                <a:lnTo>
                  <a:pt x="219824" y="156667"/>
                </a:lnTo>
                <a:lnTo>
                  <a:pt x="237553" y="200431"/>
                </a:lnTo>
                <a:lnTo>
                  <a:pt x="274853" y="228041"/>
                </a:lnTo>
                <a:lnTo>
                  <a:pt x="312420" y="234594"/>
                </a:lnTo>
                <a:lnTo>
                  <a:pt x="322770" y="234137"/>
                </a:lnTo>
                <a:lnTo>
                  <a:pt x="360133" y="222707"/>
                </a:lnTo>
                <a:lnTo>
                  <a:pt x="383984" y="201752"/>
                </a:lnTo>
                <a:lnTo>
                  <a:pt x="384683" y="200990"/>
                </a:lnTo>
                <a:lnTo>
                  <a:pt x="363728" y="176657"/>
                </a:lnTo>
                <a:lnTo>
                  <a:pt x="357149" y="183743"/>
                </a:lnTo>
                <a:lnTo>
                  <a:pt x="350774" y="189496"/>
                </a:lnTo>
                <a:lnTo>
                  <a:pt x="313055" y="201752"/>
                </a:lnTo>
                <a:lnTo>
                  <a:pt x="304533" y="201307"/>
                </a:lnTo>
                <a:lnTo>
                  <a:pt x="265328" y="180695"/>
                </a:lnTo>
                <a:lnTo>
                  <a:pt x="255016" y="157314"/>
                </a:lnTo>
                <a:lnTo>
                  <a:pt x="392811" y="157314"/>
                </a:lnTo>
                <a:lnTo>
                  <a:pt x="392811" y="148704"/>
                </a:lnTo>
                <a:lnTo>
                  <a:pt x="393192" y="145173"/>
                </a:lnTo>
                <a:lnTo>
                  <a:pt x="393192" y="138747"/>
                </a:lnTo>
                <a:lnTo>
                  <a:pt x="392811" y="133769"/>
                </a:lnTo>
                <a:lnTo>
                  <a:pt x="392176" y="128968"/>
                </a:lnTo>
                <a:lnTo>
                  <a:pt x="393954" y="127622"/>
                </a:lnTo>
                <a:close/>
              </a:path>
              <a:path w="803909" h="234950">
                <a:moveTo>
                  <a:pt x="590804" y="130695"/>
                </a:moveTo>
                <a:lnTo>
                  <a:pt x="581279" y="87795"/>
                </a:lnTo>
                <a:lnTo>
                  <a:pt x="580491" y="86563"/>
                </a:lnTo>
                <a:lnTo>
                  <a:pt x="576110" y="79679"/>
                </a:lnTo>
                <a:lnTo>
                  <a:pt x="536867" y="55549"/>
                </a:lnTo>
                <a:lnTo>
                  <a:pt x="516382" y="53416"/>
                </a:lnTo>
                <a:lnTo>
                  <a:pt x="504012" y="54127"/>
                </a:lnTo>
                <a:lnTo>
                  <a:pt x="467487" y="67119"/>
                </a:lnTo>
                <a:lnTo>
                  <a:pt x="460121" y="73380"/>
                </a:lnTo>
                <a:lnTo>
                  <a:pt x="460121" y="55029"/>
                </a:lnTo>
                <a:lnTo>
                  <a:pt x="425704" y="55029"/>
                </a:lnTo>
                <a:lnTo>
                  <a:pt x="425704" y="233070"/>
                </a:lnTo>
                <a:lnTo>
                  <a:pt x="461010" y="233070"/>
                </a:lnTo>
                <a:lnTo>
                  <a:pt x="461010" y="139827"/>
                </a:lnTo>
                <a:lnTo>
                  <a:pt x="461327" y="132842"/>
                </a:lnTo>
                <a:lnTo>
                  <a:pt x="477354" y="96964"/>
                </a:lnTo>
                <a:lnTo>
                  <a:pt x="512318" y="86563"/>
                </a:lnTo>
                <a:lnTo>
                  <a:pt x="522097" y="87287"/>
                </a:lnTo>
                <a:lnTo>
                  <a:pt x="552665" y="112433"/>
                </a:lnTo>
                <a:lnTo>
                  <a:pt x="555498" y="233070"/>
                </a:lnTo>
                <a:lnTo>
                  <a:pt x="590804" y="233070"/>
                </a:lnTo>
                <a:lnTo>
                  <a:pt x="590804" y="130695"/>
                </a:lnTo>
                <a:close/>
              </a:path>
              <a:path w="803909" h="234950">
                <a:moveTo>
                  <a:pt x="803402" y="130695"/>
                </a:moveTo>
                <a:lnTo>
                  <a:pt x="793877" y="87795"/>
                </a:lnTo>
                <a:lnTo>
                  <a:pt x="793076" y="86563"/>
                </a:lnTo>
                <a:lnTo>
                  <a:pt x="788631" y="79679"/>
                </a:lnTo>
                <a:lnTo>
                  <a:pt x="749338" y="55549"/>
                </a:lnTo>
                <a:lnTo>
                  <a:pt x="728853" y="53416"/>
                </a:lnTo>
                <a:lnTo>
                  <a:pt x="716483" y="54127"/>
                </a:lnTo>
                <a:lnTo>
                  <a:pt x="679958" y="67119"/>
                </a:lnTo>
                <a:lnTo>
                  <a:pt x="672592" y="73380"/>
                </a:lnTo>
                <a:lnTo>
                  <a:pt x="672592" y="55029"/>
                </a:lnTo>
                <a:lnTo>
                  <a:pt x="638175" y="55029"/>
                </a:lnTo>
                <a:lnTo>
                  <a:pt x="638175" y="233070"/>
                </a:lnTo>
                <a:lnTo>
                  <a:pt x="673481" y="233070"/>
                </a:lnTo>
                <a:lnTo>
                  <a:pt x="673481" y="139827"/>
                </a:lnTo>
                <a:lnTo>
                  <a:pt x="673798" y="132842"/>
                </a:lnTo>
                <a:lnTo>
                  <a:pt x="689825" y="96964"/>
                </a:lnTo>
                <a:lnTo>
                  <a:pt x="724789" y="86563"/>
                </a:lnTo>
                <a:lnTo>
                  <a:pt x="734618" y="87287"/>
                </a:lnTo>
                <a:lnTo>
                  <a:pt x="765187" y="112433"/>
                </a:lnTo>
                <a:lnTo>
                  <a:pt x="767969" y="233070"/>
                </a:lnTo>
                <a:lnTo>
                  <a:pt x="803402" y="233070"/>
                </a:lnTo>
                <a:lnTo>
                  <a:pt x="803402" y="13069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0" name="object 7" descr=""/>
          <p:cNvPicPr/>
          <p:nvPr/>
        </p:nvPicPr>
        <p:blipFill>
          <a:blip r:embed="rId2"/>
          <a:stretch/>
        </p:blipFill>
        <p:spPr>
          <a:xfrm>
            <a:off x="10601640" y="3250440"/>
            <a:ext cx="1495800" cy="308520"/>
          </a:xfrm>
          <a:prstGeom prst="rect">
            <a:avLst/>
          </a:prstGeom>
          <a:ln w="0">
            <a:noFill/>
          </a:ln>
        </p:spPr>
      </p:pic>
      <p:sp>
        <p:nvSpPr>
          <p:cNvPr id="91" name="object 8"/>
          <p:cNvSpPr/>
          <p:nvPr/>
        </p:nvSpPr>
        <p:spPr>
          <a:xfrm>
            <a:off x="11893680" y="3663000"/>
            <a:ext cx="431280" cy="216000"/>
          </a:xfrm>
          <a:custGeom>
            <a:avLst/>
            <a:gdLst/>
            <a:ahLst/>
            <a:rect l="l" t="t" r="r" b="b"/>
            <a:pathLst>
              <a:path w="431800" h="216535">
                <a:moveTo>
                  <a:pt x="151714" y="137896"/>
                </a:moveTo>
                <a:lnTo>
                  <a:pt x="151638" y="104597"/>
                </a:lnTo>
                <a:lnTo>
                  <a:pt x="150596" y="90474"/>
                </a:lnTo>
                <a:lnTo>
                  <a:pt x="150495" y="89052"/>
                </a:lnTo>
                <a:lnTo>
                  <a:pt x="146837" y="74701"/>
                </a:lnTo>
                <a:lnTo>
                  <a:pt x="143192" y="67449"/>
                </a:lnTo>
                <a:lnTo>
                  <a:pt x="140741" y="62572"/>
                </a:lnTo>
                <a:lnTo>
                  <a:pt x="109004" y="39344"/>
                </a:lnTo>
                <a:lnTo>
                  <a:pt x="78206" y="34912"/>
                </a:lnTo>
                <a:lnTo>
                  <a:pt x="68033" y="35306"/>
                </a:lnTo>
                <a:lnTo>
                  <a:pt x="29425" y="44894"/>
                </a:lnTo>
                <a:lnTo>
                  <a:pt x="2540" y="62382"/>
                </a:lnTo>
                <a:lnTo>
                  <a:pt x="19494" y="90474"/>
                </a:lnTo>
                <a:lnTo>
                  <a:pt x="26873" y="84391"/>
                </a:lnTo>
                <a:lnTo>
                  <a:pt x="34048" y="79349"/>
                </a:lnTo>
                <a:lnTo>
                  <a:pt x="75971" y="67449"/>
                </a:lnTo>
                <a:lnTo>
                  <a:pt x="85648" y="68046"/>
                </a:lnTo>
                <a:lnTo>
                  <a:pt x="115722" y="96024"/>
                </a:lnTo>
                <a:lnTo>
                  <a:pt x="116344" y="104597"/>
                </a:lnTo>
                <a:lnTo>
                  <a:pt x="116344" y="108127"/>
                </a:lnTo>
                <a:lnTo>
                  <a:pt x="116344" y="137896"/>
                </a:lnTo>
                <a:lnTo>
                  <a:pt x="116344" y="155181"/>
                </a:lnTo>
                <a:lnTo>
                  <a:pt x="112064" y="163131"/>
                </a:lnTo>
                <a:lnTo>
                  <a:pt x="85572" y="183769"/>
                </a:lnTo>
                <a:lnTo>
                  <a:pt x="85153" y="183769"/>
                </a:lnTo>
                <a:lnTo>
                  <a:pt x="78308" y="185051"/>
                </a:lnTo>
                <a:lnTo>
                  <a:pt x="77787" y="185051"/>
                </a:lnTo>
                <a:lnTo>
                  <a:pt x="70370" y="185470"/>
                </a:lnTo>
                <a:lnTo>
                  <a:pt x="62115" y="185051"/>
                </a:lnTo>
                <a:lnTo>
                  <a:pt x="35064" y="168186"/>
                </a:lnTo>
                <a:lnTo>
                  <a:pt x="35064" y="154419"/>
                </a:lnTo>
                <a:lnTo>
                  <a:pt x="70993" y="137896"/>
                </a:lnTo>
                <a:lnTo>
                  <a:pt x="116344" y="137896"/>
                </a:lnTo>
                <a:lnTo>
                  <a:pt x="116344" y="108127"/>
                </a:lnTo>
                <a:lnTo>
                  <a:pt x="70370" y="108127"/>
                </a:lnTo>
                <a:lnTo>
                  <a:pt x="58445" y="108585"/>
                </a:lnTo>
                <a:lnTo>
                  <a:pt x="16306" y="123748"/>
                </a:lnTo>
                <a:lnTo>
                  <a:pt x="0" y="161531"/>
                </a:lnTo>
                <a:lnTo>
                  <a:pt x="431" y="168186"/>
                </a:lnTo>
                <a:lnTo>
                  <a:pt x="24625" y="205613"/>
                </a:lnTo>
                <a:lnTo>
                  <a:pt x="66916" y="216090"/>
                </a:lnTo>
                <a:lnTo>
                  <a:pt x="79095" y="215430"/>
                </a:lnTo>
                <a:lnTo>
                  <a:pt x="114871" y="201739"/>
                </a:lnTo>
                <a:lnTo>
                  <a:pt x="117259" y="199656"/>
                </a:lnTo>
                <a:lnTo>
                  <a:pt x="117259" y="214566"/>
                </a:lnTo>
                <a:lnTo>
                  <a:pt x="151714" y="214566"/>
                </a:lnTo>
                <a:lnTo>
                  <a:pt x="151714" y="199656"/>
                </a:lnTo>
                <a:lnTo>
                  <a:pt x="151714" y="185470"/>
                </a:lnTo>
                <a:lnTo>
                  <a:pt x="151714" y="137896"/>
                </a:lnTo>
                <a:close/>
              </a:path>
              <a:path w="431800" h="216535">
                <a:moveTo>
                  <a:pt x="295351" y="34912"/>
                </a:moveTo>
                <a:lnTo>
                  <a:pt x="254571" y="41084"/>
                </a:lnTo>
                <a:lnTo>
                  <a:pt x="231089" y="57264"/>
                </a:lnTo>
                <a:lnTo>
                  <a:pt x="233718" y="36525"/>
                </a:lnTo>
                <a:lnTo>
                  <a:pt x="199339" y="36525"/>
                </a:lnTo>
                <a:lnTo>
                  <a:pt x="199339" y="214566"/>
                </a:lnTo>
                <a:lnTo>
                  <a:pt x="234645" y="214566"/>
                </a:lnTo>
                <a:lnTo>
                  <a:pt x="234645" y="123774"/>
                </a:lnTo>
                <a:lnTo>
                  <a:pt x="235445" y="111239"/>
                </a:lnTo>
                <a:lnTo>
                  <a:pt x="254660" y="77190"/>
                </a:lnTo>
                <a:lnTo>
                  <a:pt x="279895" y="69672"/>
                </a:lnTo>
                <a:lnTo>
                  <a:pt x="295351" y="69672"/>
                </a:lnTo>
                <a:lnTo>
                  <a:pt x="295351" y="57264"/>
                </a:lnTo>
                <a:lnTo>
                  <a:pt x="295351" y="34912"/>
                </a:lnTo>
                <a:close/>
              </a:path>
              <a:path w="431800" h="216535">
                <a:moveTo>
                  <a:pt x="431622" y="199517"/>
                </a:moveTo>
                <a:lnTo>
                  <a:pt x="424053" y="183946"/>
                </a:lnTo>
                <a:lnTo>
                  <a:pt x="417969" y="171424"/>
                </a:lnTo>
                <a:lnTo>
                  <a:pt x="410921" y="176911"/>
                </a:lnTo>
                <a:lnTo>
                  <a:pt x="404114" y="180822"/>
                </a:lnTo>
                <a:lnTo>
                  <a:pt x="397560" y="183172"/>
                </a:lnTo>
                <a:lnTo>
                  <a:pt x="391261" y="183946"/>
                </a:lnTo>
                <a:lnTo>
                  <a:pt x="383946" y="183946"/>
                </a:lnTo>
                <a:lnTo>
                  <a:pt x="378421" y="181978"/>
                </a:lnTo>
                <a:lnTo>
                  <a:pt x="374688" y="178028"/>
                </a:lnTo>
                <a:lnTo>
                  <a:pt x="371005" y="174091"/>
                </a:lnTo>
                <a:lnTo>
                  <a:pt x="369163" y="168160"/>
                </a:lnTo>
                <a:lnTo>
                  <a:pt x="369163" y="68059"/>
                </a:lnTo>
                <a:lnTo>
                  <a:pt x="419506" y="68059"/>
                </a:lnTo>
                <a:lnTo>
                  <a:pt x="419506" y="36525"/>
                </a:lnTo>
                <a:lnTo>
                  <a:pt x="369163" y="36525"/>
                </a:lnTo>
                <a:lnTo>
                  <a:pt x="369163" y="0"/>
                </a:lnTo>
                <a:lnTo>
                  <a:pt x="333857" y="0"/>
                </a:lnTo>
                <a:lnTo>
                  <a:pt x="333857" y="36525"/>
                </a:lnTo>
                <a:lnTo>
                  <a:pt x="304317" y="36525"/>
                </a:lnTo>
                <a:lnTo>
                  <a:pt x="304317" y="68059"/>
                </a:lnTo>
                <a:lnTo>
                  <a:pt x="333857" y="68059"/>
                </a:lnTo>
                <a:lnTo>
                  <a:pt x="333857" y="161531"/>
                </a:lnTo>
                <a:lnTo>
                  <a:pt x="334759" y="173659"/>
                </a:lnTo>
                <a:lnTo>
                  <a:pt x="356323" y="208026"/>
                </a:lnTo>
                <a:lnTo>
                  <a:pt x="388734" y="216090"/>
                </a:lnTo>
                <a:lnTo>
                  <a:pt x="395897" y="216090"/>
                </a:lnTo>
                <a:lnTo>
                  <a:pt x="426034" y="204216"/>
                </a:lnTo>
                <a:lnTo>
                  <a:pt x="431622" y="1995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2" name="object 9" descr=""/>
          <p:cNvPicPr/>
          <p:nvPr/>
        </p:nvPicPr>
        <p:blipFill>
          <a:blip r:embed="rId3"/>
          <a:stretch/>
        </p:blipFill>
        <p:spPr>
          <a:xfrm>
            <a:off x="13102560" y="3631320"/>
            <a:ext cx="1171440" cy="247320"/>
          </a:xfrm>
          <a:prstGeom prst="rect">
            <a:avLst/>
          </a:prstGeom>
          <a:ln w="0">
            <a:noFill/>
          </a:ln>
        </p:spPr>
      </p:pic>
      <p:sp>
        <p:nvSpPr>
          <p:cNvPr id="93" name="object 10"/>
          <p:cNvSpPr/>
          <p:nvPr/>
        </p:nvSpPr>
        <p:spPr>
          <a:xfrm>
            <a:off x="10553040" y="2788560"/>
            <a:ext cx="5984640" cy="343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77" strike="noStrike">
                <a:latin typeface="Verdana"/>
              </a:rPr>
              <a:t>Welcome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2600" indent="15285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30" strike="noStrike">
                <a:latin typeface="Verdana"/>
              </a:rPr>
              <a:t>!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presentation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delve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83" strike="noStrike">
                <a:latin typeface="Verdana"/>
              </a:rPr>
              <a:t>behind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-1" strike="noStrike">
                <a:latin typeface="Verdana"/>
              </a:rPr>
              <a:t>powerful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visual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us </a:t>
            </a:r>
            <a:r>
              <a:rPr b="0" lang="en-IN" sz="2450" spc="49" strike="noStrike">
                <a:latin typeface="Verdana"/>
              </a:rPr>
              <a:t>understand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relationships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" strike="noStrike">
                <a:latin typeface="Verdana"/>
              </a:rPr>
              <a:t>intersections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concepts.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Get ready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discover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diagrams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creativity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clarity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 indent="152856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38" strike="noStrike">
                <a:latin typeface="Verdana"/>
              </a:rPr>
              <a:t>communication.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3309120" y="1419840"/>
            <a:ext cx="436968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3950" spc="15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Basics</a:t>
            </a:r>
            <a:r>
              <a:rPr b="1" lang="en-IN" sz="3950" spc="15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21" strike="noStrike">
                <a:solidFill>
                  <a:srgbClr val="000000"/>
                </a:solidFill>
                <a:latin typeface="Cambria"/>
              </a:rPr>
              <a:t>Venn</a:t>
            </a:r>
            <a:endParaRPr b="0" lang="en-IN" sz="3950" spc="-1" strike="noStrike"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38" strike="noStrike">
                <a:solidFill>
                  <a:srgbClr val="000000"/>
                </a:solidFill>
                <a:latin typeface="Cambria"/>
              </a:rPr>
              <a:t>Diagrams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95" name="object 3" descr=""/>
          <p:cNvPicPr/>
          <p:nvPr/>
        </p:nvPicPr>
        <p:blipFill>
          <a:blip r:embed="rId1"/>
          <a:stretch/>
        </p:blipFill>
        <p:spPr>
          <a:xfrm>
            <a:off x="3664440" y="2950200"/>
            <a:ext cx="2260080" cy="308520"/>
          </a:xfrm>
          <a:prstGeom prst="rect">
            <a:avLst/>
          </a:prstGeom>
          <a:ln w="0">
            <a:noFill/>
          </a:ln>
        </p:spPr>
      </p:pic>
      <p:pic>
        <p:nvPicPr>
          <p:cNvPr id="96" name="object 4" descr=""/>
          <p:cNvPicPr/>
          <p:nvPr/>
        </p:nvPicPr>
        <p:blipFill>
          <a:blip r:embed="rId2"/>
          <a:stretch/>
        </p:blipFill>
        <p:spPr>
          <a:xfrm>
            <a:off x="1996920" y="3826440"/>
            <a:ext cx="1992240" cy="307080"/>
          </a:xfrm>
          <a:prstGeom prst="rect">
            <a:avLst/>
          </a:prstGeom>
          <a:ln w="0">
            <a:noFill/>
          </a:ln>
        </p:spPr>
      </p:pic>
      <p:pic>
        <p:nvPicPr>
          <p:cNvPr id="97" name="object 5" descr=""/>
          <p:cNvPicPr/>
          <p:nvPr/>
        </p:nvPicPr>
        <p:blipFill>
          <a:blip r:embed="rId3"/>
          <a:stretch/>
        </p:blipFill>
        <p:spPr>
          <a:xfrm>
            <a:off x="2395080" y="6026760"/>
            <a:ext cx="2082240" cy="247320"/>
          </a:xfrm>
          <a:prstGeom prst="rect">
            <a:avLst/>
          </a:prstGeom>
          <a:ln w="0">
            <a:noFill/>
          </a:ln>
        </p:spPr>
      </p:pic>
      <p:pic>
        <p:nvPicPr>
          <p:cNvPr id="98" name="object 6" descr=""/>
          <p:cNvPicPr/>
          <p:nvPr/>
        </p:nvPicPr>
        <p:blipFill>
          <a:blip r:embed="rId4"/>
          <a:stretch/>
        </p:blipFill>
        <p:spPr>
          <a:xfrm>
            <a:off x="4654800" y="6026760"/>
            <a:ext cx="729720" cy="308520"/>
          </a:xfrm>
          <a:prstGeom prst="rect">
            <a:avLst/>
          </a:prstGeom>
          <a:ln w="0">
            <a:noFill/>
          </a:ln>
        </p:spPr>
      </p:pic>
      <p:pic>
        <p:nvPicPr>
          <p:cNvPr id="99" name="object 7" descr=""/>
          <p:cNvPicPr/>
          <p:nvPr/>
        </p:nvPicPr>
        <p:blipFill>
          <a:blip r:embed="rId5"/>
          <a:stretch/>
        </p:blipFill>
        <p:spPr>
          <a:xfrm>
            <a:off x="6230880" y="6026760"/>
            <a:ext cx="1371240" cy="247320"/>
          </a:xfrm>
          <a:prstGeom prst="rect">
            <a:avLst/>
          </a:prstGeom>
          <a:ln w="0">
            <a:noFill/>
          </a:ln>
        </p:spPr>
      </p:pic>
      <p:sp>
        <p:nvSpPr>
          <p:cNvPr id="100" name="object 8"/>
          <p:cNvSpPr/>
          <p:nvPr/>
        </p:nvSpPr>
        <p:spPr>
          <a:xfrm>
            <a:off x="1485000" y="2808360"/>
            <a:ext cx="6193440" cy="395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  <a:tabLst>
                <a:tab algn="l" pos="2664360"/>
              </a:tabLst>
            </a:pPr>
            <a:r>
              <a:rPr b="0" lang="en-IN" sz="2450" spc="29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consists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  <a:tabLst>
                <a:tab algn="l" pos="2664360"/>
              </a:tabLst>
            </a:pPr>
            <a:r>
              <a:rPr b="0" lang="en-IN" sz="2450" spc="-1" strike="noStrike">
                <a:latin typeface="Verdana"/>
              </a:rPr>
              <a:t>overlapping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circles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illustrate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  <a:tabLst>
                <a:tab algn="l" pos="2664360"/>
              </a:tabLst>
            </a:pPr>
            <a:r>
              <a:rPr b="0" lang="en-IN" sz="2450" spc="63" strike="noStrike">
                <a:latin typeface="Verdana"/>
              </a:rPr>
              <a:t>between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different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sets.</a:t>
            </a:r>
            <a:endParaRPr b="0" lang="en-IN" sz="2450" spc="-1" strike="noStrike">
              <a:latin typeface="Arial"/>
            </a:endParaRPr>
          </a:p>
          <a:p>
            <a:pPr marL="12600" indent="52308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63" strike="noStrike">
                <a:latin typeface="Verdana"/>
              </a:rPr>
              <a:t>Each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circle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represents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set,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intersections</a:t>
            </a:r>
            <a:r>
              <a:rPr b="0" lang="en-IN" sz="2450" spc="-3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show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commonalities.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-1" strike="noStrike">
                <a:latin typeface="Verdana"/>
              </a:rPr>
              <a:t>simple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yet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effective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helps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visualize </a:t>
            </a: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ideas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widely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used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 indent="52308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907560"/>
                <a:tab algn="l" pos="3124080"/>
              </a:tabLst>
            </a:pPr>
            <a:r>
              <a:rPr b="0" lang="en-IN" sz="2450" spc="-415" strike="noStrike">
                <a:latin typeface="Verdana"/>
              </a:rPr>
              <a:t>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1" name="object 9" descr=""/>
          <p:cNvPicPr/>
          <p:nvPr/>
        </p:nvPicPr>
        <p:blipFill>
          <a:blip r:embed="rId6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03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04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179568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850" spc="-1" strike="noStrike">
                <a:solidFill>
                  <a:srgbClr val="000000"/>
                </a:solidFill>
                <a:latin typeface="Cambria"/>
              </a:rPr>
              <a:t>Historical</a:t>
            </a:r>
            <a:r>
              <a:rPr b="1" lang="en-IN" sz="5850" spc="40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850" spc="38" strike="noStrike">
                <a:solidFill>
                  <a:srgbClr val="000000"/>
                </a:solidFill>
                <a:latin typeface="Cambria"/>
              </a:rPr>
              <a:t>Context</a:t>
            </a:r>
            <a:endParaRPr b="0" lang="en-IN" sz="5850" spc="-1" strike="noStrike">
              <a:latin typeface="Calibri"/>
            </a:endParaRPr>
          </a:p>
        </p:txBody>
      </p:sp>
      <p:pic>
        <p:nvPicPr>
          <p:cNvPr id="106" name="object 6" descr=""/>
          <p:cNvPicPr/>
          <p:nvPr/>
        </p:nvPicPr>
        <p:blipFill>
          <a:blip r:embed="rId2"/>
          <a:stretch/>
        </p:blipFill>
        <p:spPr>
          <a:xfrm>
            <a:off x="13037760" y="3631320"/>
            <a:ext cx="729720" cy="308520"/>
          </a:xfrm>
          <a:prstGeom prst="rect">
            <a:avLst/>
          </a:prstGeom>
          <a:ln w="0">
            <a:noFill/>
          </a:ln>
        </p:spPr>
      </p:pic>
      <p:pic>
        <p:nvPicPr>
          <p:cNvPr id="107" name="object 7" descr=""/>
          <p:cNvPicPr/>
          <p:nvPr/>
        </p:nvPicPr>
        <p:blipFill>
          <a:blip r:embed="rId3"/>
          <a:stretch/>
        </p:blipFill>
        <p:spPr>
          <a:xfrm>
            <a:off x="12985200" y="2869200"/>
            <a:ext cx="2433600" cy="308520"/>
          </a:xfrm>
          <a:prstGeom prst="rect">
            <a:avLst/>
          </a:prstGeom>
          <a:ln w="0">
            <a:noFill/>
          </a:ln>
        </p:spPr>
      </p:pic>
      <p:pic>
        <p:nvPicPr>
          <p:cNvPr id="108" name="object 8" descr=""/>
          <p:cNvPicPr/>
          <p:nvPr/>
        </p:nvPicPr>
        <p:blipFill>
          <a:blip r:embed="rId4"/>
          <a:stretch/>
        </p:blipFill>
        <p:spPr>
          <a:xfrm>
            <a:off x="14901120" y="4393440"/>
            <a:ext cx="1343160" cy="247320"/>
          </a:xfrm>
          <a:prstGeom prst="rect">
            <a:avLst/>
          </a:prstGeom>
          <a:ln w="0">
            <a:noFill/>
          </a:ln>
        </p:spPr>
      </p:pic>
      <p:pic>
        <p:nvPicPr>
          <p:cNvPr id="109" name="object 9" descr=""/>
          <p:cNvPicPr/>
          <p:nvPr/>
        </p:nvPicPr>
        <p:blipFill>
          <a:blip r:embed="rId5"/>
          <a:stretch/>
        </p:blipFill>
        <p:spPr>
          <a:xfrm>
            <a:off x="12851640" y="3250440"/>
            <a:ext cx="1665000" cy="247680"/>
          </a:xfrm>
          <a:prstGeom prst="rect">
            <a:avLst/>
          </a:prstGeom>
          <a:ln w="0">
            <a:noFill/>
          </a:ln>
        </p:spPr>
      </p:pic>
      <p:sp>
        <p:nvSpPr>
          <p:cNvPr id="110" name="object 10"/>
          <p:cNvSpPr/>
          <p:nvPr/>
        </p:nvSpPr>
        <p:spPr>
          <a:xfrm>
            <a:off x="11276640" y="4806000"/>
            <a:ext cx="431280" cy="216000"/>
          </a:xfrm>
          <a:custGeom>
            <a:avLst/>
            <a:gdLst/>
            <a:ahLst/>
            <a:rect l="l" t="t" r="r" b="b"/>
            <a:pathLst>
              <a:path w="431800" h="216535">
                <a:moveTo>
                  <a:pt x="151714" y="137896"/>
                </a:moveTo>
                <a:lnTo>
                  <a:pt x="151638" y="104597"/>
                </a:lnTo>
                <a:lnTo>
                  <a:pt x="150596" y="90474"/>
                </a:lnTo>
                <a:lnTo>
                  <a:pt x="150495" y="89052"/>
                </a:lnTo>
                <a:lnTo>
                  <a:pt x="146837" y="74701"/>
                </a:lnTo>
                <a:lnTo>
                  <a:pt x="143192" y="67449"/>
                </a:lnTo>
                <a:lnTo>
                  <a:pt x="140741" y="62572"/>
                </a:lnTo>
                <a:lnTo>
                  <a:pt x="109004" y="39344"/>
                </a:lnTo>
                <a:lnTo>
                  <a:pt x="78193" y="34912"/>
                </a:lnTo>
                <a:lnTo>
                  <a:pt x="68021" y="35306"/>
                </a:lnTo>
                <a:lnTo>
                  <a:pt x="29425" y="44894"/>
                </a:lnTo>
                <a:lnTo>
                  <a:pt x="2540" y="62382"/>
                </a:lnTo>
                <a:lnTo>
                  <a:pt x="19494" y="90474"/>
                </a:lnTo>
                <a:lnTo>
                  <a:pt x="26873" y="84391"/>
                </a:lnTo>
                <a:lnTo>
                  <a:pt x="34048" y="79349"/>
                </a:lnTo>
                <a:lnTo>
                  <a:pt x="75971" y="67449"/>
                </a:lnTo>
                <a:lnTo>
                  <a:pt x="85648" y="68046"/>
                </a:lnTo>
                <a:lnTo>
                  <a:pt x="115709" y="96024"/>
                </a:lnTo>
                <a:lnTo>
                  <a:pt x="116332" y="104597"/>
                </a:lnTo>
                <a:lnTo>
                  <a:pt x="116332" y="108127"/>
                </a:lnTo>
                <a:lnTo>
                  <a:pt x="116332" y="137896"/>
                </a:lnTo>
                <a:lnTo>
                  <a:pt x="116332" y="155181"/>
                </a:lnTo>
                <a:lnTo>
                  <a:pt x="112052" y="163131"/>
                </a:lnTo>
                <a:lnTo>
                  <a:pt x="85572" y="183769"/>
                </a:lnTo>
                <a:lnTo>
                  <a:pt x="85153" y="183769"/>
                </a:lnTo>
                <a:lnTo>
                  <a:pt x="78308" y="185051"/>
                </a:lnTo>
                <a:lnTo>
                  <a:pt x="77787" y="185051"/>
                </a:lnTo>
                <a:lnTo>
                  <a:pt x="70370" y="185470"/>
                </a:lnTo>
                <a:lnTo>
                  <a:pt x="62115" y="185051"/>
                </a:lnTo>
                <a:lnTo>
                  <a:pt x="35064" y="168186"/>
                </a:lnTo>
                <a:lnTo>
                  <a:pt x="35064" y="154419"/>
                </a:lnTo>
                <a:lnTo>
                  <a:pt x="70980" y="137896"/>
                </a:lnTo>
                <a:lnTo>
                  <a:pt x="116332" y="137896"/>
                </a:lnTo>
                <a:lnTo>
                  <a:pt x="116332" y="108127"/>
                </a:lnTo>
                <a:lnTo>
                  <a:pt x="70370" y="108127"/>
                </a:lnTo>
                <a:lnTo>
                  <a:pt x="58445" y="108585"/>
                </a:lnTo>
                <a:lnTo>
                  <a:pt x="16294" y="123748"/>
                </a:lnTo>
                <a:lnTo>
                  <a:pt x="0" y="161531"/>
                </a:lnTo>
                <a:lnTo>
                  <a:pt x="431" y="168186"/>
                </a:lnTo>
                <a:lnTo>
                  <a:pt x="24625" y="205613"/>
                </a:lnTo>
                <a:lnTo>
                  <a:pt x="66916" y="216090"/>
                </a:lnTo>
                <a:lnTo>
                  <a:pt x="79095" y="215430"/>
                </a:lnTo>
                <a:lnTo>
                  <a:pt x="114871" y="201739"/>
                </a:lnTo>
                <a:lnTo>
                  <a:pt x="117259" y="199656"/>
                </a:lnTo>
                <a:lnTo>
                  <a:pt x="117259" y="214566"/>
                </a:lnTo>
                <a:lnTo>
                  <a:pt x="151714" y="214566"/>
                </a:lnTo>
                <a:lnTo>
                  <a:pt x="151714" y="199656"/>
                </a:lnTo>
                <a:lnTo>
                  <a:pt x="151714" y="185470"/>
                </a:lnTo>
                <a:lnTo>
                  <a:pt x="151714" y="137896"/>
                </a:lnTo>
                <a:close/>
              </a:path>
              <a:path w="431800" h="216535">
                <a:moveTo>
                  <a:pt x="295338" y="34912"/>
                </a:moveTo>
                <a:lnTo>
                  <a:pt x="254571" y="41084"/>
                </a:lnTo>
                <a:lnTo>
                  <a:pt x="231089" y="57264"/>
                </a:lnTo>
                <a:lnTo>
                  <a:pt x="233718" y="36525"/>
                </a:lnTo>
                <a:lnTo>
                  <a:pt x="199339" y="36525"/>
                </a:lnTo>
                <a:lnTo>
                  <a:pt x="199339" y="214566"/>
                </a:lnTo>
                <a:lnTo>
                  <a:pt x="234645" y="214566"/>
                </a:lnTo>
                <a:lnTo>
                  <a:pt x="234645" y="123774"/>
                </a:lnTo>
                <a:lnTo>
                  <a:pt x="235445" y="111239"/>
                </a:lnTo>
                <a:lnTo>
                  <a:pt x="254660" y="77190"/>
                </a:lnTo>
                <a:lnTo>
                  <a:pt x="279895" y="69672"/>
                </a:lnTo>
                <a:lnTo>
                  <a:pt x="295338" y="69672"/>
                </a:lnTo>
                <a:lnTo>
                  <a:pt x="295338" y="57264"/>
                </a:lnTo>
                <a:lnTo>
                  <a:pt x="295338" y="34912"/>
                </a:lnTo>
                <a:close/>
              </a:path>
              <a:path w="431800" h="216535">
                <a:moveTo>
                  <a:pt x="431622" y="199517"/>
                </a:moveTo>
                <a:lnTo>
                  <a:pt x="424053" y="183946"/>
                </a:lnTo>
                <a:lnTo>
                  <a:pt x="417969" y="171424"/>
                </a:lnTo>
                <a:lnTo>
                  <a:pt x="410908" y="176911"/>
                </a:lnTo>
                <a:lnTo>
                  <a:pt x="404114" y="180822"/>
                </a:lnTo>
                <a:lnTo>
                  <a:pt x="397560" y="183172"/>
                </a:lnTo>
                <a:lnTo>
                  <a:pt x="391261" y="183946"/>
                </a:lnTo>
                <a:lnTo>
                  <a:pt x="383946" y="183946"/>
                </a:lnTo>
                <a:lnTo>
                  <a:pt x="378421" y="181978"/>
                </a:lnTo>
                <a:lnTo>
                  <a:pt x="374688" y="178028"/>
                </a:lnTo>
                <a:lnTo>
                  <a:pt x="371005" y="174091"/>
                </a:lnTo>
                <a:lnTo>
                  <a:pt x="369163" y="168160"/>
                </a:lnTo>
                <a:lnTo>
                  <a:pt x="369163" y="68059"/>
                </a:lnTo>
                <a:lnTo>
                  <a:pt x="419506" y="68059"/>
                </a:lnTo>
                <a:lnTo>
                  <a:pt x="419506" y="36525"/>
                </a:lnTo>
                <a:lnTo>
                  <a:pt x="369163" y="36525"/>
                </a:lnTo>
                <a:lnTo>
                  <a:pt x="369163" y="0"/>
                </a:lnTo>
                <a:lnTo>
                  <a:pt x="333857" y="0"/>
                </a:lnTo>
                <a:lnTo>
                  <a:pt x="333857" y="36525"/>
                </a:lnTo>
                <a:lnTo>
                  <a:pt x="304317" y="36525"/>
                </a:lnTo>
                <a:lnTo>
                  <a:pt x="304317" y="68059"/>
                </a:lnTo>
                <a:lnTo>
                  <a:pt x="333857" y="68059"/>
                </a:lnTo>
                <a:lnTo>
                  <a:pt x="333857" y="161531"/>
                </a:lnTo>
                <a:lnTo>
                  <a:pt x="334759" y="173659"/>
                </a:lnTo>
                <a:lnTo>
                  <a:pt x="356323" y="208026"/>
                </a:lnTo>
                <a:lnTo>
                  <a:pt x="388734" y="216090"/>
                </a:lnTo>
                <a:lnTo>
                  <a:pt x="395897" y="216090"/>
                </a:lnTo>
                <a:lnTo>
                  <a:pt x="426034" y="204216"/>
                </a:lnTo>
                <a:lnTo>
                  <a:pt x="431622" y="1995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1" name="object 11" descr=""/>
          <p:cNvPicPr/>
          <p:nvPr/>
        </p:nvPicPr>
        <p:blipFill>
          <a:blip r:embed="rId6"/>
          <a:stretch/>
        </p:blipFill>
        <p:spPr>
          <a:xfrm>
            <a:off x="13136760" y="4393440"/>
            <a:ext cx="1567440" cy="247320"/>
          </a:xfrm>
          <a:prstGeom prst="rect">
            <a:avLst/>
          </a:prstGeom>
          <a:ln w="0">
            <a:noFill/>
          </a:ln>
        </p:spPr>
      </p:pic>
      <p:sp>
        <p:nvSpPr>
          <p:cNvPr id="112" name="object 12"/>
          <p:cNvSpPr/>
          <p:nvPr/>
        </p:nvSpPr>
        <p:spPr>
          <a:xfrm>
            <a:off x="10553040" y="2788560"/>
            <a:ext cx="2364840" cy="11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concept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58" strike="noStrike">
                <a:latin typeface="Verdana"/>
              </a:rPr>
              <a:t>introduced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by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3" name="object 13"/>
          <p:cNvSpPr/>
          <p:nvPr/>
        </p:nvSpPr>
        <p:spPr>
          <a:xfrm>
            <a:off x="14603040" y="2788560"/>
            <a:ext cx="195984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894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26" strike="noStrike">
                <a:latin typeface="Verdana"/>
              </a:rPr>
              <a:t>was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57" strike="noStrike">
                <a:latin typeface="Verdana"/>
              </a:rPr>
              <a:t>1880s.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4" name="object 14"/>
          <p:cNvSpPr/>
          <p:nvPr/>
        </p:nvSpPr>
        <p:spPr>
          <a:xfrm>
            <a:off x="10553040" y="3550680"/>
            <a:ext cx="5977440" cy="22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1149840"/>
                <a:tab algn="l" pos="3211920"/>
                <a:tab algn="l" pos="4167000"/>
                <a:tab algn="l" pos="5687640"/>
              </a:tabLst>
            </a:pPr>
            <a:r>
              <a:rPr b="0" lang="en-IN" sz="2450" spc="-46" strike="noStrike">
                <a:latin typeface="Verdana"/>
              </a:rPr>
              <a:t>Initially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used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 evolved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versatile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 </a:t>
            </a:r>
            <a:r>
              <a:rPr b="0" lang="en-IN" sz="2450" spc="-60" strike="noStrike">
                <a:latin typeface="Verdana"/>
              </a:rPr>
              <a:t>ﬁelds,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including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history </a:t>
            </a:r>
            <a:r>
              <a:rPr b="0" lang="en-IN" sz="2450" spc="49" strike="noStrike">
                <a:latin typeface="Verdana"/>
              </a:rPr>
              <a:t>adds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depth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signiﬁcance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-1" strike="noStrike">
                <a:latin typeface="Verdana"/>
              </a:rPr>
              <a:t>problem-</a:t>
            </a:r>
            <a:r>
              <a:rPr b="0" lang="en-IN" sz="2450" spc="-12" strike="noStrike">
                <a:latin typeface="Verdana"/>
              </a:rPr>
              <a:t>solving.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16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7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9496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Applications</a:t>
            </a:r>
            <a:r>
              <a:rPr b="1" lang="en-IN" sz="4100" spc="14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in</a:t>
            </a:r>
            <a:r>
              <a:rPr b="1" lang="en-IN" sz="4100" spc="14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Education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19" name="object 6" descr=""/>
          <p:cNvPicPr/>
          <p:nvPr/>
        </p:nvPicPr>
        <p:blipFill>
          <a:blip r:embed="rId2"/>
          <a:stretch/>
        </p:blipFill>
        <p:spPr>
          <a:xfrm>
            <a:off x="10580400" y="4393440"/>
            <a:ext cx="1626840" cy="247320"/>
          </a:xfrm>
          <a:prstGeom prst="rect">
            <a:avLst/>
          </a:prstGeom>
          <a:ln w="0">
            <a:noFill/>
          </a:ln>
        </p:spPr>
      </p:pic>
      <p:pic>
        <p:nvPicPr>
          <p:cNvPr id="120" name="object 7" descr=""/>
          <p:cNvPicPr/>
          <p:nvPr/>
        </p:nvPicPr>
        <p:blipFill>
          <a:blip r:embed="rId3"/>
          <a:stretch/>
        </p:blipFill>
        <p:spPr>
          <a:xfrm>
            <a:off x="10970280" y="2869200"/>
            <a:ext cx="1567440" cy="24732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8" descr=""/>
          <p:cNvPicPr/>
          <p:nvPr/>
        </p:nvPicPr>
        <p:blipFill>
          <a:blip r:embed="rId4"/>
          <a:stretch/>
        </p:blipFill>
        <p:spPr>
          <a:xfrm>
            <a:off x="12384360" y="4393440"/>
            <a:ext cx="2513880" cy="24732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9" descr=""/>
          <p:cNvPicPr/>
          <p:nvPr/>
        </p:nvPicPr>
        <p:blipFill>
          <a:blip r:embed="rId5"/>
          <a:stretch/>
        </p:blipFill>
        <p:spPr>
          <a:xfrm>
            <a:off x="10572120" y="4772520"/>
            <a:ext cx="2916000" cy="308520"/>
          </a:xfrm>
          <a:prstGeom prst="rect">
            <a:avLst/>
          </a:prstGeom>
          <a:ln w="0">
            <a:noFill/>
          </a:ln>
        </p:spPr>
      </p:pic>
      <p:pic>
        <p:nvPicPr>
          <p:cNvPr id="123" name="object 10" descr=""/>
          <p:cNvPicPr/>
          <p:nvPr/>
        </p:nvPicPr>
        <p:blipFill>
          <a:blip r:embed="rId6"/>
          <a:stretch/>
        </p:blipFill>
        <p:spPr>
          <a:xfrm>
            <a:off x="10580400" y="3250440"/>
            <a:ext cx="2432160" cy="308520"/>
          </a:xfrm>
          <a:prstGeom prst="rect">
            <a:avLst/>
          </a:prstGeom>
          <a:ln w="0">
            <a:noFill/>
          </a:ln>
        </p:spPr>
      </p:pic>
      <p:pic>
        <p:nvPicPr>
          <p:cNvPr id="124" name="object 11" descr=""/>
          <p:cNvPicPr/>
          <p:nvPr/>
        </p:nvPicPr>
        <p:blipFill>
          <a:blip r:embed="rId7"/>
          <a:stretch/>
        </p:blipFill>
        <p:spPr>
          <a:xfrm>
            <a:off x="10580400" y="3631320"/>
            <a:ext cx="2460960" cy="307080"/>
          </a:xfrm>
          <a:prstGeom prst="rect">
            <a:avLst/>
          </a:prstGeom>
          <a:ln w="0">
            <a:noFill/>
          </a:ln>
        </p:spPr>
      </p:pic>
      <p:pic>
        <p:nvPicPr>
          <p:cNvPr id="125" name="object 12" descr=""/>
          <p:cNvPicPr/>
          <p:nvPr/>
        </p:nvPicPr>
        <p:blipFill>
          <a:blip r:embed="rId8"/>
          <a:stretch/>
        </p:blipFill>
        <p:spPr>
          <a:xfrm>
            <a:off x="14158440" y="4012200"/>
            <a:ext cx="1063440" cy="308520"/>
          </a:xfrm>
          <a:prstGeom prst="rect">
            <a:avLst/>
          </a:prstGeom>
          <a:ln w="0">
            <a:noFill/>
          </a:ln>
        </p:spPr>
      </p:pic>
      <p:sp>
        <p:nvSpPr>
          <p:cNvPr id="126" name="object 13"/>
          <p:cNvSpPr/>
          <p:nvPr/>
        </p:nvSpPr>
        <p:spPr>
          <a:xfrm>
            <a:off x="10553040" y="2788560"/>
            <a:ext cx="3330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52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7" name="object 14"/>
          <p:cNvSpPr/>
          <p:nvPr/>
        </p:nvSpPr>
        <p:spPr>
          <a:xfrm>
            <a:off x="12541320" y="2788560"/>
            <a:ext cx="3979800" cy="11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571680" indent="-55944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Venn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diagrams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facilitate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enhance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8" name="object 15"/>
          <p:cNvSpPr/>
          <p:nvPr/>
        </p:nvSpPr>
        <p:spPr>
          <a:xfrm>
            <a:off x="10553040" y="3550680"/>
            <a:ext cx="6039000" cy="380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249192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Teachers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them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58" strike="noStrike">
                <a:latin typeface="Verdana"/>
              </a:rPr>
              <a:t>compare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contrast</a:t>
            </a:r>
            <a:endParaRPr b="0" lang="en-IN" sz="2450" spc="-1" strike="noStrike">
              <a:latin typeface="Arial"/>
            </a:endParaRPr>
          </a:p>
          <a:p>
            <a:pPr marL="1650960" indent="2491920">
              <a:lnSpc>
                <a:spcPct val="100000"/>
              </a:lnSpc>
              <a:spcBef>
                <a:spcPts val="60"/>
              </a:spcBef>
              <a:buNone/>
              <a:tabLst>
                <a:tab algn="l" pos="4341960"/>
              </a:tabLst>
            </a:pPr>
            <a:r>
              <a:rPr b="0" lang="en-IN" sz="2450" spc="-415" strike="noStrike">
                <a:latin typeface="Verdana"/>
              </a:rPr>
              <a:t>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or</a:t>
            </a:r>
            <a:endParaRPr b="0" lang="en-IN" sz="2450" spc="-1" strike="noStrike">
              <a:latin typeface="Arial"/>
            </a:endParaRPr>
          </a:p>
          <a:p>
            <a:pPr marL="12600" indent="29192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visual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aid </a:t>
            </a:r>
            <a:r>
              <a:rPr b="0" lang="en-IN" sz="2450" spc="-1" strike="noStrike">
                <a:latin typeface="Verdana"/>
              </a:rPr>
              <a:t>encourages</a:t>
            </a:r>
            <a:r>
              <a:rPr b="0" lang="en-IN" sz="2450" spc="1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students</a:t>
            </a:r>
            <a:r>
              <a:rPr b="0" lang="en-IN" sz="2450" spc="1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9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engage </a:t>
            </a:r>
            <a:r>
              <a:rPr b="0" lang="en-IN" sz="2450" spc="-1" strike="noStrike">
                <a:latin typeface="Verdana"/>
              </a:rPr>
              <a:t>deeply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material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fosters</a:t>
            </a:r>
            <a:endParaRPr b="0" lang="en-IN" sz="2450" spc="-1" strike="noStrike">
              <a:latin typeface="Arial"/>
            </a:endParaRPr>
          </a:p>
          <a:p>
            <a:pPr marL="12600" indent="291924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collaborative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learning.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63220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900" spc="-1" strike="noStrike">
                <a:solidFill>
                  <a:srgbClr val="ffffff"/>
                </a:solidFill>
                <a:latin typeface="Cambria"/>
              </a:rPr>
              <a:t>Creative</a:t>
            </a:r>
            <a:r>
              <a:rPr b="1" lang="en-IN" sz="4900" spc="-5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900" spc="-1" strike="noStrike">
                <a:solidFill>
                  <a:srgbClr val="ffffff"/>
                </a:solidFill>
                <a:latin typeface="Cambria"/>
              </a:rPr>
              <a:t>Uses</a:t>
            </a:r>
            <a:r>
              <a:rPr b="1" lang="en-IN" sz="4900" spc="-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900" spc="-1" strike="noStrike">
                <a:solidFill>
                  <a:srgbClr val="ffffff"/>
                </a:solidFill>
                <a:latin typeface="Cambria"/>
              </a:rPr>
              <a:t>in</a:t>
            </a:r>
            <a:r>
              <a:rPr b="1" lang="en-IN" sz="4900" spc="-22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900" spc="-26" strike="noStrike">
                <a:solidFill>
                  <a:srgbClr val="ffffff"/>
                </a:solidFill>
                <a:latin typeface="Cambria"/>
              </a:rPr>
              <a:t>Art</a:t>
            </a:r>
            <a:endParaRPr b="0" lang="en-IN" sz="4900" spc="-1" strike="noStrike">
              <a:latin typeface="Calibri"/>
            </a:endParaRPr>
          </a:p>
        </p:txBody>
      </p:sp>
      <p:pic>
        <p:nvPicPr>
          <p:cNvPr id="131" name="object 4" descr=""/>
          <p:cNvPicPr/>
          <p:nvPr/>
        </p:nvPicPr>
        <p:blipFill>
          <a:blip r:embed="rId1"/>
          <a:stretch/>
        </p:blipFill>
        <p:spPr>
          <a:xfrm>
            <a:off x="14403960" y="4358880"/>
            <a:ext cx="1197000" cy="308520"/>
          </a:xfrm>
          <a:prstGeom prst="rect">
            <a:avLst/>
          </a:prstGeom>
          <a:ln w="0">
            <a:noFill/>
          </a:ln>
        </p:spPr>
      </p:pic>
      <p:pic>
        <p:nvPicPr>
          <p:cNvPr id="132" name="object 5" descr=""/>
          <p:cNvPicPr/>
          <p:nvPr/>
        </p:nvPicPr>
        <p:blipFill>
          <a:blip r:embed="rId2"/>
          <a:stretch/>
        </p:blipFill>
        <p:spPr>
          <a:xfrm>
            <a:off x="11072160" y="3597120"/>
            <a:ext cx="2433240" cy="308520"/>
          </a:xfrm>
          <a:prstGeom prst="rect">
            <a:avLst/>
          </a:prstGeom>
          <a:ln w="0">
            <a:noFill/>
          </a:ln>
        </p:spPr>
      </p:pic>
      <p:pic>
        <p:nvPicPr>
          <p:cNvPr id="133" name="object 6" descr=""/>
          <p:cNvPicPr/>
          <p:nvPr/>
        </p:nvPicPr>
        <p:blipFill>
          <a:blip r:embed="rId3"/>
          <a:stretch/>
        </p:blipFill>
        <p:spPr>
          <a:xfrm>
            <a:off x="11100960" y="4358880"/>
            <a:ext cx="2517120" cy="308520"/>
          </a:xfrm>
          <a:prstGeom prst="rect">
            <a:avLst/>
          </a:prstGeom>
          <a:ln w="0">
            <a:noFill/>
          </a:ln>
        </p:spPr>
      </p:pic>
      <p:pic>
        <p:nvPicPr>
          <p:cNvPr id="134" name="object 7" descr=""/>
          <p:cNvPicPr/>
          <p:nvPr/>
        </p:nvPicPr>
        <p:blipFill>
          <a:blip r:embed="rId4"/>
          <a:stretch/>
        </p:blipFill>
        <p:spPr>
          <a:xfrm>
            <a:off x="14441040" y="5501880"/>
            <a:ext cx="1736280" cy="308520"/>
          </a:xfrm>
          <a:prstGeom prst="rect">
            <a:avLst/>
          </a:prstGeom>
          <a:ln w="0">
            <a:noFill/>
          </a:ln>
        </p:spPr>
      </p:pic>
      <p:sp>
        <p:nvSpPr>
          <p:cNvPr id="135" name="object 8"/>
          <p:cNvSpPr/>
          <p:nvPr/>
        </p:nvSpPr>
        <p:spPr>
          <a:xfrm>
            <a:off x="11062080" y="3135240"/>
            <a:ext cx="5383080" cy="378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Artists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creatively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integrated</a:t>
            </a:r>
            <a:endParaRPr b="0" lang="en-IN" sz="2450" spc="-1" strike="noStrike">
              <a:latin typeface="Arial"/>
            </a:endParaRPr>
          </a:p>
          <a:p>
            <a:pPr marL="12600" indent="251028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into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their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works,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exploring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themes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2621880" indent="2510280">
              <a:lnSpc>
                <a:spcPct val="100000"/>
              </a:lnSpc>
              <a:spcBef>
                <a:spcPts val="60"/>
              </a:spcBef>
              <a:buNone/>
              <a:tabLst>
                <a:tab algn="l" pos="4522320"/>
              </a:tabLst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By</a:t>
            </a:r>
            <a:endParaRPr b="0" lang="en-IN" sz="2450" spc="-1" strike="noStrike">
              <a:latin typeface="Arial"/>
            </a:endParaRPr>
          </a:p>
          <a:p>
            <a:pPr marL="12600" indent="2510280">
              <a:lnSpc>
                <a:spcPct val="102000"/>
              </a:lnSpc>
              <a:buNone/>
              <a:tabLst>
                <a:tab algn="l" pos="4522320"/>
              </a:tabLst>
            </a:pP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visually</a:t>
            </a:r>
            <a:r>
              <a:rPr b="0" lang="en-IN" sz="2450" spc="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representing</a:t>
            </a:r>
            <a:r>
              <a:rPr b="0" lang="en-IN" sz="2450" spc="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overlapping 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ideas,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artists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provoke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thought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6" name="object 9"/>
          <p:cNvSpPr/>
          <p:nvPr/>
        </p:nvSpPr>
        <p:spPr>
          <a:xfrm>
            <a:off x="16231320" y="5421240"/>
            <a:ext cx="32904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7" name="object 10"/>
          <p:cNvSpPr/>
          <p:nvPr/>
        </p:nvSpPr>
        <p:spPr>
          <a:xfrm>
            <a:off x="11062080" y="5421240"/>
            <a:ext cx="4299120" cy="11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40" bIns="0" anchor="t">
            <a:spAutoFit/>
          </a:bodyPr>
          <a:p>
            <a:pPr marL="12600">
              <a:lnSpc>
                <a:spcPct val="103000"/>
              </a:lnSpc>
              <a:spcBef>
                <a:spcPts val="26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discussion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about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103" strike="noStrike">
                <a:solidFill>
                  <a:srgbClr val="ffffff"/>
                </a:solidFill>
                <a:latin typeface="Verdana"/>
              </a:rPr>
              <a:t>human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experience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connections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share.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8" name="object 11" descr=""/>
          <p:cNvPicPr/>
          <p:nvPr/>
        </p:nvPicPr>
        <p:blipFill>
          <a:blip r:embed="rId5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4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5080" bIns="0" anchor="t">
            <a:noAutofit/>
          </a:bodyPr>
          <a:p>
            <a:pPr marL="240840">
              <a:lnSpc>
                <a:spcPct val="100000"/>
              </a:lnSpc>
              <a:spcBef>
                <a:spcPts val="1851"/>
              </a:spcBef>
              <a:buNone/>
            </a:pPr>
            <a:r>
              <a:rPr b="1" lang="en-IN" sz="5000" spc="52" strike="noStrike">
                <a:solidFill>
                  <a:srgbClr val="ffffff"/>
                </a:solidFill>
                <a:latin typeface="Cambria"/>
              </a:rPr>
              <a:t>Science</a:t>
            </a:r>
            <a:r>
              <a:rPr b="1" lang="en-IN" sz="5000" spc="-2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000" spc="-1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1" lang="en-IN" sz="5000" spc="-19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000" spc="-1" strike="noStrike">
                <a:solidFill>
                  <a:srgbClr val="ffffff"/>
                </a:solidFill>
                <a:latin typeface="Cambria"/>
              </a:rPr>
              <a:t>Venn</a:t>
            </a:r>
            <a:r>
              <a:rPr b="1" lang="en-IN" sz="5000" spc="-1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000" spc="43" strike="noStrike">
                <a:solidFill>
                  <a:srgbClr val="ffffff"/>
                </a:solidFill>
                <a:latin typeface="Cambria"/>
              </a:rPr>
              <a:t>Diagrams</a:t>
            </a:r>
            <a:endParaRPr b="0" lang="en-IN" sz="5000" spc="-1" strike="noStrike">
              <a:latin typeface="Calibri"/>
            </a:endParaRPr>
          </a:p>
        </p:txBody>
      </p:sp>
      <p:pic>
        <p:nvPicPr>
          <p:cNvPr id="141" name="object 4" descr=""/>
          <p:cNvPicPr/>
          <p:nvPr/>
        </p:nvPicPr>
        <p:blipFill>
          <a:blip r:embed="rId2"/>
          <a:stretch/>
        </p:blipFill>
        <p:spPr>
          <a:xfrm>
            <a:off x="10136880" y="3458520"/>
            <a:ext cx="1171440" cy="247320"/>
          </a:xfrm>
          <a:prstGeom prst="rect">
            <a:avLst/>
          </a:prstGeom>
          <a:ln w="0">
            <a:noFill/>
          </a:ln>
        </p:spPr>
      </p:pic>
      <p:pic>
        <p:nvPicPr>
          <p:cNvPr id="142" name="object 5" descr=""/>
          <p:cNvPicPr/>
          <p:nvPr/>
        </p:nvPicPr>
        <p:blipFill>
          <a:blip r:embed="rId3"/>
          <a:stretch/>
        </p:blipFill>
        <p:spPr>
          <a:xfrm>
            <a:off x="11756520" y="3897000"/>
            <a:ext cx="1992240" cy="307080"/>
          </a:xfrm>
          <a:prstGeom prst="rect">
            <a:avLst/>
          </a:prstGeom>
          <a:ln w="0">
            <a:noFill/>
          </a:ln>
        </p:spPr>
      </p:pic>
      <p:pic>
        <p:nvPicPr>
          <p:cNvPr id="143" name="object 6" descr=""/>
          <p:cNvPicPr/>
          <p:nvPr/>
        </p:nvPicPr>
        <p:blipFill>
          <a:blip r:embed="rId4"/>
          <a:stretch/>
        </p:blipFill>
        <p:spPr>
          <a:xfrm>
            <a:off x="14459400" y="5658840"/>
            <a:ext cx="2499840" cy="247320"/>
          </a:xfrm>
          <a:prstGeom prst="rect">
            <a:avLst/>
          </a:prstGeom>
          <a:ln w="0">
            <a:noFill/>
          </a:ln>
        </p:spPr>
      </p:pic>
      <p:sp>
        <p:nvSpPr>
          <p:cNvPr id="144" name="object 7"/>
          <p:cNvSpPr/>
          <p:nvPr/>
        </p:nvSpPr>
        <p:spPr>
          <a:xfrm>
            <a:off x="9377280" y="3317040"/>
            <a:ext cx="7259760" cy="345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363240" algn="ctr">
              <a:lnSpc>
                <a:spcPct val="118000"/>
              </a:lnSpc>
              <a:spcBef>
                <a:spcPts val="74"/>
              </a:spcBef>
              <a:buNone/>
              <a:tabLst>
                <a:tab algn="l" pos="1931760"/>
                <a:tab algn="l" pos="4231080"/>
              </a:tabLst>
            </a:pPr>
            <a:r>
              <a:rPr b="0" lang="en-IN" sz="2450" spc="-26" strike="noStrike">
                <a:latin typeface="Verdana"/>
              </a:rPr>
              <a:t>In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Venn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diagrams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invaluable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-12" strike="noStrike">
                <a:latin typeface="Verdana"/>
              </a:rPr>
              <a:t>illustrating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103" strike="noStrike">
                <a:latin typeface="Verdana"/>
              </a:rPr>
              <a:t>among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different </a:t>
            </a:r>
            <a:r>
              <a:rPr b="0" lang="en-IN" sz="2450" spc="43" strike="noStrike">
                <a:latin typeface="Verdana"/>
              </a:rPr>
              <a:t>biological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species,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chemical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properties,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or </a:t>
            </a:r>
            <a:r>
              <a:rPr b="0" lang="en-IN" sz="2450" spc="-1" strike="noStrike">
                <a:latin typeface="Verdana"/>
              </a:rPr>
              <a:t>physical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laws.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simplify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data, </a:t>
            </a:r>
            <a:r>
              <a:rPr b="0" lang="en-IN" sz="2450" spc="77" strike="noStrike">
                <a:latin typeface="Verdana"/>
              </a:rPr>
              <a:t>making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it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easier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identify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patterns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36324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1931760"/>
                <a:tab algn="l" pos="4231080"/>
              </a:tabLst>
            </a:pPr>
            <a:r>
              <a:rPr b="0" lang="en-IN" sz="2450" spc="-32" strike="noStrike">
                <a:latin typeface="Verdana"/>
              </a:rPr>
              <a:t>correlations,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crucial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effective</a:t>
            </a:r>
            <a:endParaRPr b="0" lang="en-IN" sz="2450" spc="-1" strike="noStrike">
              <a:latin typeface="Arial"/>
            </a:endParaRPr>
          </a:p>
          <a:p>
            <a:pPr marL="35064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1931760"/>
                <a:tab algn="l" pos="4231080"/>
              </a:tabLst>
            </a:pP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research.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78036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43" strike="noStrike">
                <a:solidFill>
                  <a:srgbClr val="ffffff"/>
                </a:solidFill>
                <a:latin typeface="Cambria"/>
              </a:rPr>
              <a:t>Designing</a:t>
            </a:r>
            <a:r>
              <a:rPr b="1" lang="en-IN" sz="3300" spc="7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Effective Diagrams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47" name="object 4" descr=""/>
          <p:cNvPicPr/>
          <p:nvPr/>
        </p:nvPicPr>
        <p:blipFill>
          <a:blip r:embed="rId1"/>
          <a:stretch/>
        </p:blipFill>
        <p:spPr>
          <a:xfrm>
            <a:off x="14185080" y="3215880"/>
            <a:ext cx="2433600" cy="308520"/>
          </a:xfrm>
          <a:prstGeom prst="rect">
            <a:avLst/>
          </a:prstGeom>
          <a:ln w="0">
            <a:noFill/>
          </a:ln>
        </p:spPr>
      </p:pic>
      <p:pic>
        <p:nvPicPr>
          <p:cNvPr id="148" name="object 5" descr=""/>
          <p:cNvPicPr/>
          <p:nvPr/>
        </p:nvPicPr>
        <p:blipFill>
          <a:blip r:embed="rId2"/>
          <a:stretch/>
        </p:blipFill>
        <p:spPr>
          <a:xfrm>
            <a:off x="11089440" y="3978000"/>
            <a:ext cx="2804040" cy="308520"/>
          </a:xfrm>
          <a:prstGeom prst="rect">
            <a:avLst/>
          </a:prstGeom>
          <a:ln w="0">
            <a:noFill/>
          </a:ln>
        </p:spPr>
      </p:pic>
      <p:sp>
        <p:nvSpPr>
          <p:cNvPr id="149" name="object 6"/>
          <p:cNvSpPr/>
          <p:nvPr/>
        </p:nvSpPr>
        <p:spPr>
          <a:xfrm>
            <a:off x="16603200" y="313524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0" name="object 7"/>
          <p:cNvSpPr/>
          <p:nvPr/>
        </p:nvSpPr>
        <p:spPr>
          <a:xfrm>
            <a:off x="11062080" y="3135240"/>
            <a:ext cx="5485320" cy="304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create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impactful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focus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on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clarity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simplicity.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Use</a:t>
            </a:r>
            <a:endParaRPr b="0" lang="en-IN" sz="2450" spc="-1" strike="noStrike">
              <a:latin typeface="Arial"/>
            </a:endParaRPr>
          </a:p>
          <a:p>
            <a:pPr marL="12600" indent="28976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each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circle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label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them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clearly.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Ensure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that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intersections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meaningful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reﬂect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true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relationships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between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sets.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well-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designed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diagram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tells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compelling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story.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51" name="object 8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53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4" name="object 4" descr=""/>
            <p:cNvPicPr/>
            <p:nvPr/>
          </p:nvPicPr>
          <p:blipFill>
            <a:blip r:embed="rId1"/>
            <a:stretch/>
          </p:blipFill>
          <p:spPr>
            <a:xfrm>
              <a:off x="6981840" y="4740840"/>
              <a:ext cx="2433240" cy="30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5" name="object 5" descr=""/>
            <p:cNvPicPr/>
            <p:nvPr/>
          </p:nvPicPr>
          <p:blipFill>
            <a:blip r:embed="rId2"/>
            <a:stretch/>
          </p:blipFill>
          <p:spPr>
            <a:xfrm>
              <a:off x="9432000" y="5121720"/>
              <a:ext cx="3106080" cy="247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6" name="PlaceHolder 1"/>
          <p:cNvSpPr>
            <a:spLocks noGrp="1"/>
          </p:cNvSpPr>
          <p:nvPr>
            <p:ph/>
          </p:nvPr>
        </p:nvSpPr>
        <p:spPr>
          <a:xfrm>
            <a:off x="3963240" y="2378160"/>
            <a:ext cx="10373760" cy="589644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2720880" indent="-2709000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-13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6850" spc="2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21" strike="noStrike">
                <a:solidFill>
                  <a:srgbClr val="000000"/>
                </a:solidFill>
                <a:latin typeface="Cambria"/>
              </a:rPr>
              <a:t>Power</a:t>
            </a:r>
            <a:r>
              <a:rPr b="1" lang="en-IN" sz="6850" spc="-11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38" strike="noStrike">
                <a:solidFill>
                  <a:srgbClr val="000000"/>
                </a:solidFill>
                <a:latin typeface="Cambria"/>
              </a:rPr>
              <a:t>of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Intersection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157" name="object 7"/>
          <p:cNvSpPr/>
          <p:nvPr/>
        </p:nvSpPr>
        <p:spPr>
          <a:xfrm>
            <a:off x="4374000" y="4660200"/>
            <a:ext cx="496224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36972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conclusion,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1" strike="noStrike">
                <a:latin typeface="Verdana"/>
              </a:rPr>
              <a:t>gateways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8" name="object 8"/>
          <p:cNvSpPr/>
          <p:nvPr/>
        </p:nvSpPr>
        <p:spPr>
          <a:xfrm>
            <a:off x="9482040" y="4660200"/>
            <a:ext cx="4422240" cy="11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not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just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06" strike="noStrike">
                <a:latin typeface="Verdana"/>
              </a:rPr>
              <a:t>tools;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are</a:t>
            </a:r>
            <a:endParaRPr b="0" lang="en-IN" sz="2450" spc="-1" strike="noStrike">
              <a:latin typeface="Arial"/>
            </a:endParaRPr>
          </a:p>
          <a:p>
            <a:pPr marL="313488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ideas.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9" name="object 9"/>
          <p:cNvSpPr/>
          <p:nvPr/>
        </p:nvSpPr>
        <p:spPr>
          <a:xfrm>
            <a:off x="4483800" y="5421960"/>
            <a:ext cx="9310680" cy="19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78840" algn="ctr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visualizing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relationships,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creativity, </a:t>
            </a:r>
            <a:r>
              <a:rPr b="0" lang="en-IN" sz="2450" spc="49" strike="noStrike">
                <a:latin typeface="Verdana"/>
              </a:rPr>
              <a:t>communication,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comprehension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ﬁelds.</a:t>
            </a:r>
            <a:endParaRPr b="0" lang="en-IN" sz="2450" spc="-1" strike="noStrike">
              <a:latin typeface="Arial"/>
            </a:endParaRPr>
          </a:p>
          <a:p>
            <a:pPr marL="12240" algn="ctr">
              <a:lnSpc>
                <a:spcPct val="102000"/>
              </a:lnSpc>
              <a:buNone/>
            </a:pPr>
            <a:r>
              <a:rPr b="0" lang="en-IN" sz="2450" spc="49" strike="noStrike">
                <a:latin typeface="Verdana"/>
              </a:rPr>
              <a:t>Embrace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art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science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Venn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diagrams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your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own </a:t>
            </a:r>
            <a:r>
              <a:rPr b="0" lang="en-IN" sz="2450" spc="-12" strike="noStrike">
                <a:latin typeface="Verdana"/>
              </a:rPr>
              <a:t>work!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2024-12-18T06:10:09Z</dcterms:created>
  <dc:creator/>
  <dc:description/>
  <dc:language>en-IN</dc:language>
  <cp:lastModifiedBy/>
  <dcterms:modified xsi:type="dcterms:W3CDTF">2025-02-11T14:22:35Z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