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4630400" cy="8229600"/>
  <p:notesSz cx="8229600" cy="14630400"/>
  <p:embeddedFontLst>
    <p:embeddedFont>
      <p:font typeface="Poppins Light"/>
      <p:regular r:id="rId17"/>
    </p:embeddedFont>
    <p:embeddedFont>
      <p:font typeface="Poppins Light"/>
      <p:regular r:id="rId18"/>
    </p:embeddedFont>
    <p:embeddedFont>
      <p:font typeface="Poppins Light"/>
      <p:regular r:id="rId19"/>
    </p:embeddedFont>
    <p:embeddedFont>
      <p:font typeface="Poppins Light"/>
      <p:regular r:id="rId20"/>
    </p:embeddedFont>
    <p:embeddedFont>
      <p:font typeface="Roboto Light"/>
      <p:regular r:id="rId21"/>
    </p:embeddedFont>
    <p:embeddedFont>
      <p:font typeface="Roboto Light"/>
      <p:regular r:id="rId22"/>
    </p:embeddedFont>
    <p:embeddedFont>
      <p:font typeface="Roboto Light"/>
      <p:regular r:id="rId23"/>
    </p:embeddedFont>
    <p:embeddedFont>
      <p:font typeface="Roboto Light"/>
      <p:regular r:id="rId24"/>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openxmlformats.org/officeDocument/2006/relationships/font" Target="fonts/font1.fntdata"/><Relationship Id="rId18" Type="http://schemas.openxmlformats.org/officeDocument/2006/relationships/font" Target="fonts/font2.fntdata"/><Relationship Id="rId19" Type="http://schemas.openxmlformats.org/officeDocument/2006/relationships/font" Target="fonts/font3.fntdata"/><Relationship Id="rId20" Type="http://schemas.openxmlformats.org/officeDocument/2006/relationships/font" Target="fonts/font4.fntdata"/><Relationship Id="rId21" Type="http://schemas.openxmlformats.org/officeDocument/2006/relationships/font" Target="fonts/font5.fntdata"/><Relationship Id="rId22" Type="http://schemas.openxmlformats.org/officeDocument/2006/relationships/font" Target="fonts/font6.fntdata"/><Relationship Id="rId23" Type="http://schemas.openxmlformats.org/officeDocument/2006/relationships/font" Target="fonts/font7.fntdata"/><Relationship Id="rId24" Type="http://schemas.openxmlformats.org/officeDocument/2006/relationships/font" Target="fonts/font8.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0-1.png"/><Relationship Id="rId3"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1-1.png"/><Relationship Id="rId3"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2-1.png"/><Relationship Id="rId3"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3-1.png"/><Relationship Id="rId3"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4-1.png"/><Relationship Id="rId3"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5-1.png"/><Relationship Id="rId3"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6-1.png"/><Relationship Id="rId3"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7-1.png"/><Relationship Id="rId3"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8-1.png"/><Relationship Id="rId3"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9-1.png"/><Relationship Id="rId3"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2.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1.xml"/><Relationship Id="rId4"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4.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5.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6.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8.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9.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0.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2175629"/>
            <a:ext cx="7171730"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End Behavior of Functions</a:t>
            </a:r>
            <a:endParaRPr lang="en-US" sz="4450" dirty="0"/>
          </a:p>
        </p:txBody>
      </p:sp>
      <p:sp>
        <p:nvSpPr>
          <p:cNvPr id="4" name="Text 1"/>
          <p:cNvSpPr/>
          <p:nvPr/>
        </p:nvSpPr>
        <p:spPr>
          <a:xfrm>
            <a:off x="793790" y="3224570"/>
            <a:ext cx="7556421" cy="2177415"/>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Understanding the end behavior of functions is crucial in mathematics, especially when dealing with advanced topics like calculus and differential equations. It provides insights into how functions behave as their input values approach positive or negative infinity. This presentation explores the concept of end behavior, delving into its significance and practical applications.</a:t>
            </a:r>
            <a:endParaRPr lang="en-US" sz="1750" dirty="0"/>
          </a:p>
        </p:txBody>
      </p:sp>
      <p:sp>
        <p:nvSpPr>
          <p:cNvPr id="5" name="Shape 2"/>
          <p:cNvSpPr/>
          <p:nvPr/>
        </p:nvSpPr>
        <p:spPr>
          <a:xfrm>
            <a:off x="793790" y="5674042"/>
            <a:ext cx="362903" cy="362903"/>
          </a:xfrm>
          <a:prstGeom prst="roundRect">
            <a:avLst>
              <a:gd name="adj" fmla="val 25194296"/>
            </a:avLst>
          </a:prstGeom>
          <a:solidFill>
            <a:srgbClr val="B32162"/>
          </a:solidFill>
          <a:ln w="7620">
            <a:solidFill>
              <a:srgbClr val="FFFFFF"/>
            </a:solidFill>
            <a:prstDash val="solid"/>
          </a:ln>
        </p:spPr>
      </p:sp>
      <p:sp>
        <p:nvSpPr>
          <p:cNvPr id="6" name="Text 3"/>
          <p:cNvSpPr/>
          <p:nvPr/>
        </p:nvSpPr>
        <p:spPr>
          <a:xfrm>
            <a:off x="927735" y="5806678"/>
            <a:ext cx="94893" cy="97512"/>
          </a:xfrm>
          <a:prstGeom prst="rect">
            <a:avLst/>
          </a:prstGeom>
          <a:noFill/>
          <a:ln/>
        </p:spPr>
        <p:txBody>
          <a:bodyPr wrap="none" lIns="0" tIns="0" rIns="0" bIns="0" rtlCol="0" anchor="t"/>
          <a:lstStyle/>
          <a:p>
            <a:pPr algn="ctr" indent="0" marL="0">
              <a:lnSpc>
                <a:spcPts val="750"/>
              </a:lnSpc>
              <a:buNone/>
            </a:pPr>
            <a:r>
              <a:rPr lang="en-US" sz="750" dirty="0">
                <a:solidFill>
                  <a:srgbClr val="FFFFFF"/>
                </a:solidFill>
                <a:latin typeface="Roboto Medium" pitchFamily="34" charset="0"/>
                <a:ea typeface="Roboto Medium" pitchFamily="34" charset="-122"/>
                <a:cs typeface="Roboto Medium" pitchFamily="34" charset="-120"/>
              </a:rPr>
              <a:t>oi</a:t>
            </a:r>
            <a:endParaRPr lang="en-US" sz="750" dirty="0"/>
          </a:p>
        </p:txBody>
      </p:sp>
      <p:sp>
        <p:nvSpPr>
          <p:cNvPr id="7" name="Text 4"/>
          <p:cNvSpPr/>
          <p:nvPr/>
        </p:nvSpPr>
        <p:spPr>
          <a:xfrm>
            <a:off x="1270040" y="5657136"/>
            <a:ext cx="1204198" cy="396835"/>
          </a:xfrm>
          <a:prstGeom prst="rect">
            <a:avLst/>
          </a:prstGeom>
          <a:noFill/>
          <a:ln/>
        </p:spPr>
        <p:txBody>
          <a:bodyPr wrap="none" lIns="0" tIns="0" rIns="0" bIns="0" rtlCol="0" anchor="t"/>
          <a:lstStyle/>
          <a:p>
            <a:pPr algn="l" indent="0" marL="0">
              <a:lnSpc>
                <a:spcPts val="3100"/>
              </a:lnSpc>
              <a:buNone/>
            </a:pPr>
            <a:r>
              <a:rPr lang="en-US" sz="2200" b="1" dirty="0">
                <a:solidFill>
                  <a:srgbClr val="E5E0DF"/>
                </a:solidFill>
                <a:latin typeface="Roboto Bold" pitchFamily="34" charset="0"/>
                <a:ea typeface="Roboto Bold" pitchFamily="34" charset="-122"/>
                <a:cs typeface="Roboto Bold" pitchFamily="34" charset="-120"/>
              </a:rPr>
              <a:t>by onyi ik</a:t>
            </a:r>
            <a:endParaRPr lang="en-US"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93790" y="1637705"/>
            <a:ext cx="13042821" cy="1417558"/>
          </a:xfrm>
          <a:prstGeom prst="rect">
            <a:avLst/>
          </a:prstGeom>
          <a:noFill/>
          <a:ln/>
        </p:spPr>
        <p:txBody>
          <a:bodyPr wrap="squar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Analyzing Exponential and Logarithmic Functions</a:t>
            </a:r>
            <a:endParaRPr lang="en-US" sz="4450" dirty="0"/>
          </a:p>
        </p:txBody>
      </p:sp>
      <p:pic>
        <p:nvPicPr>
          <p:cNvPr id="3" name="Image 0" descr="preencoded.png">    </p:cNvPr>
          <p:cNvPicPr>
            <a:picLocks noChangeAspect="1"/>
          </p:cNvPicPr>
          <p:nvPr/>
        </p:nvPicPr>
        <p:blipFill>
          <a:blip r:embed="rId1"/>
          <a:stretch>
            <a:fillRect/>
          </a:stretch>
        </p:blipFill>
        <p:spPr>
          <a:xfrm>
            <a:off x="4502587" y="3654862"/>
            <a:ext cx="2721888" cy="2721888"/>
          </a:xfrm>
          <a:prstGeom prst="rect">
            <a:avLst/>
          </a:prstGeom>
        </p:spPr>
      </p:pic>
      <p:pic>
        <p:nvPicPr>
          <p:cNvPr id="4" name="Image 1" descr="preencoded.png">    </p:cNvPr>
          <p:cNvPicPr>
            <a:picLocks noChangeAspect="1"/>
          </p:cNvPicPr>
          <p:nvPr/>
        </p:nvPicPr>
        <p:blipFill>
          <a:blip r:embed="rId2"/>
          <a:stretch>
            <a:fillRect/>
          </a:stretch>
        </p:blipFill>
        <p:spPr>
          <a:xfrm>
            <a:off x="7405926" y="3654862"/>
            <a:ext cx="2721888" cy="272188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358509"/>
            <a:ext cx="10994231"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What is the End Behavior of a Function?</a:t>
            </a:r>
            <a:endParaRPr lang="en-US" sz="4450" dirty="0"/>
          </a:p>
        </p:txBody>
      </p:sp>
      <p:sp>
        <p:nvSpPr>
          <p:cNvPr id="3" name="Text 1"/>
          <p:cNvSpPr/>
          <p:nvPr/>
        </p:nvSpPr>
        <p:spPr>
          <a:xfrm>
            <a:off x="793790" y="3634264"/>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Definition</a:t>
            </a:r>
            <a:endParaRPr lang="en-US" sz="2200" dirty="0"/>
          </a:p>
        </p:txBody>
      </p:sp>
      <p:sp>
        <p:nvSpPr>
          <p:cNvPr id="4" name="Text 2"/>
          <p:cNvSpPr/>
          <p:nvPr/>
        </p:nvSpPr>
        <p:spPr>
          <a:xfrm>
            <a:off x="793790" y="4215408"/>
            <a:ext cx="6244709"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End behavior refers to how the graph of a function behaves as its input values (x) approach positive or negative infinity. It describes the long-term trend of the function, indicating whether it rises, falls, or approaches a specific value.</a:t>
            </a:r>
            <a:endParaRPr lang="en-US" sz="1750" dirty="0"/>
          </a:p>
        </p:txBody>
      </p:sp>
      <p:sp>
        <p:nvSpPr>
          <p:cNvPr id="5" name="Text 3"/>
          <p:cNvSpPr/>
          <p:nvPr/>
        </p:nvSpPr>
        <p:spPr>
          <a:xfrm>
            <a:off x="7599521" y="3634264"/>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Importance</a:t>
            </a:r>
            <a:endParaRPr lang="en-US" sz="2200" dirty="0"/>
          </a:p>
        </p:txBody>
      </p:sp>
      <p:sp>
        <p:nvSpPr>
          <p:cNvPr id="6" name="Text 4"/>
          <p:cNvSpPr/>
          <p:nvPr/>
        </p:nvSpPr>
        <p:spPr>
          <a:xfrm>
            <a:off x="7599521" y="4215408"/>
            <a:ext cx="6244709"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Understanding end behavior is essential for various mathematical applications, such as determining the behavior of functions near singularities, analyzing limits, and understanding the behavior of complex mathematical models.</a:t>
            </a:r>
            <a:endParaRPr lang="en-US" sz="1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268641" y="614720"/>
            <a:ext cx="7579519" cy="1396841"/>
          </a:xfrm>
          <a:prstGeom prst="rect">
            <a:avLst/>
          </a:prstGeom>
          <a:noFill/>
          <a:ln/>
        </p:spPr>
        <p:txBody>
          <a:bodyPr wrap="square" lIns="0" tIns="0" rIns="0" bIns="0" rtlCol="0" anchor="t"/>
          <a:lstStyle/>
          <a:p>
            <a:pPr indent="0" marL="0">
              <a:lnSpc>
                <a:spcPts val="5450"/>
              </a:lnSpc>
              <a:buNone/>
            </a:pPr>
            <a:r>
              <a:rPr lang="en-US" sz="4350" dirty="0">
                <a:solidFill>
                  <a:srgbClr val="F2F2F3"/>
                </a:solidFill>
                <a:latin typeface="Poppins Light" pitchFamily="34" charset="0"/>
                <a:ea typeface="Poppins Light" pitchFamily="34" charset="-122"/>
                <a:cs typeface="Poppins Light" pitchFamily="34" charset="-120"/>
              </a:rPr>
              <a:t>Asymptotic Behavior and Limits</a:t>
            </a:r>
            <a:endParaRPr lang="en-US" sz="4350" dirty="0"/>
          </a:p>
        </p:txBody>
      </p:sp>
      <p:sp>
        <p:nvSpPr>
          <p:cNvPr id="4" name="Shape 1"/>
          <p:cNvSpPr/>
          <p:nvPr/>
        </p:nvSpPr>
        <p:spPr>
          <a:xfrm>
            <a:off x="6268641" y="2598063"/>
            <a:ext cx="502801" cy="502801"/>
          </a:xfrm>
          <a:prstGeom prst="roundRect">
            <a:avLst>
              <a:gd name="adj" fmla="val 18671"/>
            </a:avLst>
          </a:prstGeom>
          <a:solidFill>
            <a:srgbClr val="3D3D42"/>
          </a:solidFill>
          <a:ln w="7620">
            <a:solidFill>
              <a:srgbClr val="56565B"/>
            </a:solidFill>
            <a:prstDash val="solid"/>
          </a:ln>
        </p:spPr>
      </p:sp>
      <p:sp>
        <p:nvSpPr>
          <p:cNvPr id="5" name="Text 2"/>
          <p:cNvSpPr/>
          <p:nvPr/>
        </p:nvSpPr>
        <p:spPr>
          <a:xfrm>
            <a:off x="6471047" y="2681764"/>
            <a:ext cx="97869" cy="335280"/>
          </a:xfrm>
          <a:prstGeom prst="rect">
            <a:avLst/>
          </a:prstGeom>
          <a:noFill/>
          <a:ln/>
        </p:spPr>
        <p:txBody>
          <a:bodyPr wrap="none" lIns="0" tIns="0" rIns="0" bIns="0" rtlCol="0" anchor="t"/>
          <a:lstStyle/>
          <a:p>
            <a:pPr algn="ctr" indent="0" marL="0">
              <a:lnSpc>
                <a:spcPts val="2600"/>
              </a:lnSpc>
              <a:buNone/>
            </a:pPr>
            <a:r>
              <a:rPr lang="en-US" sz="2600" dirty="0">
                <a:solidFill>
                  <a:srgbClr val="E5E0DF"/>
                </a:solidFill>
                <a:latin typeface="Poppins Light" pitchFamily="34" charset="0"/>
                <a:ea typeface="Poppins Light" pitchFamily="34" charset="-122"/>
                <a:cs typeface="Poppins Light" pitchFamily="34" charset="-120"/>
              </a:rPr>
              <a:t>1</a:t>
            </a:r>
            <a:endParaRPr lang="en-US" sz="2600" dirty="0"/>
          </a:p>
        </p:txBody>
      </p:sp>
      <p:sp>
        <p:nvSpPr>
          <p:cNvPr id="6" name="Text 3"/>
          <p:cNvSpPr/>
          <p:nvPr/>
        </p:nvSpPr>
        <p:spPr>
          <a:xfrm>
            <a:off x="6994922" y="2598063"/>
            <a:ext cx="2793921" cy="349210"/>
          </a:xfrm>
          <a:prstGeom prst="rect">
            <a:avLst/>
          </a:prstGeom>
          <a:noFill/>
          <a:ln/>
        </p:spPr>
        <p:txBody>
          <a:bodyPr wrap="none" lIns="0" tIns="0" rIns="0" bIns="0" rtlCol="0" anchor="t"/>
          <a:lstStyle/>
          <a:p>
            <a:pPr indent="0" marL="0">
              <a:lnSpc>
                <a:spcPts val="2700"/>
              </a:lnSpc>
              <a:buNone/>
            </a:pPr>
            <a:r>
              <a:rPr lang="en-US" sz="2150" dirty="0">
                <a:solidFill>
                  <a:srgbClr val="E5E0DF"/>
                </a:solidFill>
                <a:latin typeface="Poppins Light" pitchFamily="34" charset="0"/>
                <a:ea typeface="Poppins Light" pitchFamily="34" charset="-122"/>
                <a:cs typeface="Poppins Light" pitchFamily="34" charset="-120"/>
              </a:rPr>
              <a:t>Asymptotes</a:t>
            </a:r>
            <a:endParaRPr lang="en-US" sz="2150" dirty="0"/>
          </a:p>
        </p:txBody>
      </p:sp>
      <p:sp>
        <p:nvSpPr>
          <p:cNvPr id="7" name="Text 4"/>
          <p:cNvSpPr/>
          <p:nvPr/>
        </p:nvSpPr>
        <p:spPr>
          <a:xfrm>
            <a:off x="6994922" y="3081338"/>
            <a:ext cx="2951798" cy="1787723"/>
          </a:xfrm>
          <a:prstGeom prst="rect">
            <a:avLst/>
          </a:prstGeom>
          <a:noFill/>
          <a:ln/>
        </p:spPr>
        <p:txBody>
          <a:bodyPr wrap="square" lIns="0" tIns="0" rIns="0" bIns="0" rtlCol="0" anchor="t"/>
          <a:lstStyle/>
          <a:p>
            <a:pPr indent="0" marL="0">
              <a:lnSpc>
                <a:spcPts val="2800"/>
              </a:lnSpc>
              <a:buNone/>
            </a:pPr>
            <a:r>
              <a:rPr lang="en-US" sz="1750" dirty="0">
                <a:solidFill>
                  <a:srgbClr val="E5E0DF"/>
                </a:solidFill>
                <a:latin typeface="Roboto Light" pitchFamily="34" charset="0"/>
                <a:ea typeface="Roboto Light" pitchFamily="34" charset="-122"/>
                <a:cs typeface="Roboto Light" pitchFamily="34" charset="-120"/>
              </a:rPr>
              <a:t>Asymptotes are lines that a function approaches as its input values approach infinity. They represent the limiting behavior of the function.</a:t>
            </a:r>
            <a:endParaRPr lang="en-US" sz="1750" dirty="0"/>
          </a:p>
        </p:txBody>
      </p:sp>
      <p:sp>
        <p:nvSpPr>
          <p:cNvPr id="8" name="Shape 5"/>
          <p:cNvSpPr/>
          <p:nvPr/>
        </p:nvSpPr>
        <p:spPr>
          <a:xfrm>
            <a:off x="10170200" y="2598063"/>
            <a:ext cx="502801" cy="502801"/>
          </a:xfrm>
          <a:prstGeom prst="roundRect">
            <a:avLst>
              <a:gd name="adj" fmla="val 18671"/>
            </a:avLst>
          </a:prstGeom>
          <a:solidFill>
            <a:srgbClr val="3D3D42"/>
          </a:solidFill>
          <a:ln w="7620">
            <a:solidFill>
              <a:srgbClr val="56565B"/>
            </a:solidFill>
            <a:prstDash val="solid"/>
          </a:ln>
        </p:spPr>
      </p:sp>
      <p:sp>
        <p:nvSpPr>
          <p:cNvPr id="9" name="Text 6"/>
          <p:cNvSpPr/>
          <p:nvPr/>
        </p:nvSpPr>
        <p:spPr>
          <a:xfrm>
            <a:off x="10325695" y="2681764"/>
            <a:ext cx="191810" cy="335280"/>
          </a:xfrm>
          <a:prstGeom prst="rect">
            <a:avLst/>
          </a:prstGeom>
          <a:noFill/>
          <a:ln/>
        </p:spPr>
        <p:txBody>
          <a:bodyPr wrap="none" lIns="0" tIns="0" rIns="0" bIns="0" rtlCol="0" anchor="t"/>
          <a:lstStyle/>
          <a:p>
            <a:pPr algn="ctr" indent="0" marL="0">
              <a:lnSpc>
                <a:spcPts val="2600"/>
              </a:lnSpc>
              <a:buNone/>
            </a:pPr>
            <a:r>
              <a:rPr lang="en-US" sz="2600" dirty="0">
                <a:solidFill>
                  <a:srgbClr val="E5E0DF"/>
                </a:solidFill>
                <a:latin typeface="Poppins Light" pitchFamily="34" charset="0"/>
                <a:ea typeface="Poppins Light" pitchFamily="34" charset="-122"/>
                <a:cs typeface="Poppins Light" pitchFamily="34" charset="-120"/>
              </a:rPr>
              <a:t>2</a:t>
            </a:r>
            <a:endParaRPr lang="en-US" sz="2600" dirty="0"/>
          </a:p>
        </p:txBody>
      </p:sp>
      <p:sp>
        <p:nvSpPr>
          <p:cNvPr id="10" name="Text 7"/>
          <p:cNvSpPr/>
          <p:nvPr/>
        </p:nvSpPr>
        <p:spPr>
          <a:xfrm>
            <a:off x="10896481" y="2598063"/>
            <a:ext cx="2793921" cy="349210"/>
          </a:xfrm>
          <a:prstGeom prst="rect">
            <a:avLst/>
          </a:prstGeom>
          <a:noFill/>
          <a:ln/>
        </p:spPr>
        <p:txBody>
          <a:bodyPr wrap="none" lIns="0" tIns="0" rIns="0" bIns="0" rtlCol="0" anchor="t"/>
          <a:lstStyle/>
          <a:p>
            <a:pPr indent="0" marL="0">
              <a:lnSpc>
                <a:spcPts val="2700"/>
              </a:lnSpc>
              <a:buNone/>
            </a:pPr>
            <a:r>
              <a:rPr lang="en-US" sz="2150" dirty="0">
                <a:solidFill>
                  <a:srgbClr val="E5E0DF"/>
                </a:solidFill>
                <a:latin typeface="Poppins Light" pitchFamily="34" charset="0"/>
                <a:ea typeface="Poppins Light" pitchFamily="34" charset="-122"/>
                <a:cs typeface="Poppins Light" pitchFamily="34" charset="-120"/>
              </a:rPr>
              <a:t>Limits</a:t>
            </a:r>
            <a:endParaRPr lang="en-US" sz="2150" dirty="0"/>
          </a:p>
        </p:txBody>
      </p:sp>
      <p:sp>
        <p:nvSpPr>
          <p:cNvPr id="11" name="Text 8"/>
          <p:cNvSpPr/>
          <p:nvPr/>
        </p:nvSpPr>
        <p:spPr>
          <a:xfrm>
            <a:off x="10896481" y="3081338"/>
            <a:ext cx="2951798" cy="2502813"/>
          </a:xfrm>
          <a:prstGeom prst="rect">
            <a:avLst/>
          </a:prstGeom>
          <a:noFill/>
          <a:ln/>
        </p:spPr>
        <p:txBody>
          <a:bodyPr wrap="square" lIns="0" tIns="0" rIns="0" bIns="0" rtlCol="0" anchor="t"/>
          <a:lstStyle/>
          <a:p>
            <a:pPr indent="0" marL="0">
              <a:lnSpc>
                <a:spcPts val="2800"/>
              </a:lnSpc>
              <a:buNone/>
            </a:pPr>
            <a:r>
              <a:rPr lang="en-US" sz="1750" dirty="0">
                <a:solidFill>
                  <a:srgbClr val="E5E0DF"/>
                </a:solidFill>
                <a:latin typeface="Roboto Light" pitchFamily="34" charset="0"/>
                <a:ea typeface="Roboto Light" pitchFamily="34" charset="-122"/>
                <a:cs typeface="Roboto Light" pitchFamily="34" charset="-120"/>
              </a:rPr>
              <a:t>Limits are used to describe the end behavior of a function. They represent the value that a function approaches as its input values approach a specific value, including infinity.</a:t>
            </a:r>
            <a:endParaRPr lang="en-US" sz="1750" dirty="0"/>
          </a:p>
        </p:txBody>
      </p:sp>
      <p:sp>
        <p:nvSpPr>
          <p:cNvPr id="12" name="Shape 9"/>
          <p:cNvSpPr/>
          <p:nvPr/>
        </p:nvSpPr>
        <p:spPr>
          <a:xfrm>
            <a:off x="6268641" y="6058972"/>
            <a:ext cx="502801" cy="502801"/>
          </a:xfrm>
          <a:prstGeom prst="roundRect">
            <a:avLst>
              <a:gd name="adj" fmla="val 18671"/>
            </a:avLst>
          </a:prstGeom>
          <a:solidFill>
            <a:srgbClr val="3D3D42"/>
          </a:solidFill>
          <a:ln w="7620">
            <a:solidFill>
              <a:srgbClr val="56565B"/>
            </a:solidFill>
            <a:prstDash val="solid"/>
          </a:ln>
        </p:spPr>
      </p:sp>
      <p:sp>
        <p:nvSpPr>
          <p:cNvPr id="13" name="Text 10"/>
          <p:cNvSpPr/>
          <p:nvPr/>
        </p:nvSpPr>
        <p:spPr>
          <a:xfrm>
            <a:off x="6421993" y="6142673"/>
            <a:ext cx="196096" cy="335280"/>
          </a:xfrm>
          <a:prstGeom prst="rect">
            <a:avLst/>
          </a:prstGeom>
          <a:noFill/>
          <a:ln/>
        </p:spPr>
        <p:txBody>
          <a:bodyPr wrap="none" lIns="0" tIns="0" rIns="0" bIns="0" rtlCol="0" anchor="t"/>
          <a:lstStyle/>
          <a:p>
            <a:pPr algn="ctr" indent="0" marL="0">
              <a:lnSpc>
                <a:spcPts val="2600"/>
              </a:lnSpc>
              <a:buNone/>
            </a:pPr>
            <a:r>
              <a:rPr lang="en-US" sz="2600" dirty="0">
                <a:solidFill>
                  <a:srgbClr val="E5E0DF"/>
                </a:solidFill>
                <a:latin typeface="Poppins Light" pitchFamily="34" charset="0"/>
                <a:ea typeface="Poppins Light" pitchFamily="34" charset="-122"/>
                <a:cs typeface="Poppins Light" pitchFamily="34" charset="-120"/>
              </a:rPr>
              <a:t>3</a:t>
            </a:r>
            <a:endParaRPr lang="en-US" sz="2600" dirty="0"/>
          </a:p>
        </p:txBody>
      </p:sp>
      <p:sp>
        <p:nvSpPr>
          <p:cNvPr id="14" name="Text 11"/>
          <p:cNvSpPr/>
          <p:nvPr/>
        </p:nvSpPr>
        <p:spPr>
          <a:xfrm>
            <a:off x="6994922" y="6058972"/>
            <a:ext cx="2793921" cy="349210"/>
          </a:xfrm>
          <a:prstGeom prst="rect">
            <a:avLst/>
          </a:prstGeom>
          <a:noFill/>
          <a:ln/>
        </p:spPr>
        <p:txBody>
          <a:bodyPr wrap="none" lIns="0" tIns="0" rIns="0" bIns="0" rtlCol="0" anchor="t"/>
          <a:lstStyle/>
          <a:p>
            <a:pPr indent="0" marL="0">
              <a:lnSpc>
                <a:spcPts val="2700"/>
              </a:lnSpc>
              <a:buNone/>
            </a:pPr>
            <a:r>
              <a:rPr lang="en-US" sz="2150" dirty="0">
                <a:solidFill>
                  <a:srgbClr val="E5E0DF"/>
                </a:solidFill>
                <a:latin typeface="Poppins Light" pitchFamily="34" charset="0"/>
                <a:ea typeface="Poppins Light" pitchFamily="34" charset="-122"/>
                <a:cs typeface="Poppins Light" pitchFamily="34" charset="-120"/>
              </a:rPr>
              <a:t>Relationship</a:t>
            </a:r>
            <a:endParaRPr lang="en-US" sz="2150" dirty="0"/>
          </a:p>
        </p:txBody>
      </p:sp>
      <p:sp>
        <p:nvSpPr>
          <p:cNvPr id="15" name="Text 12"/>
          <p:cNvSpPr/>
          <p:nvPr/>
        </p:nvSpPr>
        <p:spPr>
          <a:xfrm>
            <a:off x="6994922" y="6542246"/>
            <a:ext cx="6853237" cy="1072634"/>
          </a:xfrm>
          <a:prstGeom prst="rect">
            <a:avLst/>
          </a:prstGeom>
          <a:noFill/>
          <a:ln/>
        </p:spPr>
        <p:txBody>
          <a:bodyPr wrap="square" lIns="0" tIns="0" rIns="0" bIns="0" rtlCol="0" anchor="t"/>
          <a:lstStyle/>
          <a:p>
            <a:pPr indent="0" marL="0">
              <a:lnSpc>
                <a:spcPts val="2800"/>
              </a:lnSpc>
              <a:buNone/>
            </a:pPr>
            <a:r>
              <a:rPr lang="en-US" sz="1750" dirty="0">
                <a:solidFill>
                  <a:srgbClr val="E5E0DF"/>
                </a:solidFill>
                <a:latin typeface="Roboto Light" pitchFamily="34" charset="0"/>
                <a:ea typeface="Roboto Light" pitchFamily="34" charset="-122"/>
                <a:cs typeface="Roboto Light" pitchFamily="34" charset="-120"/>
              </a:rPr>
              <a:t>Asymptotic behavior and limits are closely related. Asymptotes are often used to visualize the limits of a function as its input values approach infinity.</a:t>
            </a:r>
            <a:endParaRPr lang="en-US" sz="1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130290" y="691872"/>
            <a:ext cx="6953845" cy="574834"/>
          </a:xfrm>
          <a:prstGeom prst="rect">
            <a:avLst/>
          </a:prstGeom>
          <a:noFill/>
          <a:ln/>
        </p:spPr>
        <p:txBody>
          <a:bodyPr wrap="none" lIns="0" tIns="0" rIns="0" bIns="0" rtlCol="0" anchor="t"/>
          <a:lstStyle/>
          <a:p>
            <a:pPr indent="0" marL="0">
              <a:lnSpc>
                <a:spcPts val="4500"/>
              </a:lnSpc>
              <a:buNone/>
            </a:pPr>
            <a:r>
              <a:rPr lang="en-US" sz="3600" dirty="0">
                <a:solidFill>
                  <a:srgbClr val="F2F2F3"/>
                </a:solidFill>
                <a:latin typeface="Poppins Light" pitchFamily="34" charset="0"/>
                <a:ea typeface="Poppins Light" pitchFamily="34" charset="-122"/>
                <a:cs typeface="Poppins Light" pitchFamily="34" charset="-120"/>
              </a:rPr>
              <a:t>Graphing Asymptotic Behavior</a:t>
            </a:r>
            <a:endParaRPr lang="en-US" sz="3600" dirty="0"/>
          </a:p>
        </p:txBody>
      </p:sp>
      <p:pic>
        <p:nvPicPr>
          <p:cNvPr id="4" name="Image 1" descr="preencoded.png">    </p:cNvPr>
          <p:cNvPicPr>
            <a:picLocks noChangeAspect="1"/>
          </p:cNvPicPr>
          <p:nvPr/>
        </p:nvPicPr>
        <p:blipFill>
          <a:blip r:embed="rId2"/>
          <a:stretch>
            <a:fillRect/>
          </a:stretch>
        </p:blipFill>
        <p:spPr>
          <a:xfrm>
            <a:off x="6130290" y="1542574"/>
            <a:ext cx="459938" cy="459938"/>
          </a:xfrm>
          <a:prstGeom prst="rect">
            <a:avLst/>
          </a:prstGeom>
        </p:spPr>
      </p:pic>
      <p:sp>
        <p:nvSpPr>
          <p:cNvPr id="5" name="Text 1"/>
          <p:cNvSpPr/>
          <p:nvPr/>
        </p:nvSpPr>
        <p:spPr>
          <a:xfrm>
            <a:off x="6130290" y="2186464"/>
            <a:ext cx="2299692" cy="287536"/>
          </a:xfrm>
          <a:prstGeom prst="rect">
            <a:avLst/>
          </a:prstGeom>
          <a:noFill/>
          <a:ln/>
        </p:spPr>
        <p:txBody>
          <a:bodyPr wrap="none" lIns="0" tIns="0" rIns="0" bIns="0" rtlCol="0" anchor="t"/>
          <a:lstStyle/>
          <a:p>
            <a:pPr algn="l" indent="0" marL="0">
              <a:lnSpc>
                <a:spcPts val="2250"/>
              </a:lnSpc>
              <a:buNone/>
            </a:pPr>
            <a:r>
              <a:rPr lang="en-US" sz="1800" dirty="0">
                <a:solidFill>
                  <a:srgbClr val="E5E0DF"/>
                </a:solidFill>
                <a:latin typeface="Poppins Light" pitchFamily="34" charset="0"/>
                <a:ea typeface="Poppins Light" pitchFamily="34" charset="-122"/>
                <a:cs typeface="Poppins Light" pitchFamily="34" charset="-120"/>
              </a:rPr>
              <a:t>Vertical Asymptotes</a:t>
            </a:r>
            <a:endParaRPr lang="en-US" sz="1800" dirty="0"/>
          </a:p>
        </p:txBody>
      </p:sp>
      <p:sp>
        <p:nvSpPr>
          <p:cNvPr id="6" name="Text 2"/>
          <p:cNvSpPr/>
          <p:nvPr/>
        </p:nvSpPr>
        <p:spPr>
          <a:xfrm>
            <a:off x="6130290" y="2584371"/>
            <a:ext cx="7856220" cy="588645"/>
          </a:xfrm>
          <a:prstGeom prst="rect">
            <a:avLst/>
          </a:prstGeom>
          <a:noFill/>
          <a:ln/>
        </p:spPr>
        <p:txBody>
          <a:bodyPr wrap="square" lIns="0" tIns="0" rIns="0" bIns="0" rtlCol="0" anchor="t"/>
          <a:lstStyle/>
          <a:p>
            <a:pPr algn="l" indent="0" marL="0">
              <a:lnSpc>
                <a:spcPts val="2300"/>
              </a:lnSpc>
              <a:buNone/>
            </a:pPr>
            <a:r>
              <a:rPr lang="en-US" sz="1400" dirty="0">
                <a:solidFill>
                  <a:srgbClr val="E5E0DF"/>
                </a:solidFill>
                <a:latin typeface="Roboto Light" pitchFamily="34" charset="0"/>
                <a:ea typeface="Roboto Light" pitchFamily="34" charset="-122"/>
                <a:cs typeface="Roboto Light" pitchFamily="34" charset="-120"/>
              </a:rPr>
              <a:t>Occur when the function approaches infinity as its input values approach a specific value. These are usually caused by factors in the denominator of a rational function.</a:t>
            </a:r>
            <a:endParaRPr lang="en-US" sz="1400" dirty="0"/>
          </a:p>
        </p:txBody>
      </p:sp>
      <p:pic>
        <p:nvPicPr>
          <p:cNvPr id="7" name="Image 2" descr="preencoded.png">    </p:cNvPr>
          <p:cNvPicPr>
            <a:picLocks noChangeAspect="1"/>
          </p:cNvPicPr>
          <p:nvPr/>
        </p:nvPicPr>
        <p:blipFill>
          <a:blip r:embed="rId3"/>
          <a:stretch>
            <a:fillRect/>
          </a:stretch>
        </p:blipFill>
        <p:spPr>
          <a:xfrm>
            <a:off x="6130290" y="3724870"/>
            <a:ext cx="459938" cy="459938"/>
          </a:xfrm>
          <a:prstGeom prst="rect">
            <a:avLst/>
          </a:prstGeom>
        </p:spPr>
      </p:pic>
      <p:sp>
        <p:nvSpPr>
          <p:cNvPr id="8" name="Text 3"/>
          <p:cNvSpPr/>
          <p:nvPr/>
        </p:nvSpPr>
        <p:spPr>
          <a:xfrm>
            <a:off x="6130290" y="4368760"/>
            <a:ext cx="2541032" cy="287536"/>
          </a:xfrm>
          <a:prstGeom prst="rect">
            <a:avLst/>
          </a:prstGeom>
          <a:noFill/>
          <a:ln/>
        </p:spPr>
        <p:txBody>
          <a:bodyPr wrap="none" lIns="0" tIns="0" rIns="0" bIns="0" rtlCol="0" anchor="t"/>
          <a:lstStyle/>
          <a:p>
            <a:pPr algn="l" indent="0" marL="0">
              <a:lnSpc>
                <a:spcPts val="2250"/>
              </a:lnSpc>
              <a:buNone/>
            </a:pPr>
            <a:r>
              <a:rPr lang="en-US" sz="1800" dirty="0">
                <a:solidFill>
                  <a:srgbClr val="E5E0DF"/>
                </a:solidFill>
                <a:latin typeface="Poppins Light" pitchFamily="34" charset="0"/>
                <a:ea typeface="Poppins Light" pitchFamily="34" charset="-122"/>
                <a:cs typeface="Poppins Light" pitchFamily="34" charset="-120"/>
              </a:rPr>
              <a:t>Horizontal Asymptotes</a:t>
            </a:r>
            <a:endParaRPr lang="en-US" sz="1800" dirty="0"/>
          </a:p>
        </p:txBody>
      </p:sp>
      <p:sp>
        <p:nvSpPr>
          <p:cNvPr id="9" name="Text 4"/>
          <p:cNvSpPr/>
          <p:nvPr/>
        </p:nvSpPr>
        <p:spPr>
          <a:xfrm>
            <a:off x="6130290" y="4766667"/>
            <a:ext cx="7856220" cy="588645"/>
          </a:xfrm>
          <a:prstGeom prst="rect">
            <a:avLst/>
          </a:prstGeom>
          <a:noFill/>
          <a:ln/>
        </p:spPr>
        <p:txBody>
          <a:bodyPr wrap="square" lIns="0" tIns="0" rIns="0" bIns="0" rtlCol="0" anchor="t"/>
          <a:lstStyle/>
          <a:p>
            <a:pPr algn="l" indent="0" marL="0">
              <a:lnSpc>
                <a:spcPts val="2300"/>
              </a:lnSpc>
              <a:buNone/>
            </a:pPr>
            <a:r>
              <a:rPr lang="en-US" sz="1400" dirty="0">
                <a:solidFill>
                  <a:srgbClr val="E5E0DF"/>
                </a:solidFill>
                <a:latin typeface="Roboto Light" pitchFamily="34" charset="0"/>
                <a:ea typeface="Roboto Light" pitchFamily="34" charset="-122"/>
                <a:cs typeface="Roboto Light" pitchFamily="34" charset="-120"/>
              </a:rPr>
              <a:t>Occur when the function approaches a specific value as its input values approach infinity. These are usually caused by the degree of the numerator and denominator of a rational function.</a:t>
            </a:r>
            <a:endParaRPr lang="en-US" sz="1400" dirty="0"/>
          </a:p>
        </p:txBody>
      </p:sp>
      <p:pic>
        <p:nvPicPr>
          <p:cNvPr id="10" name="Image 3" descr="preencoded.png">    </p:cNvPr>
          <p:cNvPicPr>
            <a:picLocks noChangeAspect="1"/>
          </p:cNvPicPr>
          <p:nvPr/>
        </p:nvPicPr>
        <p:blipFill>
          <a:blip r:embed="rId4"/>
          <a:stretch>
            <a:fillRect/>
          </a:stretch>
        </p:blipFill>
        <p:spPr>
          <a:xfrm>
            <a:off x="6130290" y="5907167"/>
            <a:ext cx="459938" cy="459938"/>
          </a:xfrm>
          <a:prstGeom prst="rect">
            <a:avLst/>
          </a:prstGeom>
        </p:spPr>
      </p:pic>
      <p:sp>
        <p:nvSpPr>
          <p:cNvPr id="11" name="Text 5"/>
          <p:cNvSpPr/>
          <p:nvPr/>
        </p:nvSpPr>
        <p:spPr>
          <a:xfrm>
            <a:off x="6130290" y="6551057"/>
            <a:ext cx="2299692" cy="287536"/>
          </a:xfrm>
          <a:prstGeom prst="rect">
            <a:avLst/>
          </a:prstGeom>
          <a:noFill/>
          <a:ln/>
        </p:spPr>
        <p:txBody>
          <a:bodyPr wrap="none" lIns="0" tIns="0" rIns="0" bIns="0" rtlCol="0" anchor="t"/>
          <a:lstStyle/>
          <a:p>
            <a:pPr algn="l" indent="0" marL="0">
              <a:lnSpc>
                <a:spcPts val="2250"/>
              </a:lnSpc>
              <a:buNone/>
            </a:pPr>
            <a:r>
              <a:rPr lang="en-US" sz="1800" dirty="0">
                <a:solidFill>
                  <a:srgbClr val="E5E0DF"/>
                </a:solidFill>
                <a:latin typeface="Poppins Light" pitchFamily="34" charset="0"/>
                <a:ea typeface="Poppins Light" pitchFamily="34" charset="-122"/>
                <a:cs typeface="Poppins Light" pitchFamily="34" charset="-120"/>
              </a:rPr>
              <a:t>Slant Asymptotes</a:t>
            </a:r>
            <a:endParaRPr lang="en-US" sz="1800" dirty="0"/>
          </a:p>
        </p:txBody>
      </p:sp>
      <p:sp>
        <p:nvSpPr>
          <p:cNvPr id="12" name="Text 6"/>
          <p:cNvSpPr/>
          <p:nvPr/>
        </p:nvSpPr>
        <p:spPr>
          <a:xfrm>
            <a:off x="6130290" y="6948964"/>
            <a:ext cx="7856220" cy="588645"/>
          </a:xfrm>
          <a:prstGeom prst="rect">
            <a:avLst/>
          </a:prstGeom>
          <a:noFill/>
          <a:ln/>
        </p:spPr>
        <p:txBody>
          <a:bodyPr wrap="square" lIns="0" tIns="0" rIns="0" bIns="0" rtlCol="0" anchor="t"/>
          <a:lstStyle/>
          <a:p>
            <a:pPr algn="l" indent="0" marL="0">
              <a:lnSpc>
                <a:spcPts val="2300"/>
              </a:lnSpc>
              <a:buNone/>
            </a:pPr>
            <a:r>
              <a:rPr lang="en-US" sz="1400" dirty="0">
                <a:solidFill>
                  <a:srgbClr val="E5E0DF"/>
                </a:solidFill>
                <a:latin typeface="Roboto Light" pitchFamily="34" charset="0"/>
                <a:ea typeface="Roboto Light" pitchFamily="34" charset="-122"/>
                <a:cs typeface="Roboto Light" pitchFamily="34" charset="-120"/>
              </a:rPr>
              <a:t>Occur when the degree of the numerator is exactly one more than the degree of the denominator in a rational function. They represent a linear trend the function follows as it approaches infinity.</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58071" y="595551"/>
            <a:ext cx="5414963" cy="676870"/>
          </a:xfrm>
          <a:prstGeom prst="rect">
            <a:avLst/>
          </a:prstGeom>
          <a:noFill/>
          <a:ln/>
        </p:spPr>
        <p:txBody>
          <a:bodyPr wrap="none" lIns="0" tIns="0" rIns="0" bIns="0" rtlCol="0" anchor="t"/>
          <a:lstStyle/>
          <a:p>
            <a:pPr indent="0" marL="0">
              <a:lnSpc>
                <a:spcPts val="5300"/>
              </a:lnSpc>
              <a:buNone/>
            </a:pPr>
            <a:r>
              <a:rPr lang="en-US" sz="4250" dirty="0">
                <a:solidFill>
                  <a:srgbClr val="F2F2F3"/>
                </a:solidFill>
                <a:latin typeface="Poppins Light" pitchFamily="34" charset="0"/>
                <a:ea typeface="Poppins Light" pitchFamily="34" charset="-122"/>
                <a:cs typeface="Poppins Light" pitchFamily="34" charset="-120"/>
              </a:rPr>
              <a:t>Vertical Asymptotes</a:t>
            </a:r>
            <a:endParaRPr lang="en-US" sz="4250" dirty="0"/>
          </a:p>
        </p:txBody>
      </p:sp>
      <p:pic>
        <p:nvPicPr>
          <p:cNvPr id="3" name="Image 0" descr="preencoded.png">    </p:cNvPr>
          <p:cNvPicPr>
            <a:picLocks noChangeAspect="1"/>
          </p:cNvPicPr>
          <p:nvPr/>
        </p:nvPicPr>
        <p:blipFill>
          <a:blip r:embed="rId1"/>
          <a:stretch>
            <a:fillRect/>
          </a:stretch>
        </p:blipFill>
        <p:spPr>
          <a:xfrm>
            <a:off x="2954655" y="1705570"/>
            <a:ext cx="2163842" cy="1940838"/>
          </a:xfrm>
          <a:prstGeom prst="rect">
            <a:avLst/>
          </a:prstGeom>
        </p:spPr>
      </p:pic>
      <p:sp>
        <p:nvSpPr>
          <p:cNvPr id="4" name="Text 1"/>
          <p:cNvSpPr/>
          <p:nvPr/>
        </p:nvSpPr>
        <p:spPr>
          <a:xfrm>
            <a:off x="3996928" y="2717959"/>
            <a:ext cx="79058" cy="433149"/>
          </a:xfrm>
          <a:prstGeom prst="rect">
            <a:avLst/>
          </a:prstGeom>
          <a:noFill/>
          <a:ln/>
        </p:spPr>
        <p:txBody>
          <a:bodyPr wrap="none" lIns="0" tIns="0" rIns="0" bIns="0" rtlCol="0" anchor="t"/>
          <a:lstStyle/>
          <a:p>
            <a:pPr algn="ctr" indent="0" marL="0">
              <a:lnSpc>
                <a:spcPts val="3400"/>
              </a:lnSpc>
              <a:buNone/>
            </a:pPr>
            <a:r>
              <a:rPr lang="en-US" sz="2100" dirty="0">
                <a:solidFill>
                  <a:srgbClr val="E5E0DF"/>
                </a:solidFill>
                <a:latin typeface="Poppins Light" pitchFamily="34" charset="0"/>
                <a:ea typeface="Poppins Light" pitchFamily="34" charset="-122"/>
                <a:cs typeface="Poppins Light" pitchFamily="34" charset="-120"/>
              </a:rPr>
              <a:t>1</a:t>
            </a:r>
            <a:endParaRPr lang="en-US" sz="2100" dirty="0"/>
          </a:p>
        </p:txBody>
      </p:sp>
      <p:sp>
        <p:nvSpPr>
          <p:cNvPr id="5" name="Text 2"/>
          <p:cNvSpPr/>
          <p:nvPr/>
        </p:nvSpPr>
        <p:spPr>
          <a:xfrm>
            <a:off x="5335072" y="2095381"/>
            <a:ext cx="2707481" cy="338376"/>
          </a:xfrm>
          <a:prstGeom prst="rect">
            <a:avLst/>
          </a:prstGeom>
          <a:noFill/>
          <a:ln/>
        </p:spPr>
        <p:txBody>
          <a:bodyPr wrap="none" lIns="0" tIns="0" rIns="0" bIns="0" rtlCol="0" anchor="t"/>
          <a:lstStyle/>
          <a:p>
            <a:pPr algn="l" indent="0" marL="0">
              <a:lnSpc>
                <a:spcPts val="2650"/>
              </a:lnSpc>
              <a:buNone/>
            </a:pPr>
            <a:r>
              <a:rPr lang="en-US" sz="2100" dirty="0">
                <a:solidFill>
                  <a:srgbClr val="E5E0DF"/>
                </a:solidFill>
                <a:latin typeface="Poppins Light" pitchFamily="34" charset="0"/>
                <a:ea typeface="Poppins Light" pitchFamily="34" charset="-122"/>
                <a:cs typeface="Poppins Light" pitchFamily="34" charset="-120"/>
              </a:rPr>
              <a:t>Definition</a:t>
            </a:r>
            <a:endParaRPr lang="en-US" sz="2100" dirty="0"/>
          </a:p>
        </p:txBody>
      </p:sp>
      <p:sp>
        <p:nvSpPr>
          <p:cNvPr id="6" name="Text 3"/>
          <p:cNvSpPr/>
          <p:nvPr/>
        </p:nvSpPr>
        <p:spPr>
          <a:xfrm>
            <a:off x="5335072" y="2563654"/>
            <a:ext cx="8320683" cy="692944"/>
          </a:xfrm>
          <a:prstGeom prst="rect">
            <a:avLst/>
          </a:prstGeom>
          <a:noFill/>
          <a:ln/>
        </p:spPr>
        <p:txBody>
          <a:bodyPr wrap="square" lIns="0" tIns="0" rIns="0" bIns="0" rtlCol="0" anchor="t"/>
          <a:lstStyle/>
          <a:p>
            <a:pPr algn="l" indent="0" marL="0">
              <a:lnSpc>
                <a:spcPts val="2700"/>
              </a:lnSpc>
              <a:buNone/>
            </a:pPr>
            <a:r>
              <a:rPr lang="en-US" sz="1700" dirty="0">
                <a:solidFill>
                  <a:srgbClr val="E5E0DF"/>
                </a:solidFill>
                <a:latin typeface="Roboto Light" pitchFamily="34" charset="0"/>
                <a:ea typeface="Roboto Light" pitchFamily="34" charset="-122"/>
                <a:cs typeface="Roboto Light" pitchFamily="34" charset="-120"/>
              </a:rPr>
              <a:t>Vertical asymptotes occur when the function approaches infinity as its input values approach a specific value.</a:t>
            </a:r>
            <a:endParaRPr lang="en-US" sz="1700" dirty="0"/>
          </a:p>
        </p:txBody>
      </p:sp>
      <p:sp>
        <p:nvSpPr>
          <p:cNvPr id="7" name="Shape 4"/>
          <p:cNvSpPr/>
          <p:nvPr/>
        </p:nvSpPr>
        <p:spPr>
          <a:xfrm>
            <a:off x="5172551" y="3658195"/>
            <a:ext cx="8645723" cy="15240"/>
          </a:xfrm>
          <a:prstGeom prst="roundRect">
            <a:avLst>
              <a:gd name="adj" fmla="val 596928"/>
            </a:avLst>
          </a:prstGeom>
          <a:solidFill>
            <a:srgbClr val="56565B"/>
          </a:solidFill>
          <a:ln/>
        </p:spPr>
      </p:sp>
      <p:pic>
        <p:nvPicPr>
          <p:cNvPr id="8" name="Image 1" descr="preencoded.png">    </p:cNvPr>
          <p:cNvPicPr>
            <a:picLocks noChangeAspect="1"/>
          </p:cNvPicPr>
          <p:nvPr/>
        </p:nvPicPr>
        <p:blipFill>
          <a:blip r:embed="rId2"/>
          <a:stretch>
            <a:fillRect/>
          </a:stretch>
        </p:blipFill>
        <p:spPr>
          <a:xfrm>
            <a:off x="1872734" y="3700463"/>
            <a:ext cx="4327684" cy="1940838"/>
          </a:xfrm>
          <a:prstGeom prst="rect">
            <a:avLst/>
          </a:prstGeom>
        </p:spPr>
      </p:pic>
      <p:sp>
        <p:nvSpPr>
          <p:cNvPr id="9" name="Text 5"/>
          <p:cNvSpPr/>
          <p:nvPr/>
        </p:nvSpPr>
        <p:spPr>
          <a:xfrm>
            <a:off x="3959066" y="4454247"/>
            <a:ext cx="154900" cy="433149"/>
          </a:xfrm>
          <a:prstGeom prst="rect">
            <a:avLst/>
          </a:prstGeom>
          <a:noFill/>
          <a:ln/>
        </p:spPr>
        <p:txBody>
          <a:bodyPr wrap="none" lIns="0" tIns="0" rIns="0" bIns="0" rtlCol="0" anchor="t"/>
          <a:lstStyle/>
          <a:p>
            <a:pPr algn="ctr" indent="0" marL="0">
              <a:lnSpc>
                <a:spcPts val="3400"/>
              </a:lnSpc>
              <a:buNone/>
            </a:pPr>
            <a:r>
              <a:rPr lang="en-US" sz="2100" dirty="0">
                <a:solidFill>
                  <a:srgbClr val="E5E0DF"/>
                </a:solidFill>
                <a:latin typeface="Poppins Light" pitchFamily="34" charset="0"/>
                <a:ea typeface="Poppins Light" pitchFamily="34" charset="-122"/>
                <a:cs typeface="Poppins Light" pitchFamily="34" charset="-120"/>
              </a:rPr>
              <a:t>2</a:t>
            </a:r>
            <a:endParaRPr lang="en-US" sz="2100" dirty="0"/>
          </a:p>
        </p:txBody>
      </p:sp>
      <p:sp>
        <p:nvSpPr>
          <p:cNvPr id="10" name="Text 6"/>
          <p:cNvSpPr/>
          <p:nvPr/>
        </p:nvSpPr>
        <p:spPr>
          <a:xfrm>
            <a:off x="6416993" y="4090273"/>
            <a:ext cx="2707481" cy="338376"/>
          </a:xfrm>
          <a:prstGeom prst="rect">
            <a:avLst/>
          </a:prstGeom>
          <a:noFill/>
          <a:ln/>
        </p:spPr>
        <p:txBody>
          <a:bodyPr wrap="none" lIns="0" tIns="0" rIns="0" bIns="0" rtlCol="0" anchor="t"/>
          <a:lstStyle/>
          <a:p>
            <a:pPr algn="l" indent="0" marL="0">
              <a:lnSpc>
                <a:spcPts val="2650"/>
              </a:lnSpc>
              <a:buNone/>
            </a:pPr>
            <a:r>
              <a:rPr lang="en-US" sz="2100" dirty="0">
                <a:solidFill>
                  <a:srgbClr val="E5E0DF"/>
                </a:solidFill>
                <a:latin typeface="Poppins Light" pitchFamily="34" charset="0"/>
                <a:ea typeface="Poppins Light" pitchFamily="34" charset="-122"/>
                <a:cs typeface="Poppins Light" pitchFamily="34" charset="-120"/>
              </a:rPr>
              <a:t>Location</a:t>
            </a:r>
            <a:endParaRPr lang="en-US" sz="2100" dirty="0"/>
          </a:p>
        </p:txBody>
      </p:sp>
      <p:sp>
        <p:nvSpPr>
          <p:cNvPr id="11" name="Text 7"/>
          <p:cNvSpPr/>
          <p:nvPr/>
        </p:nvSpPr>
        <p:spPr>
          <a:xfrm>
            <a:off x="6416993" y="4558546"/>
            <a:ext cx="7238762" cy="692944"/>
          </a:xfrm>
          <a:prstGeom prst="rect">
            <a:avLst/>
          </a:prstGeom>
          <a:noFill/>
          <a:ln/>
        </p:spPr>
        <p:txBody>
          <a:bodyPr wrap="square" lIns="0" tIns="0" rIns="0" bIns="0" rtlCol="0" anchor="t"/>
          <a:lstStyle/>
          <a:p>
            <a:pPr algn="l" indent="0" marL="0">
              <a:lnSpc>
                <a:spcPts val="2700"/>
              </a:lnSpc>
              <a:buNone/>
            </a:pPr>
            <a:r>
              <a:rPr lang="en-US" sz="1700" dirty="0">
                <a:solidFill>
                  <a:srgbClr val="E5E0DF"/>
                </a:solidFill>
                <a:latin typeface="Roboto Light" pitchFamily="34" charset="0"/>
                <a:ea typeface="Roboto Light" pitchFamily="34" charset="-122"/>
                <a:cs typeface="Roboto Light" pitchFamily="34" charset="-120"/>
              </a:rPr>
              <a:t>Vertical asymptotes are located at the values where the denominator of a rational function becomes zero.</a:t>
            </a:r>
            <a:endParaRPr lang="en-US" sz="1700" dirty="0"/>
          </a:p>
        </p:txBody>
      </p:sp>
      <p:sp>
        <p:nvSpPr>
          <p:cNvPr id="12" name="Shape 8"/>
          <p:cNvSpPr/>
          <p:nvPr/>
        </p:nvSpPr>
        <p:spPr>
          <a:xfrm>
            <a:off x="6254472" y="5653088"/>
            <a:ext cx="7563803" cy="15240"/>
          </a:xfrm>
          <a:prstGeom prst="roundRect">
            <a:avLst>
              <a:gd name="adj" fmla="val 596928"/>
            </a:avLst>
          </a:prstGeom>
          <a:solidFill>
            <a:srgbClr val="56565B"/>
          </a:solidFill>
          <a:ln/>
        </p:spPr>
      </p:sp>
      <p:pic>
        <p:nvPicPr>
          <p:cNvPr id="13" name="Image 2" descr="preencoded.png">    </p:cNvPr>
          <p:cNvPicPr>
            <a:picLocks noChangeAspect="1"/>
          </p:cNvPicPr>
          <p:nvPr/>
        </p:nvPicPr>
        <p:blipFill>
          <a:blip r:embed="rId3"/>
          <a:stretch>
            <a:fillRect/>
          </a:stretch>
        </p:blipFill>
        <p:spPr>
          <a:xfrm>
            <a:off x="790813" y="5695355"/>
            <a:ext cx="6491526" cy="1940838"/>
          </a:xfrm>
          <a:prstGeom prst="rect">
            <a:avLst/>
          </a:prstGeom>
        </p:spPr>
      </p:pic>
      <p:sp>
        <p:nvSpPr>
          <p:cNvPr id="14" name="Text 9"/>
          <p:cNvSpPr/>
          <p:nvPr/>
        </p:nvSpPr>
        <p:spPr>
          <a:xfrm>
            <a:off x="3957399" y="6449139"/>
            <a:ext cx="158353" cy="433149"/>
          </a:xfrm>
          <a:prstGeom prst="rect">
            <a:avLst/>
          </a:prstGeom>
          <a:noFill/>
          <a:ln/>
        </p:spPr>
        <p:txBody>
          <a:bodyPr wrap="none" lIns="0" tIns="0" rIns="0" bIns="0" rtlCol="0" anchor="t"/>
          <a:lstStyle/>
          <a:p>
            <a:pPr algn="ctr" indent="0" marL="0">
              <a:lnSpc>
                <a:spcPts val="3400"/>
              </a:lnSpc>
              <a:buNone/>
            </a:pPr>
            <a:r>
              <a:rPr lang="en-US" sz="2100" dirty="0">
                <a:solidFill>
                  <a:srgbClr val="E5E0DF"/>
                </a:solidFill>
                <a:latin typeface="Poppins Light" pitchFamily="34" charset="0"/>
                <a:ea typeface="Poppins Light" pitchFamily="34" charset="-122"/>
                <a:cs typeface="Poppins Light" pitchFamily="34" charset="-120"/>
              </a:rPr>
              <a:t>3</a:t>
            </a:r>
            <a:endParaRPr lang="en-US" sz="2100" dirty="0"/>
          </a:p>
        </p:txBody>
      </p:sp>
      <p:sp>
        <p:nvSpPr>
          <p:cNvPr id="15" name="Text 10"/>
          <p:cNvSpPr/>
          <p:nvPr/>
        </p:nvSpPr>
        <p:spPr>
          <a:xfrm>
            <a:off x="7498913" y="5911929"/>
            <a:ext cx="2707481" cy="338376"/>
          </a:xfrm>
          <a:prstGeom prst="rect">
            <a:avLst/>
          </a:prstGeom>
          <a:noFill/>
          <a:ln/>
        </p:spPr>
        <p:txBody>
          <a:bodyPr wrap="none" lIns="0" tIns="0" rIns="0" bIns="0" rtlCol="0" anchor="t"/>
          <a:lstStyle/>
          <a:p>
            <a:pPr algn="l" indent="0" marL="0">
              <a:lnSpc>
                <a:spcPts val="2650"/>
              </a:lnSpc>
              <a:buNone/>
            </a:pPr>
            <a:r>
              <a:rPr lang="en-US" sz="2100" dirty="0">
                <a:solidFill>
                  <a:srgbClr val="E5E0DF"/>
                </a:solidFill>
                <a:latin typeface="Poppins Light" pitchFamily="34" charset="0"/>
                <a:ea typeface="Poppins Light" pitchFamily="34" charset="-122"/>
                <a:cs typeface="Poppins Light" pitchFamily="34" charset="-120"/>
              </a:rPr>
              <a:t>Behavior</a:t>
            </a:r>
            <a:endParaRPr lang="en-US" sz="2100" dirty="0"/>
          </a:p>
        </p:txBody>
      </p:sp>
      <p:sp>
        <p:nvSpPr>
          <p:cNvPr id="16" name="Text 11"/>
          <p:cNvSpPr/>
          <p:nvPr/>
        </p:nvSpPr>
        <p:spPr>
          <a:xfrm>
            <a:off x="7498913" y="6380202"/>
            <a:ext cx="6156841" cy="1039416"/>
          </a:xfrm>
          <a:prstGeom prst="rect">
            <a:avLst/>
          </a:prstGeom>
          <a:noFill/>
          <a:ln/>
        </p:spPr>
        <p:txBody>
          <a:bodyPr wrap="square" lIns="0" tIns="0" rIns="0" bIns="0" rtlCol="0" anchor="t"/>
          <a:lstStyle/>
          <a:p>
            <a:pPr algn="l" indent="0" marL="0">
              <a:lnSpc>
                <a:spcPts val="2700"/>
              </a:lnSpc>
              <a:buNone/>
            </a:pPr>
            <a:r>
              <a:rPr lang="en-US" sz="1700" dirty="0">
                <a:solidFill>
                  <a:srgbClr val="E5E0DF"/>
                </a:solidFill>
                <a:latin typeface="Roboto Light" pitchFamily="34" charset="0"/>
                <a:ea typeface="Roboto Light" pitchFamily="34" charset="-122"/>
                <a:cs typeface="Roboto Light" pitchFamily="34" charset="-120"/>
              </a:rPr>
              <a:t>As the function gets closer to the vertical asymptote, its output values approach infinity or negative infinity, depending on the direction from which it approaches the asymptote.</a:t>
            </a:r>
            <a:endParaRPr lang="en-US" sz="1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93790" y="734020"/>
            <a:ext cx="6266259"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Horizontal Asymptotes</a:t>
            </a:r>
            <a:endParaRPr lang="en-US" sz="4450" dirty="0"/>
          </a:p>
        </p:txBody>
      </p:sp>
      <p:sp>
        <p:nvSpPr>
          <p:cNvPr id="3" name="Shape 1"/>
          <p:cNvSpPr/>
          <p:nvPr/>
        </p:nvSpPr>
        <p:spPr>
          <a:xfrm>
            <a:off x="793790" y="1896428"/>
            <a:ext cx="2173724" cy="1669852"/>
          </a:xfrm>
          <a:prstGeom prst="roundRect">
            <a:avLst>
              <a:gd name="adj" fmla="val 5705"/>
            </a:avLst>
          </a:prstGeom>
          <a:solidFill>
            <a:srgbClr val="3D3D42"/>
          </a:solidFill>
          <a:ln w="7620">
            <a:solidFill>
              <a:srgbClr val="56565B"/>
            </a:solidFill>
            <a:prstDash val="solid"/>
          </a:ln>
        </p:spPr>
      </p:sp>
      <p:sp>
        <p:nvSpPr>
          <p:cNvPr id="4" name="Text 2"/>
          <p:cNvSpPr/>
          <p:nvPr/>
        </p:nvSpPr>
        <p:spPr>
          <a:xfrm>
            <a:off x="1028224" y="2504599"/>
            <a:ext cx="82748"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1</a:t>
            </a:r>
            <a:endParaRPr lang="en-US" sz="2200" dirty="0"/>
          </a:p>
        </p:txBody>
      </p:sp>
      <p:sp>
        <p:nvSpPr>
          <p:cNvPr id="5" name="Text 3"/>
          <p:cNvSpPr/>
          <p:nvPr/>
        </p:nvSpPr>
        <p:spPr>
          <a:xfrm>
            <a:off x="3194328" y="2123242"/>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Definition</a:t>
            </a:r>
            <a:endParaRPr lang="en-US" sz="2200" dirty="0"/>
          </a:p>
        </p:txBody>
      </p:sp>
      <p:sp>
        <p:nvSpPr>
          <p:cNvPr id="6" name="Text 4"/>
          <p:cNvSpPr/>
          <p:nvPr/>
        </p:nvSpPr>
        <p:spPr>
          <a:xfrm>
            <a:off x="3194328" y="2613660"/>
            <a:ext cx="10415468"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Horizontal asymptotes occur when the function approaches a specific value as its input values approach positive or negative infinity.</a:t>
            </a:r>
            <a:endParaRPr lang="en-US" sz="1750" dirty="0"/>
          </a:p>
        </p:txBody>
      </p:sp>
      <p:sp>
        <p:nvSpPr>
          <p:cNvPr id="7" name="Shape 5"/>
          <p:cNvSpPr/>
          <p:nvPr/>
        </p:nvSpPr>
        <p:spPr>
          <a:xfrm>
            <a:off x="3080861" y="3551039"/>
            <a:ext cx="10642402" cy="15240"/>
          </a:xfrm>
          <a:prstGeom prst="roundRect">
            <a:avLst>
              <a:gd name="adj" fmla="val 625116"/>
            </a:avLst>
          </a:prstGeom>
          <a:solidFill>
            <a:srgbClr val="56565B"/>
          </a:solidFill>
          <a:ln/>
        </p:spPr>
      </p:sp>
      <p:sp>
        <p:nvSpPr>
          <p:cNvPr id="8" name="Shape 6"/>
          <p:cNvSpPr/>
          <p:nvPr/>
        </p:nvSpPr>
        <p:spPr>
          <a:xfrm>
            <a:off x="793790" y="3679627"/>
            <a:ext cx="4347567" cy="1669852"/>
          </a:xfrm>
          <a:prstGeom prst="roundRect">
            <a:avLst>
              <a:gd name="adj" fmla="val 5705"/>
            </a:avLst>
          </a:prstGeom>
          <a:solidFill>
            <a:srgbClr val="3D3D42"/>
          </a:solidFill>
          <a:ln w="7620">
            <a:solidFill>
              <a:srgbClr val="56565B"/>
            </a:solidFill>
            <a:prstDash val="solid"/>
          </a:ln>
        </p:spPr>
      </p:sp>
      <p:sp>
        <p:nvSpPr>
          <p:cNvPr id="9" name="Text 7"/>
          <p:cNvSpPr/>
          <p:nvPr/>
        </p:nvSpPr>
        <p:spPr>
          <a:xfrm>
            <a:off x="1028224" y="4287798"/>
            <a:ext cx="162163"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2</a:t>
            </a:r>
            <a:endParaRPr lang="en-US" sz="2200" dirty="0"/>
          </a:p>
        </p:txBody>
      </p:sp>
      <p:sp>
        <p:nvSpPr>
          <p:cNvPr id="10" name="Text 8"/>
          <p:cNvSpPr/>
          <p:nvPr/>
        </p:nvSpPr>
        <p:spPr>
          <a:xfrm>
            <a:off x="5368171" y="3906441"/>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Degree</a:t>
            </a:r>
            <a:endParaRPr lang="en-US" sz="2200" dirty="0"/>
          </a:p>
        </p:txBody>
      </p:sp>
      <p:sp>
        <p:nvSpPr>
          <p:cNvPr id="11" name="Text 9"/>
          <p:cNvSpPr/>
          <p:nvPr/>
        </p:nvSpPr>
        <p:spPr>
          <a:xfrm>
            <a:off x="5368171" y="4396859"/>
            <a:ext cx="8241625"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degree of the numerator and denominator of a rational function determines the existence and location of horizontal asymptotes.</a:t>
            </a:r>
            <a:endParaRPr lang="en-US" sz="1750" dirty="0"/>
          </a:p>
        </p:txBody>
      </p:sp>
      <p:sp>
        <p:nvSpPr>
          <p:cNvPr id="12" name="Shape 10"/>
          <p:cNvSpPr/>
          <p:nvPr/>
        </p:nvSpPr>
        <p:spPr>
          <a:xfrm>
            <a:off x="5254704" y="5334238"/>
            <a:ext cx="8468558" cy="15240"/>
          </a:xfrm>
          <a:prstGeom prst="roundRect">
            <a:avLst>
              <a:gd name="adj" fmla="val 625116"/>
            </a:avLst>
          </a:prstGeom>
          <a:solidFill>
            <a:srgbClr val="56565B"/>
          </a:solidFill>
          <a:ln/>
        </p:spPr>
      </p:sp>
      <p:sp>
        <p:nvSpPr>
          <p:cNvPr id="13" name="Shape 11"/>
          <p:cNvSpPr/>
          <p:nvPr/>
        </p:nvSpPr>
        <p:spPr>
          <a:xfrm>
            <a:off x="793790" y="5462826"/>
            <a:ext cx="6521410" cy="2032754"/>
          </a:xfrm>
          <a:prstGeom prst="roundRect">
            <a:avLst>
              <a:gd name="adj" fmla="val 4687"/>
            </a:avLst>
          </a:prstGeom>
          <a:solidFill>
            <a:srgbClr val="3D3D42"/>
          </a:solidFill>
          <a:ln w="7620">
            <a:solidFill>
              <a:srgbClr val="56565B"/>
            </a:solidFill>
            <a:prstDash val="solid"/>
          </a:ln>
        </p:spPr>
      </p:sp>
      <p:sp>
        <p:nvSpPr>
          <p:cNvPr id="14" name="Text 12"/>
          <p:cNvSpPr/>
          <p:nvPr/>
        </p:nvSpPr>
        <p:spPr>
          <a:xfrm>
            <a:off x="1028224" y="6252448"/>
            <a:ext cx="165854"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3</a:t>
            </a:r>
            <a:endParaRPr lang="en-US" sz="2200" dirty="0"/>
          </a:p>
        </p:txBody>
      </p:sp>
      <p:sp>
        <p:nvSpPr>
          <p:cNvPr id="15" name="Text 13"/>
          <p:cNvSpPr/>
          <p:nvPr/>
        </p:nvSpPr>
        <p:spPr>
          <a:xfrm>
            <a:off x="7542014" y="5689640"/>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Types</a:t>
            </a:r>
            <a:endParaRPr lang="en-US" sz="2200" dirty="0"/>
          </a:p>
        </p:txBody>
      </p:sp>
      <p:sp>
        <p:nvSpPr>
          <p:cNvPr id="16" name="Text 14"/>
          <p:cNvSpPr/>
          <p:nvPr/>
        </p:nvSpPr>
        <p:spPr>
          <a:xfrm>
            <a:off x="7542014" y="6180058"/>
            <a:ext cx="6067782" cy="1088708"/>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There are three types of horizontal asymptotes: y = 0, y = a, and no horizontal asymptote. The type depends on the degree of the numerator and denominator.</a:t>
            </a:r>
            <a:endParaRPr lang="en-US" sz="1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608052" y="756999"/>
            <a:ext cx="4343400" cy="542925"/>
          </a:xfrm>
          <a:prstGeom prst="rect">
            <a:avLst/>
          </a:prstGeom>
          <a:noFill/>
          <a:ln/>
        </p:spPr>
        <p:txBody>
          <a:bodyPr wrap="none" lIns="0" tIns="0" rIns="0" bIns="0" rtlCol="0" anchor="t"/>
          <a:lstStyle/>
          <a:p>
            <a:pPr indent="0" marL="0">
              <a:lnSpc>
                <a:spcPts val="4250"/>
              </a:lnSpc>
              <a:buNone/>
            </a:pPr>
            <a:r>
              <a:rPr lang="en-US" sz="3400" dirty="0">
                <a:solidFill>
                  <a:srgbClr val="F2F2F3"/>
                </a:solidFill>
                <a:latin typeface="Poppins Light" pitchFamily="34" charset="0"/>
                <a:ea typeface="Poppins Light" pitchFamily="34" charset="-122"/>
                <a:cs typeface="Poppins Light" pitchFamily="34" charset="-120"/>
              </a:rPr>
              <a:t>Slant Asymptotes</a:t>
            </a:r>
            <a:endParaRPr lang="en-US" sz="3400" dirty="0"/>
          </a:p>
        </p:txBody>
      </p:sp>
      <p:sp>
        <p:nvSpPr>
          <p:cNvPr id="4" name="Text 1"/>
          <p:cNvSpPr/>
          <p:nvPr/>
        </p:nvSpPr>
        <p:spPr>
          <a:xfrm>
            <a:off x="608052" y="1647230"/>
            <a:ext cx="7927896" cy="573286"/>
          </a:xfrm>
          <a:prstGeom prst="rect">
            <a:avLst/>
          </a:prstGeom>
          <a:noFill/>
          <a:ln/>
        </p:spPr>
        <p:txBody>
          <a:bodyPr wrap="none" lIns="0" tIns="0" rIns="0" bIns="0" rtlCol="0" anchor="t"/>
          <a:lstStyle/>
          <a:p>
            <a:pPr algn="ctr" indent="0" marL="0">
              <a:lnSpc>
                <a:spcPts val="4500"/>
              </a:lnSpc>
              <a:buNone/>
            </a:pPr>
            <a:r>
              <a:rPr lang="en-US" sz="4500" dirty="0">
                <a:solidFill>
                  <a:srgbClr val="E5E0DF"/>
                </a:solidFill>
                <a:latin typeface="Poppins Light" pitchFamily="34" charset="0"/>
                <a:ea typeface="Poppins Light" pitchFamily="34" charset="-122"/>
                <a:cs typeface="Poppins Light" pitchFamily="34" charset="-120"/>
              </a:rPr>
              <a:t>1</a:t>
            </a:r>
            <a:endParaRPr lang="en-US" sz="4500" dirty="0"/>
          </a:p>
        </p:txBody>
      </p:sp>
      <p:sp>
        <p:nvSpPr>
          <p:cNvPr id="5" name="Text 2"/>
          <p:cNvSpPr/>
          <p:nvPr/>
        </p:nvSpPr>
        <p:spPr>
          <a:xfrm>
            <a:off x="3486150" y="2437567"/>
            <a:ext cx="2171700" cy="271463"/>
          </a:xfrm>
          <a:prstGeom prst="rect">
            <a:avLst/>
          </a:prstGeom>
          <a:noFill/>
          <a:ln/>
        </p:spPr>
        <p:txBody>
          <a:bodyPr wrap="none" lIns="0" tIns="0" rIns="0" bIns="0" rtlCol="0" anchor="t"/>
          <a:lstStyle/>
          <a:p>
            <a:pPr algn="ctr" indent="0" marL="0">
              <a:lnSpc>
                <a:spcPts val="2100"/>
              </a:lnSpc>
              <a:buNone/>
            </a:pPr>
            <a:r>
              <a:rPr lang="en-US" sz="1700" dirty="0">
                <a:solidFill>
                  <a:srgbClr val="E5E0DF"/>
                </a:solidFill>
                <a:latin typeface="Poppins Light" pitchFamily="34" charset="0"/>
                <a:ea typeface="Poppins Light" pitchFamily="34" charset="-122"/>
                <a:cs typeface="Poppins Light" pitchFamily="34" charset="-120"/>
              </a:rPr>
              <a:t>Degree Difference</a:t>
            </a:r>
            <a:endParaRPr lang="en-US" sz="1700" dirty="0"/>
          </a:p>
        </p:txBody>
      </p:sp>
      <p:sp>
        <p:nvSpPr>
          <p:cNvPr id="6" name="Text 3"/>
          <p:cNvSpPr/>
          <p:nvPr/>
        </p:nvSpPr>
        <p:spPr>
          <a:xfrm>
            <a:off x="608052" y="2813209"/>
            <a:ext cx="7927896" cy="555784"/>
          </a:xfrm>
          <a:prstGeom prst="rect">
            <a:avLst/>
          </a:prstGeom>
          <a:noFill/>
          <a:ln/>
        </p:spPr>
        <p:txBody>
          <a:bodyPr wrap="square" lIns="0" tIns="0" rIns="0" bIns="0" rtlCol="0" anchor="t"/>
          <a:lstStyle/>
          <a:p>
            <a:pPr algn="ctr" indent="0" marL="0">
              <a:lnSpc>
                <a:spcPts val="2150"/>
              </a:lnSpc>
              <a:buNone/>
            </a:pPr>
            <a:r>
              <a:rPr lang="en-US" sz="1350" dirty="0">
                <a:solidFill>
                  <a:srgbClr val="E5E0DF"/>
                </a:solidFill>
                <a:latin typeface="Roboto Light" pitchFamily="34" charset="0"/>
                <a:ea typeface="Roboto Light" pitchFamily="34" charset="-122"/>
                <a:cs typeface="Roboto Light" pitchFamily="34" charset="-120"/>
              </a:rPr>
              <a:t>Slant asymptotes occur when the degree of the numerator is exactly one more than the degree of the denominator in a rational function.</a:t>
            </a:r>
            <a:endParaRPr lang="en-US" sz="1350" dirty="0"/>
          </a:p>
        </p:txBody>
      </p:sp>
      <p:sp>
        <p:nvSpPr>
          <p:cNvPr id="7" name="Text 4"/>
          <p:cNvSpPr/>
          <p:nvPr/>
        </p:nvSpPr>
        <p:spPr>
          <a:xfrm>
            <a:off x="608052" y="3976926"/>
            <a:ext cx="7927896" cy="573286"/>
          </a:xfrm>
          <a:prstGeom prst="rect">
            <a:avLst/>
          </a:prstGeom>
          <a:noFill/>
          <a:ln/>
        </p:spPr>
        <p:txBody>
          <a:bodyPr wrap="none" lIns="0" tIns="0" rIns="0" bIns="0" rtlCol="0" anchor="t"/>
          <a:lstStyle/>
          <a:p>
            <a:pPr algn="ctr" indent="0" marL="0">
              <a:lnSpc>
                <a:spcPts val="4500"/>
              </a:lnSpc>
              <a:buNone/>
            </a:pPr>
            <a:r>
              <a:rPr lang="en-US" sz="4500" dirty="0">
                <a:solidFill>
                  <a:srgbClr val="E5E0DF"/>
                </a:solidFill>
                <a:latin typeface="Poppins Light" pitchFamily="34" charset="0"/>
                <a:ea typeface="Poppins Light" pitchFamily="34" charset="-122"/>
                <a:cs typeface="Poppins Light" pitchFamily="34" charset="-120"/>
              </a:rPr>
              <a:t>2</a:t>
            </a:r>
            <a:endParaRPr lang="en-US" sz="4500" dirty="0"/>
          </a:p>
        </p:txBody>
      </p:sp>
      <p:sp>
        <p:nvSpPr>
          <p:cNvPr id="8" name="Text 5"/>
          <p:cNvSpPr/>
          <p:nvPr/>
        </p:nvSpPr>
        <p:spPr>
          <a:xfrm>
            <a:off x="3486150" y="4767263"/>
            <a:ext cx="2171700" cy="271463"/>
          </a:xfrm>
          <a:prstGeom prst="rect">
            <a:avLst/>
          </a:prstGeom>
          <a:noFill/>
          <a:ln/>
        </p:spPr>
        <p:txBody>
          <a:bodyPr wrap="none" lIns="0" tIns="0" rIns="0" bIns="0" rtlCol="0" anchor="t"/>
          <a:lstStyle/>
          <a:p>
            <a:pPr algn="ctr" indent="0" marL="0">
              <a:lnSpc>
                <a:spcPts val="2100"/>
              </a:lnSpc>
              <a:buNone/>
            </a:pPr>
            <a:r>
              <a:rPr lang="en-US" sz="1700" dirty="0">
                <a:solidFill>
                  <a:srgbClr val="E5E0DF"/>
                </a:solidFill>
                <a:latin typeface="Poppins Light" pitchFamily="34" charset="0"/>
                <a:ea typeface="Poppins Light" pitchFamily="34" charset="-122"/>
                <a:cs typeface="Poppins Light" pitchFamily="34" charset="-120"/>
              </a:rPr>
              <a:t>Equation</a:t>
            </a:r>
            <a:endParaRPr lang="en-US" sz="1700" dirty="0"/>
          </a:p>
        </p:txBody>
      </p:sp>
      <p:sp>
        <p:nvSpPr>
          <p:cNvPr id="9" name="Text 6"/>
          <p:cNvSpPr/>
          <p:nvPr/>
        </p:nvSpPr>
        <p:spPr>
          <a:xfrm>
            <a:off x="608052" y="5142905"/>
            <a:ext cx="7927896" cy="277892"/>
          </a:xfrm>
          <a:prstGeom prst="rect">
            <a:avLst/>
          </a:prstGeom>
          <a:noFill/>
          <a:ln/>
        </p:spPr>
        <p:txBody>
          <a:bodyPr wrap="none" lIns="0" tIns="0" rIns="0" bIns="0" rtlCol="0" anchor="t"/>
          <a:lstStyle/>
          <a:p>
            <a:pPr algn="ctr" indent="0" marL="0">
              <a:lnSpc>
                <a:spcPts val="2150"/>
              </a:lnSpc>
              <a:buNone/>
            </a:pPr>
            <a:r>
              <a:rPr lang="en-US" sz="1350" dirty="0">
                <a:solidFill>
                  <a:srgbClr val="E5E0DF"/>
                </a:solidFill>
                <a:latin typeface="Roboto Light" pitchFamily="34" charset="0"/>
                <a:ea typeface="Roboto Light" pitchFamily="34" charset="-122"/>
                <a:cs typeface="Roboto Light" pitchFamily="34" charset="-120"/>
              </a:rPr>
              <a:t>The equation of the slant asymptote can be found by performing long division on the rational function.</a:t>
            </a:r>
            <a:endParaRPr lang="en-US" sz="1350" dirty="0"/>
          </a:p>
        </p:txBody>
      </p:sp>
      <p:sp>
        <p:nvSpPr>
          <p:cNvPr id="10" name="Text 7"/>
          <p:cNvSpPr/>
          <p:nvPr/>
        </p:nvSpPr>
        <p:spPr>
          <a:xfrm>
            <a:off x="608052" y="6028730"/>
            <a:ext cx="7927896" cy="573286"/>
          </a:xfrm>
          <a:prstGeom prst="rect">
            <a:avLst/>
          </a:prstGeom>
          <a:noFill/>
          <a:ln/>
        </p:spPr>
        <p:txBody>
          <a:bodyPr wrap="none" lIns="0" tIns="0" rIns="0" bIns="0" rtlCol="0" anchor="t"/>
          <a:lstStyle/>
          <a:p>
            <a:pPr algn="ctr" indent="0" marL="0">
              <a:lnSpc>
                <a:spcPts val="4500"/>
              </a:lnSpc>
              <a:buNone/>
            </a:pPr>
            <a:r>
              <a:rPr lang="en-US" sz="4500" dirty="0">
                <a:solidFill>
                  <a:srgbClr val="E5E0DF"/>
                </a:solidFill>
                <a:latin typeface="Poppins Light" pitchFamily="34" charset="0"/>
                <a:ea typeface="Poppins Light" pitchFamily="34" charset="-122"/>
                <a:cs typeface="Poppins Light" pitchFamily="34" charset="-120"/>
              </a:rPr>
              <a:t>3</a:t>
            </a:r>
            <a:endParaRPr lang="en-US" sz="4500" dirty="0"/>
          </a:p>
        </p:txBody>
      </p:sp>
      <p:sp>
        <p:nvSpPr>
          <p:cNvPr id="11" name="Text 8"/>
          <p:cNvSpPr/>
          <p:nvPr/>
        </p:nvSpPr>
        <p:spPr>
          <a:xfrm>
            <a:off x="3486150" y="6819067"/>
            <a:ext cx="2171700" cy="271463"/>
          </a:xfrm>
          <a:prstGeom prst="rect">
            <a:avLst/>
          </a:prstGeom>
          <a:noFill/>
          <a:ln/>
        </p:spPr>
        <p:txBody>
          <a:bodyPr wrap="none" lIns="0" tIns="0" rIns="0" bIns="0" rtlCol="0" anchor="t"/>
          <a:lstStyle/>
          <a:p>
            <a:pPr algn="ctr" indent="0" marL="0">
              <a:lnSpc>
                <a:spcPts val="2100"/>
              </a:lnSpc>
              <a:buNone/>
            </a:pPr>
            <a:r>
              <a:rPr lang="en-US" sz="1700" dirty="0">
                <a:solidFill>
                  <a:srgbClr val="E5E0DF"/>
                </a:solidFill>
                <a:latin typeface="Poppins Light" pitchFamily="34" charset="0"/>
                <a:ea typeface="Poppins Light" pitchFamily="34" charset="-122"/>
                <a:cs typeface="Poppins Light" pitchFamily="34" charset="-120"/>
              </a:rPr>
              <a:t>Behavior</a:t>
            </a:r>
            <a:endParaRPr lang="en-US" sz="1700" dirty="0"/>
          </a:p>
        </p:txBody>
      </p:sp>
      <p:sp>
        <p:nvSpPr>
          <p:cNvPr id="12" name="Text 9"/>
          <p:cNvSpPr/>
          <p:nvPr/>
        </p:nvSpPr>
        <p:spPr>
          <a:xfrm>
            <a:off x="608052" y="7194709"/>
            <a:ext cx="7927896" cy="277892"/>
          </a:xfrm>
          <a:prstGeom prst="rect">
            <a:avLst/>
          </a:prstGeom>
          <a:noFill/>
          <a:ln/>
        </p:spPr>
        <p:txBody>
          <a:bodyPr wrap="none" lIns="0" tIns="0" rIns="0" bIns="0" rtlCol="0" anchor="t"/>
          <a:lstStyle/>
          <a:p>
            <a:pPr algn="ctr" indent="0" marL="0">
              <a:lnSpc>
                <a:spcPts val="2150"/>
              </a:lnSpc>
              <a:buNone/>
            </a:pPr>
            <a:r>
              <a:rPr lang="en-US" sz="1350" dirty="0">
                <a:solidFill>
                  <a:srgbClr val="E5E0DF"/>
                </a:solidFill>
                <a:latin typeface="Roboto Light" pitchFamily="34" charset="0"/>
                <a:ea typeface="Roboto Light" pitchFamily="34" charset="-122"/>
                <a:cs typeface="Roboto Light" pitchFamily="34" charset="-120"/>
              </a:rPr>
              <a:t>As the function approaches infinity, its graph approaches the slant asymptote, following a linear trend.</a:t>
            </a:r>
            <a:endParaRPr lang="en-US" sz="13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93790" y="1031438"/>
            <a:ext cx="12868632"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Exploring End Behavior with Rational Functions</a:t>
            </a:r>
            <a:endParaRPr lang="en-US" sz="4450" dirty="0"/>
          </a:p>
        </p:txBody>
      </p:sp>
      <p:pic>
        <p:nvPicPr>
          <p:cNvPr id="3" name="Image 0" descr="preencoded.png">    </p:cNvPr>
          <p:cNvPicPr>
            <a:picLocks noChangeAspect="1"/>
          </p:cNvPicPr>
          <p:nvPr/>
        </p:nvPicPr>
        <p:blipFill>
          <a:blip r:embed="rId1"/>
          <a:stretch>
            <a:fillRect/>
          </a:stretch>
        </p:blipFill>
        <p:spPr>
          <a:xfrm>
            <a:off x="793790" y="2193846"/>
            <a:ext cx="5670590" cy="3504605"/>
          </a:xfrm>
          <a:prstGeom prst="rect">
            <a:avLst/>
          </a:prstGeom>
        </p:spPr>
      </p:pic>
      <p:sp>
        <p:nvSpPr>
          <p:cNvPr id="4" name="Text 1"/>
          <p:cNvSpPr/>
          <p:nvPr/>
        </p:nvSpPr>
        <p:spPr>
          <a:xfrm>
            <a:off x="793790" y="5981938"/>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Example</a:t>
            </a:r>
            <a:endParaRPr lang="en-US" sz="2200" dirty="0"/>
          </a:p>
        </p:txBody>
      </p:sp>
      <p:sp>
        <p:nvSpPr>
          <p:cNvPr id="5" name="Text 2"/>
          <p:cNvSpPr/>
          <p:nvPr/>
        </p:nvSpPr>
        <p:spPr>
          <a:xfrm>
            <a:off x="793790" y="6472357"/>
            <a:ext cx="13042821"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Consider the rational function f(x) = (x^2 + 1) / (x - 1). This function has a vertical asymptote at x = 1 and a horizontal asymptote at y = 1. As x approaches infinity, the function approaches 1.</a:t>
            </a:r>
            <a:endParaRPr lang="en-US" sz="1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209943" y="733901"/>
            <a:ext cx="7696914" cy="1292066"/>
          </a:xfrm>
          <a:prstGeom prst="rect">
            <a:avLst/>
          </a:prstGeom>
          <a:noFill/>
          <a:ln/>
        </p:spPr>
        <p:txBody>
          <a:bodyPr wrap="square" lIns="0" tIns="0" rIns="0" bIns="0" rtlCol="0" anchor="t"/>
          <a:lstStyle/>
          <a:p>
            <a:pPr indent="0" marL="0">
              <a:lnSpc>
                <a:spcPts val="5050"/>
              </a:lnSpc>
              <a:buNone/>
            </a:pPr>
            <a:r>
              <a:rPr lang="en-US" sz="4050" dirty="0">
                <a:solidFill>
                  <a:srgbClr val="F2F2F3"/>
                </a:solidFill>
                <a:latin typeface="Poppins Light" pitchFamily="34" charset="0"/>
                <a:ea typeface="Poppins Light" pitchFamily="34" charset="-122"/>
                <a:cs typeface="Poppins Light" pitchFamily="34" charset="-120"/>
              </a:rPr>
              <a:t>Applying End Behavior to Polynomial Functions</a:t>
            </a:r>
            <a:endParaRPr lang="en-US" sz="4050" dirty="0"/>
          </a:p>
        </p:txBody>
      </p:sp>
      <p:pic>
        <p:nvPicPr>
          <p:cNvPr id="4" name="Image 1" descr="preencoded.png">    </p:cNvPr>
          <p:cNvPicPr>
            <a:picLocks noChangeAspect="1"/>
          </p:cNvPicPr>
          <p:nvPr/>
        </p:nvPicPr>
        <p:blipFill>
          <a:blip r:embed="rId2"/>
          <a:stretch>
            <a:fillRect/>
          </a:stretch>
        </p:blipFill>
        <p:spPr>
          <a:xfrm>
            <a:off x="6209943" y="2336006"/>
            <a:ext cx="1033582" cy="1653778"/>
          </a:xfrm>
          <a:prstGeom prst="rect">
            <a:avLst/>
          </a:prstGeom>
        </p:spPr>
      </p:pic>
      <p:sp>
        <p:nvSpPr>
          <p:cNvPr id="5" name="Text 1"/>
          <p:cNvSpPr/>
          <p:nvPr/>
        </p:nvSpPr>
        <p:spPr>
          <a:xfrm>
            <a:off x="7553563" y="2542699"/>
            <a:ext cx="2584013" cy="322898"/>
          </a:xfrm>
          <a:prstGeom prst="rect">
            <a:avLst/>
          </a:prstGeom>
          <a:noFill/>
          <a:ln/>
        </p:spPr>
        <p:txBody>
          <a:bodyPr wrap="none" lIns="0" tIns="0" rIns="0" bIns="0" rtlCol="0" anchor="t"/>
          <a:lstStyle/>
          <a:p>
            <a:pPr algn="l" indent="0" marL="0">
              <a:lnSpc>
                <a:spcPts val="2500"/>
              </a:lnSpc>
              <a:buNone/>
            </a:pPr>
            <a:r>
              <a:rPr lang="en-US" sz="2000" dirty="0">
                <a:solidFill>
                  <a:srgbClr val="E5E0DF"/>
                </a:solidFill>
                <a:latin typeface="Poppins Light" pitchFamily="34" charset="0"/>
                <a:ea typeface="Poppins Light" pitchFamily="34" charset="-122"/>
                <a:cs typeface="Poppins Light" pitchFamily="34" charset="-120"/>
              </a:rPr>
              <a:t>Degree</a:t>
            </a:r>
            <a:endParaRPr lang="en-US" sz="2000" dirty="0"/>
          </a:p>
        </p:txBody>
      </p:sp>
      <p:sp>
        <p:nvSpPr>
          <p:cNvPr id="6" name="Text 2"/>
          <p:cNvSpPr/>
          <p:nvPr/>
        </p:nvSpPr>
        <p:spPr>
          <a:xfrm>
            <a:off x="7553563" y="2989540"/>
            <a:ext cx="6353294" cy="330637"/>
          </a:xfrm>
          <a:prstGeom prst="rect">
            <a:avLst/>
          </a:prstGeom>
          <a:noFill/>
          <a:ln/>
        </p:spPr>
        <p:txBody>
          <a:bodyPr wrap="none" lIns="0" tIns="0" rIns="0" bIns="0" rtlCol="0" anchor="t"/>
          <a:lstStyle/>
          <a:p>
            <a:pPr algn="l" indent="0" marL="0">
              <a:lnSpc>
                <a:spcPts val="2600"/>
              </a:lnSpc>
              <a:buNone/>
            </a:pPr>
            <a:r>
              <a:rPr lang="en-US" sz="1600" dirty="0">
                <a:solidFill>
                  <a:srgbClr val="E5E0DF"/>
                </a:solidFill>
                <a:latin typeface="Roboto Light" pitchFamily="34" charset="0"/>
                <a:ea typeface="Roboto Light" pitchFamily="34" charset="-122"/>
                <a:cs typeface="Roboto Light" pitchFamily="34" charset="-120"/>
              </a:rPr>
              <a:t>The degree of a polynomial function determines its end behavior.</a:t>
            </a:r>
            <a:endParaRPr lang="en-US" sz="1600" dirty="0"/>
          </a:p>
        </p:txBody>
      </p:sp>
      <p:pic>
        <p:nvPicPr>
          <p:cNvPr id="7" name="Image 2" descr="preencoded.png">    </p:cNvPr>
          <p:cNvPicPr>
            <a:picLocks noChangeAspect="1"/>
          </p:cNvPicPr>
          <p:nvPr/>
        </p:nvPicPr>
        <p:blipFill>
          <a:blip r:embed="rId3"/>
          <a:stretch>
            <a:fillRect/>
          </a:stretch>
        </p:blipFill>
        <p:spPr>
          <a:xfrm>
            <a:off x="6209943" y="3989784"/>
            <a:ext cx="1033582" cy="1653778"/>
          </a:xfrm>
          <a:prstGeom prst="rect">
            <a:avLst/>
          </a:prstGeom>
        </p:spPr>
      </p:pic>
      <p:sp>
        <p:nvSpPr>
          <p:cNvPr id="8" name="Text 3"/>
          <p:cNvSpPr/>
          <p:nvPr/>
        </p:nvSpPr>
        <p:spPr>
          <a:xfrm>
            <a:off x="7553563" y="4196477"/>
            <a:ext cx="2584013" cy="322898"/>
          </a:xfrm>
          <a:prstGeom prst="rect">
            <a:avLst/>
          </a:prstGeom>
          <a:noFill/>
          <a:ln/>
        </p:spPr>
        <p:txBody>
          <a:bodyPr wrap="none" lIns="0" tIns="0" rIns="0" bIns="0" rtlCol="0" anchor="t"/>
          <a:lstStyle/>
          <a:p>
            <a:pPr algn="l" indent="0" marL="0">
              <a:lnSpc>
                <a:spcPts val="2500"/>
              </a:lnSpc>
              <a:buNone/>
            </a:pPr>
            <a:r>
              <a:rPr lang="en-US" sz="2000" dirty="0">
                <a:solidFill>
                  <a:srgbClr val="E5E0DF"/>
                </a:solidFill>
                <a:latin typeface="Poppins Light" pitchFamily="34" charset="0"/>
                <a:ea typeface="Poppins Light" pitchFamily="34" charset="-122"/>
                <a:cs typeface="Poppins Light" pitchFamily="34" charset="-120"/>
              </a:rPr>
              <a:t>Leading Coefficient</a:t>
            </a:r>
            <a:endParaRPr lang="en-US" sz="2000" dirty="0"/>
          </a:p>
        </p:txBody>
      </p:sp>
      <p:sp>
        <p:nvSpPr>
          <p:cNvPr id="9" name="Text 4"/>
          <p:cNvSpPr/>
          <p:nvPr/>
        </p:nvSpPr>
        <p:spPr>
          <a:xfrm>
            <a:off x="7553563" y="4643318"/>
            <a:ext cx="6353294" cy="661273"/>
          </a:xfrm>
          <a:prstGeom prst="rect">
            <a:avLst/>
          </a:prstGeom>
          <a:noFill/>
          <a:ln/>
        </p:spPr>
        <p:txBody>
          <a:bodyPr wrap="square" lIns="0" tIns="0" rIns="0" bIns="0" rtlCol="0" anchor="t"/>
          <a:lstStyle/>
          <a:p>
            <a:pPr algn="l" indent="0" marL="0">
              <a:lnSpc>
                <a:spcPts val="2600"/>
              </a:lnSpc>
              <a:buNone/>
            </a:pPr>
            <a:r>
              <a:rPr lang="en-US" sz="1600" dirty="0">
                <a:solidFill>
                  <a:srgbClr val="E5E0DF"/>
                </a:solidFill>
                <a:latin typeface="Roboto Light" pitchFamily="34" charset="0"/>
                <a:ea typeface="Roboto Light" pitchFamily="34" charset="-122"/>
                <a:cs typeface="Roboto Light" pitchFamily="34" charset="-120"/>
              </a:rPr>
              <a:t>The sign of the leading coefficient determines whether the function rises or falls as x approaches infinity.</a:t>
            </a:r>
            <a:endParaRPr lang="en-US" sz="1600" dirty="0"/>
          </a:p>
        </p:txBody>
      </p:sp>
      <p:pic>
        <p:nvPicPr>
          <p:cNvPr id="10" name="Image 3" descr="preencoded.png">    </p:cNvPr>
          <p:cNvPicPr>
            <a:picLocks noChangeAspect="1"/>
          </p:cNvPicPr>
          <p:nvPr/>
        </p:nvPicPr>
        <p:blipFill>
          <a:blip r:embed="rId4"/>
          <a:stretch>
            <a:fillRect/>
          </a:stretch>
        </p:blipFill>
        <p:spPr>
          <a:xfrm>
            <a:off x="6209943" y="5643563"/>
            <a:ext cx="1033582" cy="1852136"/>
          </a:xfrm>
          <a:prstGeom prst="rect">
            <a:avLst/>
          </a:prstGeom>
        </p:spPr>
      </p:pic>
      <p:sp>
        <p:nvSpPr>
          <p:cNvPr id="11" name="Text 5"/>
          <p:cNvSpPr/>
          <p:nvPr/>
        </p:nvSpPr>
        <p:spPr>
          <a:xfrm>
            <a:off x="7553563" y="5850255"/>
            <a:ext cx="2584013" cy="322898"/>
          </a:xfrm>
          <a:prstGeom prst="rect">
            <a:avLst/>
          </a:prstGeom>
          <a:noFill/>
          <a:ln/>
        </p:spPr>
        <p:txBody>
          <a:bodyPr wrap="none" lIns="0" tIns="0" rIns="0" bIns="0" rtlCol="0" anchor="t"/>
          <a:lstStyle/>
          <a:p>
            <a:pPr algn="l" indent="0" marL="0">
              <a:lnSpc>
                <a:spcPts val="2500"/>
              </a:lnSpc>
              <a:buNone/>
            </a:pPr>
            <a:r>
              <a:rPr lang="en-US" sz="2000" dirty="0">
                <a:solidFill>
                  <a:srgbClr val="E5E0DF"/>
                </a:solidFill>
                <a:latin typeface="Poppins Light" pitchFamily="34" charset="0"/>
                <a:ea typeface="Poppins Light" pitchFamily="34" charset="-122"/>
                <a:cs typeface="Poppins Light" pitchFamily="34" charset="-120"/>
              </a:rPr>
              <a:t>Behavior</a:t>
            </a:r>
            <a:endParaRPr lang="en-US" sz="2000" dirty="0"/>
          </a:p>
        </p:txBody>
      </p:sp>
      <p:sp>
        <p:nvSpPr>
          <p:cNvPr id="12" name="Text 6"/>
          <p:cNvSpPr/>
          <p:nvPr/>
        </p:nvSpPr>
        <p:spPr>
          <a:xfrm>
            <a:off x="7553563" y="6297097"/>
            <a:ext cx="6353294" cy="991910"/>
          </a:xfrm>
          <a:prstGeom prst="rect">
            <a:avLst/>
          </a:prstGeom>
          <a:noFill/>
          <a:ln/>
        </p:spPr>
        <p:txBody>
          <a:bodyPr wrap="square" lIns="0" tIns="0" rIns="0" bIns="0" rtlCol="0" anchor="t"/>
          <a:lstStyle/>
          <a:p>
            <a:pPr algn="l" indent="0" marL="0">
              <a:lnSpc>
                <a:spcPts val="2600"/>
              </a:lnSpc>
              <a:buNone/>
            </a:pPr>
            <a:r>
              <a:rPr lang="en-US" sz="1600" dirty="0">
                <a:solidFill>
                  <a:srgbClr val="E5E0DF"/>
                </a:solidFill>
                <a:latin typeface="Roboto Light" pitchFamily="34" charset="0"/>
                <a:ea typeface="Roboto Light" pitchFamily="34" charset="-122"/>
                <a:cs typeface="Roboto Light" pitchFamily="34" charset="-120"/>
              </a:rPr>
              <a:t>For even degree polynomials, both ends of the graph point in the same direction, determined by the leading coefficient. For odd degree polynomials, the ends point in opposite directions.</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2024-12-18T04:44:24Z</dcterms:created>
  <dcterms:modified xsi:type="dcterms:W3CDTF">2024-12-18T04:44:24Z</dcterms:modified>
</cp:coreProperties>
</file>