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8446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C"/>
          </a:solidFill>
          <a:ln/>
        </p:spPr>
      </p:sp>
      <p:sp>
        <p:nvSpPr>
          <p:cNvPr id="3" name="Shape 1"/>
          <p:cNvSpPr/>
          <p:nvPr/>
        </p:nvSpPr>
        <p:spPr>
          <a:xfrm>
            <a:off x="0" y="0"/>
            <a:ext cx="14630400" cy="8229600"/>
          </a:xfrm>
          <a:prstGeom prst="rect">
            <a:avLst/>
          </a:prstGeom>
          <a:solidFill>
            <a:srgbClr val="27252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C"/>
          </a:solidFill>
          <a:ln/>
        </p:spPr>
      </p:sp>
      <p:sp>
        <p:nvSpPr>
          <p:cNvPr id="3" name="Shape 1"/>
          <p:cNvSpPr/>
          <p:nvPr/>
        </p:nvSpPr>
        <p:spPr>
          <a:xfrm>
            <a:off x="0" y="0"/>
            <a:ext cx="14630400" cy="8229600"/>
          </a:xfrm>
          <a:prstGeom prst="rect">
            <a:avLst/>
          </a:prstGeom>
          <a:solidFill>
            <a:srgbClr val="27252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C"/>
          </a:solidFill>
          <a:ln/>
        </p:spPr>
      </p:sp>
      <p:sp>
        <p:nvSpPr>
          <p:cNvPr id="3" name="Shape 1"/>
          <p:cNvSpPr/>
          <p:nvPr/>
        </p:nvSpPr>
        <p:spPr>
          <a:xfrm>
            <a:off x="0" y="0"/>
            <a:ext cx="14630400" cy="8229600"/>
          </a:xfrm>
          <a:prstGeom prst="rect">
            <a:avLst/>
          </a:prstGeom>
          <a:solidFill>
            <a:srgbClr val="27252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C"/>
          </a:solidFill>
          <a:ln/>
        </p:spPr>
      </p:sp>
      <p:sp>
        <p:nvSpPr>
          <p:cNvPr id="3" name="Shape 1"/>
          <p:cNvSpPr/>
          <p:nvPr/>
        </p:nvSpPr>
        <p:spPr>
          <a:xfrm>
            <a:off x="0" y="0"/>
            <a:ext cx="14630400" cy="8229600"/>
          </a:xfrm>
          <a:prstGeom prst="rect">
            <a:avLst/>
          </a:prstGeom>
          <a:solidFill>
            <a:srgbClr val="27252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C"/>
          </a:solidFill>
          <a:ln/>
        </p:spPr>
      </p:sp>
      <p:sp>
        <p:nvSpPr>
          <p:cNvPr id="3" name="Shape 1"/>
          <p:cNvSpPr/>
          <p:nvPr/>
        </p:nvSpPr>
        <p:spPr>
          <a:xfrm>
            <a:off x="0" y="0"/>
            <a:ext cx="14630400" cy="8229600"/>
          </a:xfrm>
          <a:prstGeom prst="rect">
            <a:avLst/>
          </a:prstGeom>
          <a:solidFill>
            <a:srgbClr val="27252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C"/>
          </a:solidFill>
          <a:ln/>
        </p:spPr>
      </p:sp>
      <p:sp>
        <p:nvSpPr>
          <p:cNvPr id="3" name="Shape 1"/>
          <p:cNvSpPr/>
          <p:nvPr/>
        </p:nvSpPr>
        <p:spPr>
          <a:xfrm>
            <a:off x="0" y="0"/>
            <a:ext cx="14630400" cy="8229600"/>
          </a:xfrm>
          <a:prstGeom prst="rect">
            <a:avLst/>
          </a:prstGeom>
          <a:solidFill>
            <a:srgbClr val="27252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C"/>
          </a:solidFill>
          <a:ln/>
        </p:spPr>
      </p:sp>
      <p:sp>
        <p:nvSpPr>
          <p:cNvPr id="3" name="Shape 1"/>
          <p:cNvSpPr/>
          <p:nvPr/>
        </p:nvSpPr>
        <p:spPr>
          <a:xfrm>
            <a:off x="0" y="0"/>
            <a:ext cx="14630400" cy="8229600"/>
          </a:xfrm>
          <a:prstGeom prst="rect">
            <a:avLst/>
          </a:prstGeom>
          <a:solidFill>
            <a:srgbClr val="27252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C"/>
          </a:solidFill>
          <a:ln/>
        </p:spPr>
      </p:sp>
      <p:sp>
        <p:nvSpPr>
          <p:cNvPr id="3" name="Shape 1"/>
          <p:cNvSpPr/>
          <p:nvPr/>
        </p:nvSpPr>
        <p:spPr>
          <a:xfrm>
            <a:off x="0" y="0"/>
            <a:ext cx="14630400" cy="8229600"/>
          </a:xfrm>
          <a:prstGeom prst="rect">
            <a:avLst/>
          </a:prstGeom>
          <a:solidFill>
            <a:srgbClr val="27252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C"/>
          </a:solidFill>
          <a:ln/>
        </p:spPr>
      </p:sp>
      <p:sp>
        <p:nvSpPr>
          <p:cNvPr id="3" name="Shape 1"/>
          <p:cNvSpPr/>
          <p:nvPr/>
        </p:nvSpPr>
        <p:spPr>
          <a:xfrm>
            <a:off x="0" y="0"/>
            <a:ext cx="14630400" cy="8229600"/>
          </a:xfrm>
          <a:prstGeom prst="rect">
            <a:avLst/>
          </a:prstGeom>
          <a:solidFill>
            <a:srgbClr val="27252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C"/>
          </a:solidFill>
          <a:ln/>
        </p:spPr>
      </p:sp>
      <p:sp>
        <p:nvSpPr>
          <p:cNvPr id="3" name="Shape 1"/>
          <p:cNvSpPr/>
          <p:nvPr/>
        </p:nvSpPr>
        <p:spPr>
          <a:xfrm>
            <a:off x="0" y="0"/>
            <a:ext cx="14630400" cy="8229600"/>
          </a:xfrm>
          <a:prstGeom prst="rect">
            <a:avLst/>
          </a:prstGeom>
          <a:solidFill>
            <a:srgbClr val="27252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0.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2184083"/>
            <a:ext cx="7556421" cy="1417558"/>
          </a:xfrm>
          <a:prstGeom prst="rect">
            <a:avLst/>
          </a:prstGeom>
          <a:noFill/>
          <a:ln/>
        </p:spPr>
        <p:txBody>
          <a:bodyPr wrap="square" lIns="0" tIns="0" rIns="0" bIns="0" rtlCol="0" anchor="t"/>
          <a:lstStyle/>
          <a:p>
            <a:pPr marL="0" indent="0">
              <a:lnSpc>
                <a:spcPts val="5550"/>
              </a:lnSpc>
              <a:buNone/>
            </a:pPr>
            <a:r>
              <a:rPr lang="en-US" sz="4450" b="1" kern="0" spc="-134" dirty="0">
                <a:solidFill>
                  <a:srgbClr val="FFFFFF"/>
                </a:solidFill>
                <a:latin typeface="Inter Bold" pitchFamily="34" charset="0"/>
                <a:ea typeface="Inter Bold" pitchFamily="34" charset="-122"/>
                <a:cs typeface="Inter Bold" pitchFamily="34" charset="-120"/>
              </a:rPr>
              <a:t>Unveiling the Power of Proofs and Logic</a:t>
            </a:r>
            <a:endParaRPr lang="en-US" sz="4450" dirty="0"/>
          </a:p>
        </p:txBody>
      </p:sp>
      <p:sp>
        <p:nvSpPr>
          <p:cNvPr id="4" name="Text 1"/>
          <p:cNvSpPr/>
          <p:nvPr/>
        </p:nvSpPr>
        <p:spPr>
          <a:xfrm>
            <a:off x="793790" y="3941802"/>
            <a:ext cx="7556421" cy="1451610"/>
          </a:xfrm>
          <a:prstGeom prst="rect">
            <a:avLst/>
          </a:prstGeom>
          <a:noFill/>
          <a:ln/>
        </p:spPr>
        <p:txBody>
          <a:bodyPr wrap="square" lIns="0" tIns="0" rIns="0" bIns="0" rtlCol="0" anchor="t"/>
          <a:lstStyle/>
          <a:p>
            <a:pPr marL="0" indent="0">
              <a:lnSpc>
                <a:spcPts val="2850"/>
              </a:lnSpc>
              <a:buNone/>
            </a:pPr>
            <a:r>
              <a:rPr lang="en-US" sz="1750" kern="0" spc="-36" dirty="0">
                <a:solidFill>
                  <a:srgbClr val="E5E0DF"/>
                </a:solidFill>
                <a:latin typeface="Inter" pitchFamily="34" charset="0"/>
                <a:ea typeface="Inter" pitchFamily="34" charset="-122"/>
                <a:cs typeface="Inter" pitchFamily="34" charset="-120"/>
              </a:rPr>
              <a:t>Welcome to this exploration of proofs and logic, two fundamental concepts that underpin mathematics, computer science, and critical thinking. We'll delve into the nature of proofs, explore different types of proofs, and understand the building blocks of logic.</a:t>
            </a:r>
            <a:endParaRPr lang="en-US" sz="1750" dirty="0"/>
          </a:p>
        </p:txBody>
      </p:sp>
      <p:sp>
        <p:nvSpPr>
          <p:cNvPr id="5" name="Shape 2"/>
          <p:cNvSpPr/>
          <p:nvPr/>
        </p:nvSpPr>
        <p:spPr>
          <a:xfrm>
            <a:off x="793790" y="5665470"/>
            <a:ext cx="362903" cy="362903"/>
          </a:xfrm>
          <a:prstGeom prst="roundRect">
            <a:avLst>
              <a:gd name="adj" fmla="val 25194296"/>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801410" y="5673090"/>
            <a:ext cx="347663" cy="347663"/>
          </a:xfrm>
          <a:prstGeom prst="rect">
            <a:avLst/>
          </a:prstGeom>
        </p:spPr>
      </p:pic>
      <p:sp>
        <p:nvSpPr>
          <p:cNvPr id="7" name="Text 3"/>
          <p:cNvSpPr/>
          <p:nvPr/>
        </p:nvSpPr>
        <p:spPr>
          <a:xfrm>
            <a:off x="1270040" y="5648563"/>
            <a:ext cx="3925848" cy="396835"/>
          </a:xfrm>
          <a:prstGeom prst="rect">
            <a:avLst/>
          </a:prstGeom>
          <a:noFill/>
          <a:ln/>
        </p:spPr>
        <p:txBody>
          <a:bodyPr wrap="none" lIns="0" tIns="0" rIns="0" bIns="0" rtlCol="0" anchor="t"/>
          <a:lstStyle/>
          <a:p>
            <a:pPr marL="0" indent="0" algn="l">
              <a:lnSpc>
                <a:spcPts val="3100"/>
              </a:lnSpc>
              <a:buNone/>
            </a:pPr>
            <a:r>
              <a:rPr lang="en-US" sz="2200" b="1" kern="0" spc="-36" dirty="0">
                <a:solidFill>
                  <a:srgbClr val="E5E0DF"/>
                </a:solidFill>
                <a:latin typeface="Inter Bold" pitchFamily="34" charset="0"/>
                <a:ea typeface="Inter Bold" pitchFamily="34" charset="-122"/>
                <a:cs typeface="Inter Bold" pitchFamily="34" charset="-120"/>
              </a:rPr>
              <a:t>by ONYEDIKACHI ONWURAH</a:t>
            </a:r>
            <a:endParaRPr lang="en-US"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2147173"/>
            <a:ext cx="7556421" cy="1417558"/>
          </a:xfrm>
          <a:prstGeom prst="rect">
            <a:avLst/>
          </a:prstGeom>
          <a:noFill/>
          <a:ln/>
        </p:spPr>
        <p:txBody>
          <a:bodyPr wrap="square" lIns="0" tIns="0" rIns="0" bIns="0" rtlCol="0" anchor="t"/>
          <a:lstStyle/>
          <a:p>
            <a:pPr marL="0" indent="0">
              <a:lnSpc>
                <a:spcPts val="5550"/>
              </a:lnSpc>
              <a:buNone/>
            </a:pPr>
            <a:r>
              <a:rPr lang="en-US" sz="4450" b="1" kern="0" spc="-134" dirty="0">
                <a:solidFill>
                  <a:srgbClr val="FFFFFF"/>
                </a:solidFill>
                <a:latin typeface="Inter Bold" pitchFamily="34" charset="0"/>
                <a:ea typeface="Inter Bold" pitchFamily="34" charset="-122"/>
                <a:cs typeface="Inter Bold" pitchFamily="34" charset="-120"/>
              </a:rPr>
              <a:t>Conclusion and Key Takeaways</a:t>
            </a:r>
            <a:endParaRPr lang="en-US" sz="4450" dirty="0"/>
          </a:p>
        </p:txBody>
      </p:sp>
      <p:sp>
        <p:nvSpPr>
          <p:cNvPr id="4" name="Text 1"/>
          <p:cNvSpPr/>
          <p:nvPr/>
        </p:nvSpPr>
        <p:spPr>
          <a:xfrm>
            <a:off x="6280190" y="3904893"/>
            <a:ext cx="7556421" cy="2177415"/>
          </a:xfrm>
          <a:prstGeom prst="rect">
            <a:avLst/>
          </a:prstGeom>
          <a:noFill/>
          <a:ln/>
        </p:spPr>
        <p:txBody>
          <a:bodyPr wrap="square" lIns="0" tIns="0" rIns="0" bIns="0" rtlCol="0" anchor="t"/>
          <a:lstStyle/>
          <a:p>
            <a:pPr marL="0" indent="0">
              <a:lnSpc>
                <a:spcPts val="2850"/>
              </a:lnSpc>
              <a:buNone/>
            </a:pPr>
            <a:r>
              <a:rPr lang="en-US" sz="1750" kern="0" spc="-36" dirty="0">
                <a:solidFill>
                  <a:srgbClr val="E5E0DF"/>
                </a:solidFill>
                <a:latin typeface="Inter" pitchFamily="34" charset="0"/>
                <a:ea typeface="Inter" pitchFamily="34" charset="-122"/>
                <a:cs typeface="Inter" pitchFamily="34" charset="-120"/>
              </a:rPr>
              <a:t>By understanding proofs and logic, we gain a powerful tool for critical thinking, problem-solving, and reasoning. We learn to evaluate arguments rigorously, identify fallacies, and build a solid foundation for knowledge in various fields. From mathematics to computer science, the principles of proofs and logic guide us in exploring and understanding the world around us.</a:t>
            </a:r>
            <a:endParaRPr lang="en-US" sz="1750" dirty="0"/>
          </a:p>
        </p:txBody>
      </p:sp>
      <p:pic>
        <p:nvPicPr>
          <p:cNvPr id="6" name="Picture 5">
            <a:extLst>
              <a:ext uri="{FF2B5EF4-FFF2-40B4-BE49-F238E27FC236}">
                <a16:creationId xmlns:a16="http://schemas.microsoft.com/office/drawing/2014/main" id="{8736D08C-9AD1-48B1-A2DF-881763BA6C85}"/>
              </a:ext>
            </a:extLst>
          </p:cNvPr>
          <p:cNvPicPr>
            <a:picLocks noChangeAspect="1"/>
          </p:cNvPicPr>
          <p:nvPr/>
        </p:nvPicPr>
        <p:blipFill>
          <a:blip r:embed="rId4"/>
          <a:stretch>
            <a:fillRect/>
          </a:stretch>
        </p:blipFill>
        <p:spPr>
          <a:xfrm>
            <a:off x="12286923" y="7659912"/>
            <a:ext cx="2343477" cy="51442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177058"/>
            <a:ext cx="5670590" cy="708779"/>
          </a:xfrm>
          <a:prstGeom prst="rect">
            <a:avLst/>
          </a:prstGeom>
          <a:noFill/>
          <a:ln/>
        </p:spPr>
        <p:txBody>
          <a:bodyPr wrap="none" lIns="0" tIns="0" rIns="0" bIns="0" rtlCol="0" anchor="t"/>
          <a:lstStyle/>
          <a:p>
            <a:pPr marL="0" indent="0">
              <a:lnSpc>
                <a:spcPts val="5550"/>
              </a:lnSpc>
              <a:buNone/>
            </a:pPr>
            <a:r>
              <a:rPr lang="en-US" sz="4450" b="1" kern="0" spc="-134" dirty="0">
                <a:solidFill>
                  <a:srgbClr val="FFFFFF"/>
                </a:solidFill>
                <a:latin typeface="Inter Bold" pitchFamily="34" charset="0"/>
                <a:ea typeface="Inter Bold" pitchFamily="34" charset="-122"/>
                <a:cs typeface="Inter Bold" pitchFamily="34" charset="-120"/>
              </a:rPr>
              <a:t>What is a Proof?</a:t>
            </a:r>
            <a:endParaRPr lang="en-US" sz="4450" dirty="0"/>
          </a:p>
        </p:txBody>
      </p:sp>
      <p:sp>
        <p:nvSpPr>
          <p:cNvPr id="3" name="Text 1"/>
          <p:cNvSpPr/>
          <p:nvPr/>
        </p:nvSpPr>
        <p:spPr>
          <a:xfrm>
            <a:off x="793790" y="3452813"/>
            <a:ext cx="2835235" cy="354330"/>
          </a:xfrm>
          <a:prstGeom prst="rect">
            <a:avLst/>
          </a:prstGeom>
          <a:noFill/>
          <a:ln/>
        </p:spPr>
        <p:txBody>
          <a:bodyPr wrap="none" lIns="0" tIns="0" rIns="0" bIns="0" rtlCol="0" anchor="t"/>
          <a:lstStyle/>
          <a:p>
            <a:pPr marL="0" indent="0">
              <a:lnSpc>
                <a:spcPts val="2750"/>
              </a:lnSpc>
              <a:buNone/>
            </a:pPr>
            <a:r>
              <a:rPr lang="en-US" sz="2200" b="1" kern="0" spc="-67" dirty="0">
                <a:solidFill>
                  <a:srgbClr val="FFFFFF"/>
                </a:solidFill>
                <a:latin typeface="Inter Bold" pitchFamily="34" charset="0"/>
                <a:ea typeface="Inter Bold" pitchFamily="34" charset="-122"/>
                <a:cs typeface="Inter Bold" pitchFamily="34" charset="-120"/>
              </a:rPr>
              <a:t>A Logical Argument</a:t>
            </a:r>
            <a:endParaRPr lang="en-US" sz="2200" dirty="0"/>
          </a:p>
        </p:txBody>
      </p:sp>
      <p:sp>
        <p:nvSpPr>
          <p:cNvPr id="4" name="Text 2"/>
          <p:cNvSpPr/>
          <p:nvPr/>
        </p:nvSpPr>
        <p:spPr>
          <a:xfrm>
            <a:off x="793790" y="4033957"/>
            <a:ext cx="6244709" cy="1814513"/>
          </a:xfrm>
          <a:prstGeom prst="rect">
            <a:avLst/>
          </a:prstGeom>
          <a:noFill/>
          <a:ln/>
        </p:spPr>
        <p:txBody>
          <a:bodyPr wrap="square" lIns="0" tIns="0" rIns="0" bIns="0" rtlCol="0" anchor="t"/>
          <a:lstStyle/>
          <a:p>
            <a:pPr marL="0" indent="0">
              <a:lnSpc>
                <a:spcPts val="2850"/>
              </a:lnSpc>
              <a:buNone/>
            </a:pPr>
            <a:r>
              <a:rPr lang="en-US" sz="1750" kern="0" spc="-36" dirty="0">
                <a:solidFill>
                  <a:srgbClr val="E5E0DF"/>
                </a:solidFill>
                <a:latin typeface="Inter" pitchFamily="34" charset="0"/>
                <a:ea typeface="Inter" pitchFamily="34" charset="-122"/>
                <a:cs typeface="Inter" pitchFamily="34" charset="-120"/>
              </a:rPr>
              <a:t>A proof is a logical argument that demonstrates the truth of a statement, known as a proposition, using a series of deductive steps. It builds a chain of reasoning from accepted truths, axioms, and previously proven theorems to establish the validity of the proposition.</a:t>
            </a:r>
            <a:endParaRPr lang="en-US" sz="1750" dirty="0"/>
          </a:p>
        </p:txBody>
      </p:sp>
      <p:sp>
        <p:nvSpPr>
          <p:cNvPr id="5" name="Text 3"/>
          <p:cNvSpPr/>
          <p:nvPr/>
        </p:nvSpPr>
        <p:spPr>
          <a:xfrm>
            <a:off x="7599521" y="3452813"/>
            <a:ext cx="3322915" cy="354330"/>
          </a:xfrm>
          <a:prstGeom prst="rect">
            <a:avLst/>
          </a:prstGeom>
          <a:noFill/>
          <a:ln/>
        </p:spPr>
        <p:txBody>
          <a:bodyPr wrap="none" lIns="0" tIns="0" rIns="0" bIns="0" rtlCol="0" anchor="t"/>
          <a:lstStyle/>
          <a:p>
            <a:pPr marL="0" indent="0">
              <a:lnSpc>
                <a:spcPts val="2750"/>
              </a:lnSpc>
              <a:buNone/>
            </a:pPr>
            <a:r>
              <a:rPr lang="en-US" sz="2200" b="1" kern="0" spc="-67" dirty="0">
                <a:solidFill>
                  <a:srgbClr val="FFFFFF"/>
                </a:solidFill>
                <a:latin typeface="Inter Bold" pitchFamily="34" charset="0"/>
                <a:ea typeface="Inter Bold" pitchFamily="34" charset="-122"/>
                <a:cs typeface="Inter Bold" pitchFamily="34" charset="-120"/>
              </a:rPr>
              <a:t>Mathematical Foundation</a:t>
            </a:r>
            <a:endParaRPr lang="en-US" sz="2200" dirty="0"/>
          </a:p>
        </p:txBody>
      </p:sp>
      <p:sp>
        <p:nvSpPr>
          <p:cNvPr id="6" name="Text 4"/>
          <p:cNvSpPr/>
          <p:nvPr/>
        </p:nvSpPr>
        <p:spPr>
          <a:xfrm>
            <a:off x="7599521" y="4033957"/>
            <a:ext cx="6244709" cy="1451610"/>
          </a:xfrm>
          <a:prstGeom prst="rect">
            <a:avLst/>
          </a:prstGeom>
          <a:noFill/>
          <a:ln/>
        </p:spPr>
        <p:txBody>
          <a:bodyPr wrap="square" lIns="0" tIns="0" rIns="0" bIns="0" rtlCol="0" anchor="t"/>
          <a:lstStyle/>
          <a:p>
            <a:pPr marL="0" indent="0">
              <a:lnSpc>
                <a:spcPts val="2850"/>
              </a:lnSpc>
              <a:buNone/>
            </a:pPr>
            <a:r>
              <a:rPr lang="en-US" sz="1750" kern="0" spc="-36" dirty="0">
                <a:solidFill>
                  <a:srgbClr val="E5E0DF"/>
                </a:solidFill>
                <a:latin typeface="Inter" pitchFamily="34" charset="0"/>
                <a:ea typeface="Inter" pitchFamily="34" charset="-122"/>
                <a:cs typeface="Inter" pitchFamily="34" charset="-120"/>
              </a:rPr>
              <a:t>Proofs are essential in mathematics for establishing the validity of theorems and for building a solid foundation for the subject. They provide a rigorous and objective method for verifying the correctness of mathematical statements.</a:t>
            </a:r>
            <a:endParaRPr lang="en-US" sz="1750" dirty="0"/>
          </a:p>
        </p:txBody>
      </p:sp>
      <p:pic>
        <p:nvPicPr>
          <p:cNvPr id="8" name="Picture 7">
            <a:extLst>
              <a:ext uri="{FF2B5EF4-FFF2-40B4-BE49-F238E27FC236}">
                <a16:creationId xmlns:a16="http://schemas.microsoft.com/office/drawing/2014/main" id="{9789D24A-203A-4F59-A990-295B47B0C50A}"/>
              </a:ext>
            </a:extLst>
          </p:cNvPr>
          <p:cNvPicPr>
            <a:picLocks noChangeAspect="1"/>
          </p:cNvPicPr>
          <p:nvPr/>
        </p:nvPicPr>
        <p:blipFill>
          <a:blip r:embed="rId3"/>
          <a:stretch>
            <a:fillRect/>
          </a:stretch>
        </p:blipFill>
        <p:spPr>
          <a:xfrm>
            <a:off x="12286923" y="7715178"/>
            <a:ext cx="2343477" cy="51442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93790" y="827842"/>
            <a:ext cx="5670590" cy="708779"/>
          </a:xfrm>
          <a:prstGeom prst="rect">
            <a:avLst/>
          </a:prstGeom>
          <a:noFill/>
          <a:ln/>
        </p:spPr>
        <p:txBody>
          <a:bodyPr wrap="none" lIns="0" tIns="0" rIns="0" bIns="0" rtlCol="0" anchor="t"/>
          <a:lstStyle/>
          <a:p>
            <a:pPr marL="0" indent="0">
              <a:lnSpc>
                <a:spcPts val="5550"/>
              </a:lnSpc>
              <a:buNone/>
            </a:pPr>
            <a:r>
              <a:rPr lang="en-US" sz="4450" b="1" kern="0" spc="-134" dirty="0">
                <a:solidFill>
                  <a:srgbClr val="FFFFFF"/>
                </a:solidFill>
                <a:latin typeface="Inter Bold" pitchFamily="34" charset="0"/>
                <a:ea typeface="Inter Bold" pitchFamily="34" charset="-122"/>
                <a:cs typeface="Inter Bold" pitchFamily="34" charset="-120"/>
              </a:rPr>
              <a:t>Types of Proofs</a:t>
            </a:r>
            <a:endParaRPr lang="en-US" sz="4450" dirty="0"/>
          </a:p>
        </p:txBody>
      </p:sp>
      <p:sp>
        <p:nvSpPr>
          <p:cNvPr id="3" name="Shape 1"/>
          <p:cNvSpPr/>
          <p:nvPr/>
        </p:nvSpPr>
        <p:spPr>
          <a:xfrm>
            <a:off x="793790" y="1990249"/>
            <a:ext cx="6408063" cy="2410897"/>
          </a:xfrm>
          <a:prstGeom prst="roundRect">
            <a:avLst>
              <a:gd name="adj" fmla="val 3952"/>
            </a:avLst>
          </a:prstGeom>
          <a:solidFill>
            <a:srgbClr val="110080"/>
          </a:solidFill>
          <a:ln w="7620">
            <a:solidFill>
              <a:srgbClr val="2A1999"/>
            </a:solidFill>
            <a:prstDash val="solid"/>
          </a:ln>
        </p:spPr>
      </p:sp>
      <p:sp>
        <p:nvSpPr>
          <p:cNvPr id="4" name="Text 2"/>
          <p:cNvSpPr/>
          <p:nvPr/>
        </p:nvSpPr>
        <p:spPr>
          <a:xfrm>
            <a:off x="1028224" y="2224683"/>
            <a:ext cx="2835235" cy="354330"/>
          </a:xfrm>
          <a:prstGeom prst="rect">
            <a:avLst/>
          </a:prstGeom>
          <a:noFill/>
          <a:ln/>
        </p:spPr>
        <p:txBody>
          <a:bodyPr wrap="none" lIns="0" tIns="0" rIns="0" bIns="0" rtlCol="0" anchor="t"/>
          <a:lstStyle/>
          <a:p>
            <a:pPr marL="0" indent="0">
              <a:lnSpc>
                <a:spcPts val="2750"/>
              </a:lnSpc>
              <a:buNone/>
            </a:pPr>
            <a:r>
              <a:rPr lang="en-US" sz="2200" b="1" kern="0" spc="-67" dirty="0">
                <a:solidFill>
                  <a:srgbClr val="E5E0DF"/>
                </a:solidFill>
                <a:latin typeface="Inter Bold" pitchFamily="34" charset="0"/>
                <a:ea typeface="Inter Bold" pitchFamily="34" charset="-122"/>
                <a:cs typeface="Inter Bold" pitchFamily="34" charset="-120"/>
              </a:rPr>
              <a:t>Direct Proof</a:t>
            </a:r>
            <a:endParaRPr lang="en-US" sz="2200" dirty="0"/>
          </a:p>
        </p:txBody>
      </p:sp>
      <p:sp>
        <p:nvSpPr>
          <p:cNvPr id="5" name="Text 3"/>
          <p:cNvSpPr/>
          <p:nvPr/>
        </p:nvSpPr>
        <p:spPr>
          <a:xfrm>
            <a:off x="1028224" y="2715101"/>
            <a:ext cx="5939195" cy="1451610"/>
          </a:xfrm>
          <a:prstGeom prst="rect">
            <a:avLst/>
          </a:prstGeom>
          <a:noFill/>
          <a:ln/>
        </p:spPr>
        <p:txBody>
          <a:bodyPr wrap="square" lIns="0" tIns="0" rIns="0" bIns="0" rtlCol="0" anchor="t"/>
          <a:lstStyle/>
          <a:p>
            <a:pPr marL="0" indent="0">
              <a:lnSpc>
                <a:spcPts val="2850"/>
              </a:lnSpc>
              <a:buNone/>
            </a:pPr>
            <a:r>
              <a:rPr lang="en-US" sz="1750" kern="0" spc="-36" dirty="0">
                <a:solidFill>
                  <a:srgbClr val="E5E0DF"/>
                </a:solidFill>
                <a:latin typeface="Inter" pitchFamily="34" charset="0"/>
                <a:ea typeface="Inter" pitchFamily="34" charset="-122"/>
                <a:cs typeface="Inter" pitchFamily="34" charset="-120"/>
              </a:rPr>
              <a:t>A direct proof starts with the given premises and uses logical deduction to arrive at the desired conclusion. It's like following a straight path from the starting point to the destination.</a:t>
            </a:r>
            <a:endParaRPr lang="en-US" sz="1750" dirty="0"/>
          </a:p>
        </p:txBody>
      </p:sp>
      <p:sp>
        <p:nvSpPr>
          <p:cNvPr id="6" name="Shape 4"/>
          <p:cNvSpPr/>
          <p:nvPr/>
        </p:nvSpPr>
        <p:spPr>
          <a:xfrm>
            <a:off x="7428667" y="1990249"/>
            <a:ext cx="6408063" cy="2410897"/>
          </a:xfrm>
          <a:prstGeom prst="roundRect">
            <a:avLst>
              <a:gd name="adj" fmla="val 3952"/>
            </a:avLst>
          </a:prstGeom>
          <a:solidFill>
            <a:srgbClr val="110080"/>
          </a:solidFill>
          <a:ln w="7620">
            <a:solidFill>
              <a:srgbClr val="2A1999"/>
            </a:solidFill>
            <a:prstDash val="solid"/>
          </a:ln>
        </p:spPr>
      </p:sp>
      <p:sp>
        <p:nvSpPr>
          <p:cNvPr id="7" name="Text 5"/>
          <p:cNvSpPr/>
          <p:nvPr/>
        </p:nvSpPr>
        <p:spPr>
          <a:xfrm>
            <a:off x="7663101" y="2224683"/>
            <a:ext cx="2835235" cy="354330"/>
          </a:xfrm>
          <a:prstGeom prst="rect">
            <a:avLst/>
          </a:prstGeom>
          <a:noFill/>
          <a:ln/>
        </p:spPr>
        <p:txBody>
          <a:bodyPr wrap="none" lIns="0" tIns="0" rIns="0" bIns="0" rtlCol="0" anchor="t"/>
          <a:lstStyle/>
          <a:p>
            <a:pPr marL="0" indent="0">
              <a:lnSpc>
                <a:spcPts val="2750"/>
              </a:lnSpc>
              <a:buNone/>
            </a:pPr>
            <a:r>
              <a:rPr lang="en-US" sz="2200" b="1" kern="0" spc="-67" dirty="0">
                <a:solidFill>
                  <a:srgbClr val="E5E0DF"/>
                </a:solidFill>
                <a:latin typeface="Inter Bold" pitchFamily="34" charset="0"/>
                <a:ea typeface="Inter Bold" pitchFamily="34" charset="-122"/>
                <a:cs typeface="Inter Bold" pitchFamily="34" charset="-120"/>
              </a:rPr>
              <a:t>Indirect Proof</a:t>
            </a:r>
            <a:endParaRPr lang="en-US" sz="2200" dirty="0"/>
          </a:p>
        </p:txBody>
      </p:sp>
      <p:sp>
        <p:nvSpPr>
          <p:cNvPr id="8" name="Text 6"/>
          <p:cNvSpPr/>
          <p:nvPr/>
        </p:nvSpPr>
        <p:spPr>
          <a:xfrm>
            <a:off x="7663101" y="2715101"/>
            <a:ext cx="5939195" cy="1451610"/>
          </a:xfrm>
          <a:prstGeom prst="rect">
            <a:avLst/>
          </a:prstGeom>
          <a:noFill/>
          <a:ln/>
        </p:spPr>
        <p:txBody>
          <a:bodyPr wrap="square" lIns="0" tIns="0" rIns="0" bIns="0" rtlCol="0" anchor="t"/>
          <a:lstStyle/>
          <a:p>
            <a:pPr marL="0" indent="0">
              <a:lnSpc>
                <a:spcPts val="2850"/>
              </a:lnSpc>
              <a:buNone/>
            </a:pPr>
            <a:r>
              <a:rPr lang="en-US" sz="1750" kern="0" spc="-36" dirty="0">
                <a:solidFill>
                  <a:srgbClr val="E5E0DF"/>
                </a:solidFill>
                <a:latin typeface="Inter" pitchFamily="34" charset="0"/>
                <a:ea typeface="Inter" pitchFamily="34" charset="-122"/>
                <a:cs typeface="Inter" pitchFamily="34" charset="-120"/>
              </a:rPr>
              <a:t>An indirect proof works by assuming the opposite of the statement to be true and then showing that this assumption leads to a contradiction. This contradiction proves that the original statement must be true.</a:t>
            </a:r>
            <a:endParaRPr lang="en-US" sz="1750" dirty="0"/>
          </a:p>
        </p:txBody>
      </p:sp>
      <p:sp>
        <p:nvSpPr>
          <p:cNvPr id="9" name="Shape 7"/>
          <p:cNvSpPr/>
          <p:nvPr/>
        </p:nvSpPr>
        <p:spPr>
          <a:xfrm>
            <a:off x="793790" y="4627959"/>
            <a:ext cx="6408063" cy="2773799"/>
          </a:xfrm>
          <a:prstGeom prst="roundRect">
            <a:avLst>
              <a:gd name="adj" fmla="val 3435"/>
            </a:avLst>
          </a:prstGeom>
          <a:solidFill>
            <a:srgbClr val="110080"/>
          </a:solidFill>
          <a:ln w="7620">
            <a:solidFill>
              <a:srgbClr val="2A1999"/>
            </a:solidFill>
            <a:prstDash val="solid"/>
          </a:ln>
        </p:spPr>
      </p:sp>
      <p:sp>
        <p:nvSpPr>
          <p:cNvPr id="10" name="Text 8"/>
          <p:cNvSpPr/>
          <p:nvPr/>
        </p:nvSpPr>
        <p:spPr>
          <a:xfrm>
            <a:off x="1028224" y="4862393"/>
            <a:ext cx="2936200" cy="354330"/>
          </a:xfrm>
          <a:prstGeom prst="rect">
            <a:avLst/>
          </a:prstGeom>
          <a:noFill/>
          <a:ln/>
        </p:spPr>
        <p:txBody>
          <a:bodyPr wrap="none" lIns="0" tIns="0" rIns="0" bIns="0" rtlCol="0" anchor="t"/>
          <a:lstStyle/>
          <a:p>
            <a:pPr marL="0" indent="0">
              <a:lnSpc>
                <a:spcPts val="2750"/>
              </a:lnSpc>
              <a:buNone/>
            </a:pPr>
            <a:r>
              <a:rPr lang="en-US" sz="2200" b="1" kern="0" spc="-67" dirty="0">
                <a:solidFill>
                  <a:srgbClr val="E5E0DF"/>
                </a:solidFill>
                <a:latin typeface="Inter Bold" pitchFamily="34" charset="0"/>
                <a:ea typeface="Inter Bold" pitchFamily="34" charset="-122"/>
                <a:cs typeface="Inter Bold" pitchFamily="34" charset="-120"/>
              </a:rPr>
              <a:t>Proof by Contradiction</a:t>
            </a:r>
            <a:endParaRPr lang="en-US" sz="2200" dirty="0"/>
          </a:p>
        </p:txBody>
      </p:sp>
      <p:sp>
        <p:nvSpPr>
          <p:cNvPr id="11" name="Text 9"/>
          <p:cNvSpPr/>
          <p:nvPr/>
        </p:nvSpPr>
        <p:spPr>
          <a:xfrm>
            <a:off x="1028224" y="5352812"/>
            <a:ext cx="5939195" cy="1814513"/>
          </a:xfrm>
          <a:prstGeom prst="rect">
            <a:avLst/>
          </a:prstGeom>
          <a:noFill/>
          <a:ln/>
        </p:spPr>
        <p:txBody>
          <a:bodyPr wrap="square" lIns="0" tIns="0" rIns="0" bIns="0" rtlCol="0" anchor="t"/>
          <a:lstStyle/>
          <a:p>
            <a:pPr marL="0" indent="0">
              <a:lnSpc>
                <a:spcPts val="2850"/>
              </a:lnSpc>
              <a:buNone/>
            </a:pPr>
            <a:r>
              <a:rPr lang="en-US" sz="1750" kern="0" spc="-36" dirty="0">
                <a:solidFill>
                  <a:srgbClr val="E5E0DF"/>
                </a:solidFill>
                <a:latin typeface="Inter" pitchFamily="34" charset="0"/>
                <a:ea typeface="Inter" pitchFamily="34" charset="-122"/>
                <a:cs typeface="Inter" pitchFamily="34" charset="-120"/>
              </a:rPr>
              <a:t>Similar to an indirect proof, proof by contradiction assumes the opposite of the statement to be true. However, it demonstrates that this assumption leads to a contradiction within the system of axioms or previously proven theorems.</a:t>
            </a:r>
            <a:endParaRPr lang="en-US" sz="1750" dirty="0"/>
          </a:p>
        </p:txBody>
      </p:sp>
      <p:sp>
        <p:nvSpPr>
          <p:cNvPr id="12" name="Shape 10"/>
          <p:cNvSpPr/>
          <p:nvPr/>
        </p:nvSpPr>
        <p:spPr>
          <a:xfrm>
            <a:off x="7428667" y="4627959"/>
            <a:ext cx="6408063" cy="2773799"/>
          </a:xfrm>
          <a:prstGeom prst="roundRect">
            <a:avLst>
              <a:gd name="adj" fmla="val 3435"/>
            </a:avLst>
          </a:prstGeom>
          <a:solidFill>
            <a:srgbClr val="110080"/>
          </a:solidFill>
          <a:ln w="7620">
            <a:solidFill>
              <a:srgbClr val="2A1999"/>
            </a:solidFill>
            <a:prstDash val="solid"/>
          </a:ln>
        </p:spPr>
      </p:sp>
      <p:sp>
        <p:nvSpPr>
          <p:cNvPr id="13" name="Text 11"/>
          <p:cNvSpPr/>
          <p:nvPr/>
        </p:nvSpPr>
        <p:spPr>
          <a:xfrm>
            <a:off x="7663101" y="4862393"/>
            <a:ext cx="2835235" cy="354330"/>
          </a:xfrm>
          <a:prstGeom prst="rect">
            <a:avLst/>
          </a:prstGeom>
          <a:noFill/>
          <a:ln/>
        </p:spPr>
        <p:txBody>
          <a:bodyPr wrap="none" lIns="0" tIns="0" rIns="0" bIns="0" rtlCol="0" anchor="t"/>
          <a:lstStyle/>
          <a:p>
            <a:pPr marL="0" indent="0">
              <a:lnSpc>
                <a:spcPts val="2750"/>
              </a:lnSpc>
              <a:buNone/>
            </a:pPr>
            <a:r>
              <a:rPr lang="en-US" sz="2200" b="1" kern="0" spc="-67" dirty="0">
                <a:solidFill>
                  <a:srgbClr val="E5E0DF"/>
                </a:solidFill>
                <a:latin typeface="Inter Bold" pitchFamily="34" charset="0"/>
                <a:ea typeface="Inter Bold" pitchFamily="34" charset="-122"/>
                <a:cs typeface="Inter Bold" pitchFamily="34" charset="-120"/>
              </a:rPr>
              <a:t>Proof by Induction</a:t>
            </a:r>
            <a:endParaRPr lang="en-US" sz="2200" dirty="0"/>
          </a:p>
        </p:txBody>
      </p:sp>
      <p:sp>
        <p:nvSpPr>
          <p:cNvPr id="14" name="Text 12"/>
          <p:cNvSpPr/>
          <p:nvPr/>
        </p:nvSpPr>
        <p:spPr>
          <a:xfrm>
            <a:off x="7663101" y="5352812"/>
            <a:ext cx="5939195" cy="1814513"/>
          </a:xfrm>
          <a:prstGeom prst="rect">
            <a:avLst/>
          </a:prstGeom>
          <a:noFill/>
          <a:ln/>
        </p:spPr>
        <p:txBody>
          <a:bodyPr wrap="square" lIns="0" tIns="0" rIns="0" bIns="0" rtlCol="0" anchor="t"/>
          <a:lstStyle/>
          <a:p>
            <a:pPr marL="0" indent="0">
              <a:lnSpc>
                <a:spcPts val="2850"/>
              </a:lnSpc>
              <a:buNone/>
            </a:pPr>
            <a:r>
              <a:rPr lang="en-US" sz="1750" kern="0" spc="-36" dirty="0">
                <a:solidFill>
                  <a:srgbClr val="E5E0DF"/>
                </a:solidFill>
                <a:latin typeface="Inter" pitchFamily="34" charset="0"/>
                <a:ea typeface="Inter" pitchFamily="34" charset="-122"/>
                <a:cs typeface="Inter" pitchFamily="34" charset="-120"/>
              </a:rPr>
              <a:t>This method is used to prove statements about natural numbers. It involves showing that the statement is true for a base case and then proving that if it's true for an arbitrary case, it's also true for the next case. This establishes the truth for all natural numbers.</a:t>
            </a:r>
            <a:endParaRPr lang="en-US" sz="1750" dirty="0"/>
          </a:p>
        </p:txBody>
      </p:sp>
      <p:pic>
        <p:nvPicPr>
          <p:cNvPr id="16" name="Picture 15">
            <a:extLst>
              <a:ext uri="{FF2B5EF4-FFF2-40B4-BE49-F238E27FC236}">
                <a16:creationId xmlns:a16="http://schemas.microsoft.com/office/drawing/2014/main" id="{7A5723BB-33FA-4A90-911B-FFDDD1EBC169}"/>
              </a:ext>
            </a:extLst>
          </p:cNvPr>
          <p:cNvPicPr>
            <a:picLocks noChangeAspect="1"/>
          </p:cNvPicPr>
          <p:nvPr/>
        </p:nvPicPr>
        <p:blipFill>
          <a:blip r:embed="rId3"/>
          <a:stretch>
            <a:fillRect/>
          </a:stretch>
        </p:blipFill>
        <p:spPr>
          <a:xfrm>
            <a:off x="12286923" y="7715178"/>
            <a:ext cx="2343477" cy="51442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93790" y="1278374"/>
            <a:ext cx="5670590" cy="708779"/>
          </a:xfrm>
          <a:prstGeom prst="rect">
            <a:avLst/>
          </a:prstGeom>
          <a:noFill/>
          <a:ln/>
        </p:spPr>
        <p:txBody>
          <a:bodyPr wrap="none" lIns="0" tIns="0" rIns="0" bIns="0" rtlCol="0" anchor="t"/>
          <a:lstStyle/>
          <a:p>
            <a:pPr marL="0" indent="0">
              <a:lnSpc>
                <a:spcPts val="5550"/>
              </a:lnSpc>
              <a:buNone/>
            </a:pPr>
            <a:r>
              <a:rPr lang="en-US" sz="4450" b="1" kern="0" spc="-134" dirty="0">
                <a:solidFill>
                  <a:srgbClr val="FFFFFF"/>
                </a:solidFill>
                <a:latin typeface="Inter Bold" pitchFamily="34" charset="0"/>
                <a:ea typeface="Inter Bold" pitchFamily="34" charset="-122"/>
                <a:cs typeface="Inter Bold" pitchFamily="34" charset="-120"/>
              </a:rPr>
              <a:t>Direct Proof</a:t>
            </a:r>
            <a:endParaRPr lang="en-US" sz="4450" dirty="0"/>
          </a:p>
        </p:txBody>
      </p:sp>
      <p:sp>
        <p:nvSpPr>
          <p:cNvPr id="3" name="Shape 1"/>
          <p:cNvSpPr/>
          <p:nvPr/>
        </p:nvSpPr>
        <p:spPr>
          <a:xfrm>
            <a:off x="793790" y="2440781"/>
            <a:ext cx="2173724" cy="1306949"/>
          </a:xfrm>
          <a:prstGeom prst="roundRect">
            <a:avLst>
              <a:gd name="adj" fmla="val 7289"/>
            </a:avLst>
          </a:prstGeom>
          <a:solidFill>
            <a:srgbClr val="110080"/>
          </a:solidFill>
          <a:ln w="7620">
            <a:solidFill>
              <a:srgbClr val="2A1999"/>
            </a:solidFill>
            <a:prstDash val="solid"/>
          </a:ln>
        </p:spPr>
      </p:sp>
      <p:sp>
        <p:nvSpPr>
          <p:cNvPr id="4" name="Text 2"/>
          <p:cNvSpPr/>
          <p:nvPr/>
        </p:nvSpPr>
        <p:spPr>
          <a:xfrm>
            <a:off x="1028224" y="2867501"/>
            <a:ext cx="113705" cy="453509"/>
          </a:xfrm>
          <a:prstGeom prst="rect">
            <a:avLst/>
          </a:prstGeom>
          <a:noFill/>
          <a:ln/>
        </p:spPr>
        <p:txBody>
          <a:bodyPr wrap="none" lIns="0" tIns="0" rIns="0" bIns="0" rtlCol="0" anchor="t"/>
          <a:lstStyle/>
          <a:p>
            <a:pPr marL="0" indent="0" algn="ctr">
              <a:lnSpc>
                <a:spcPts val="3550"/>
              </a:lnSpc>
              <a:buNone/>
            </a:pPr>
            <a:r>
              <a:rPr lang="en-US" sz="2200" b="1" kern="0" spc="-67" dirty="0">
                <a:solidFill>
                  <a:srgbClr val="E5E0DF"/>
                </a:solidFill>
                <a:latin typeface="Inter Bold" pitchFamily="34" charset="0"/>
                <a:ea typeface="Inter Bold" pitchFamily="34" charset="-122"/>
                <a:cs typeface="Inter Bold" pitchFamily="34" charset="-120"/>
              </a:rPr>
              <a:t>1</a:t>
            </a:r>
            <a:endParaRPr lang="en-US" sz="2200" dirty="0"/>
          </a:p>
        </p:txBody>
      </p:sp>
      <p:sp>
        <p:nvSpPr>
          <p:cNvPr id="5" name="Text 3"/>
          <p:cNvSpPr/>
          <p:nvPr/>
        </p:nvSpPr>
        <p:spPr>
          <a:xfrm>
            <a:off x="3194328" y="2667595"/>
            <a:ext cx="2835235" cy="354330"/>
          </a:xfrm>
          <a:prstGeom prst="rect">
            <a:avLst/>
          </a:prstGeom>
          <a:noFill/>
          <a:ln/>
        </p:spPr>
        <p:txBody>
          <a:bodyPr wrap="none" lIns="0" tIns="0" rIns="0" bIns="0" rtlCol="0" anchor="t"/>
          <a:lstStyle/>
          <a:p>
            <a:pPr marL="0" indent="0" algn="l">
              <a:lnSpc>
                <a:spcPts val="2750"/>
              </a:lnSpc>
              <a:buNone/>
            </a:pPr>
            <a:r>
              <a:rPr lang="en-US" sz="2200" b="1" kern="0" spc="-67" dirty="0">
                <a:solidFill>
                  <a:srgbClr val="E5E0DF"/>
                </a:solidFill>
                <a:latin typeface="Inter Bold" pitchFamily="34" charset="0"/>
                <a:ea typeface="Inter Bold" pitchFamily="34" charset="-122"/>
                <a:cs typeface="Inter Bold" pitchFamily="34" charset="-120"/>
              </a:rPr>
              <a:t>Premise 1</a:t>
            </a:r>
            <a:endParaRPr lang="en-US" sz="2200" dirty="0"/>
          </a:p>
        </p:txBody>
      </p:sp>
      <p:sp>
        <p:nvSpPr>
          <p:cNvPr id="6" name="Text 4"/>
          <p:cNvSpPr/>
          <p:nvPr/>
        </p:nvSpPr>
        <p:spPr>
          <a:xfrm>
            <a:off x="3194328" y="3158014"/>
            <a:ext cx="7479268" cy="362903"/>
          </a:xfrm>
          <a:prstGeom prst="rect">
            <a:avLst/>
          </a:prstGeom>
          <a:noFill/>
          <a:ln/>
        </p:spPr>
        <p:txBody>
          <a:bodyPr wrap="none" lIns="0" tIns="0" rIns="0" bIns="0" rtlCol="0" anchor="t"/>
          <a:lstStyle/>
          <a:p>
            <a:pPr marL="0" indent="0" algn="l">
              <a:lnSpc>
                <a:spcPts val="2850"/>
              </a:lnSpc>
              <a:buNone/>
            </a:pPr>
            <a:r>
              <a:rPr lang="en-US" sz="1750" kern="0" spc="-36" dirty="0">
                <a:solidFill>
                  <a:srgbClr val="E5E0DF"/>
                </a:solidFill>
                <a:latin typeface="Inter" pitchFamily="34" charset="0"/>
                <a:ea typeface="Inter" pitchFamily="34" charset="-122"/>
                <a:cs typeface="Inter" pitchFamily="34" charset="-120"/>
              </a:rPr>
              <a:t>Assume that the statement "If it is raining, then the ground is wet" is true.</a:t>
            </a:r>
            <a:endParaRPr lang="en-US" sz="1750" dirty="0"/>
          </a:p>
        </p:txBody>
      </p:sp>
      <p:sp>
        <p:nvSpPr>
          <p:cNvPr id="7" name="Shape 5"/>
          <p:cNvSpPr/>
          <p:nvPr/>
        </p:nvSpPr>
        <p:spPr>
          <a:xfrm>
            <a:off x="3080861" y="3732490"/>
            <a:ext cx="10642402" cy="15240"/>
          </a:xfrm>
          <a:prstGeom prst="roundRect">
            <a:avLst>
              <a:gd name="adj" fmla="val 625116"/>
            </a:avLst>
          </a:prstGeom>
          <a:solidFill>
            <a:srgbClr val="2A1999"/>
          </a:solidFill>
          <a:ln/>
        </p:spPr>
      </p:sp>
      <p:sp>
        <p:nvSpPr>
          <p:cNvPr id="8" name="Shape 6"/>
          <p:cNvSpPr/>
          <p:nvPr/>
        </p:nvSpPr>
        <p:spPr>
          <a:xfrm>
            <a:off x="793790" y="3861078"/>
            <a:ext cx="4347567" cy="1306949"/>
          </a:xfrm>
          <a:prstGeom prst="roundRect">
            <a:avLst>
              <a:gd name="adj" fmla="val 7289"/>
            </a:avLst>
          </a:prstGeom>
          <a:solidFill>
            <a:srgbClr val="110080"/>
          </a:solidFill>
          <a:ln w="7620">
            <a:solidFill>
              <a:srgbClr val="2A1999"/>
            </a:solidFill>
            <a:prstDash val="solid"/>
          </a:ln>
        </p:spPr>
      </p:sp>
      <p:sp>
        <p:nvSpPr>
          <p:cNvPr id="9" name="Text 7"/>
          <p:cNvSpPr/>
          <p:nvPr/>
        </p:nvSpPr>
        <p:spPr>
          <a:xfrm>
            <a:off x="1028224" y="4287798"/>
            <a:ext cx="170021" cy="453509"/>
          </a:xfrm>
          <a:prstGeom prst="rect">
            <a:avLst/>
          </a:prstGeom>
          <a:noFill/>
          <a:ln/>
        </p:spPr>
        <p:txBody>
          <a:bodyPr wrap="none" lIns="0" tIns="0" rIns="0" bIns="0" rtlCol="0" anchor="t"/>
          <a:lstStyle/>
          <a:p>
            <a:pPr marL="0" indent="0" algn="ctr">
              <a:lnSpc>
                <a:spcPts val="3550"/>
              </a:lnSpc>
              <a:buNone/>
            </a:pPr>
            <a:r>
              <a:rPr lang="en-US" sz="2200" b="1" kern="0" spc="-67" dirty="0">
                <a:solidFill>
                  <a:srgbClr val="E5E0DF"/>
                </a:solidFill>
                <a:latin typeface="Inter Bold" pitchFamily="34" charset="0"/>
                <a:ea typeface="Inter Bold" pitchFamily="34" charset="-122"/>
                <a:cs typeface="Inter Bold" pitchFamily="34" charset="-120"/>
              </a:rPr>
              <a:t>2</a:t>
            </a:r>
            <a:endParaRPr lang="en-US" sz="2200" dirty="0"/>
          </a:p>
        </p:txBody>
      </p:sp>
      <p:sp>
        <p:nvSpPr>
          <p:cNvPr id="10" name="Text 8"/>
          <p:cNvSpPr/>
          <p:nvPr/>
        </p:nvSpPr>
        <p:spPr>
          <a:xfrm>
            <a:off x="5368171" y="4087892"/>
            <a:ext cx="2548533" cy="354330"/>
          </a:xfrm>
          <a:prstGeom prst="rect">
            <a:avLst/>
          </a:prstGeom>
          <a:noFill/>
          <a:ln/>
        </p:spPr>
        <p:txBody>
          <a:bodyPr wrap="none" lIns="0" tIns="0" rIns="0" bIns="0" rtlCol="0" anchor="t"/>
          <a:lstStyle/>
          <a:p>
            <a:pPr marL="0" indent="0" algn="l">
              <a:lnSpc>
                <a:spcPts val="2750"/>
              </a:lnSpc>
              <a:buNone/>
            </a:pPr>
            <a:r>
              <a:rPr lang="en-US" sz="2200" b="1" kern="0" spc="-67" dirty="0">
                <a:solidFill>
                  <a:srgbClr val="E5E0DF"/>
                </a:solidFill>
                <a:latin typeface="Inter Bold" pitchFamily="34" charset="0"/>
                <a:ea typeface="Inter Bold" pitchFamily="34" charset="-122"/>
                <a:cs typeface="Inter Bold" pitchFamily="34" charset="-120"/>
              </a:rPr>
              <a:t>Premise 2</a:t>
            </a:r>
            <a:endParaRPr lang="en-US" sz="2200" dirty="0"/>
          </a:p>
        </p:txBody>
      </p:sp>
      <p:sp>
        <p:nvSpPr>
          <p:cNvPr id="11" name="Text 9"/>
          <p:cNvSpPr/>
          <p:nvPr/>
        </p:nvSpPr>
        <p:spPr>
          <a:xfrm>
            <a:off x="5368171" y="4578310"/>
            <a:ext cx="2548533" cy="362903"/>
          </a:xfrm>
          <a:prstGeom prst="rect">
            <a:avLst/>
          </a:prstGeom>
          <a:noFill/>
          <a:ln/>
        </p:spPr>
        <p:txBody>
          <a:bodyPr wrap="none" lIns="0" tIns="0" rIns="0" bIns="0" rtlCol="0" anchor="t"/>
          <a:lstStyle/>
          <a:p>
            <a:pPr marL="0" indent="0" algn="l">
              <a:lnSpc>
                <a:spcPts val="2850"/>
              </a:lnSpc>
              <a:buNone/>
            </a:pPr>
            <a:r>
              <a:rPr lang="en-US" sz="1750" kern="0" spc="-36" dirty="0">
                <a:solidFill>
                  <a:srgbClr val="E5E0DF"/>
                </a:solidFill>
                <a:latin typeface="Inter" pitchFamily="34" charset="0"/>
                <a:ea typeface="Inter" pitchFamily="34" charset="-122"/>
                <a:cs typeface="Inter" pitchFamily="34" charset="-120"/>
              </a:rPr>
              <a:t>Observe that it is raining.</a:t>
            </a:r>
            <a:endParaRPr lang="en-US" sz="1750" dirty="0"/>
          </a:p>
        </p:txBody>
      </p:sp>
      <p:sp>
        <p:nvSpPr>
          <p:cNvPr id="12" name="Shape 10"/>
          <p:cNvSpPr/>
          <p:nvPr/>
        </p:nvSpPr>
        <p:spPr>
          <a:xfrm>
            <a:off x="5254704" y="5152787"/>
            <a:ext cx="8468558" cy="15240"/>
          </a:xfrm>
          <a:prstGeom prst="roundRect">
            <a:avLst>
              <a:gd name="adj" fmla="val 625116"/>
            </a:avLst>
          </a:prstGeom>
          <a:solidFill>
            <a:srgbClr val="2A1999"/>
          </a:solidFill>
          <a:ln/>
        </p:spPr>
      </p:sp>
      <p:sp>
        <p:nvSpPr>
          <p:cNvPr id="13" name="Shape 11"/>
          <p:cNvSpPr/>
          <p:nvPr/>
        </p:nvSpPr>
        <p:spPr>
          <a:xfrm>
            <a:off x="793790" y="5281374"/>
            <a:ext cx="6521410" cy="1669852"/>
          </a:xfrm>
          <a:prstGeom prst="roundRect">
            <a:avLst>
              <a:gd name="adj" fmla="val 5705"/>
            </a:avLst>
          </a:prstGeom>
          <a:solidFill>
            <a:srgbClr val="110080"/>
          </a:solidFill>
          <a:ln w="7620">
            <a:solidFill>
              <a:srgbClr val="2A1999"/>
            </a:solidFill>
            <a:prstDash val="solid"/>
          </a:ln>
        </p:spPr>
      </p:sp>
      <p:sp>
        <p:nvSpPr>
          <p:cNvPr id="14" name="Text 12"/>
          <p:cNvSpPr/>
          <p:nvPr/>
        </p:nvSpPr>
        <p:spPr>
          <a:xfrm>
            <a:off x="1028224" y="5889546"/>
            <a:ext cx="174427" cy="453509"/>
          </a:xfrm>
          <a:prstGeom prst="rect">
            <a:avLst/>
          </a:prstGeom>
          <a:noFill/>
          <a:ln/>
        </p:spPr>
        <p:txBody>
          <a:bodyPr wrap="none" lIns="0" tIns="0" rIns="0" bIns="0" rtlCol="0" anchor="t"/>
          <a:lstStyle/>
          <a:p>
            <a:pPr marL="0" indent="0" algn="ctr">
              <a:lnSpc>
                <a:spcPts val="3550"/>
              </a:lnSpc>
              <a:buNone/>
            </a:pPr>
            <a:r>
              <a:rPr lang="en-US" sz="2200" b="1" kern="0" spc="-67" dirty="0">
                <a:solidFill>
                  <a:srgbClr val="E5E0DF"/>
                </a:solidFill>
                <a:latin typeface="Inter Bold" pitchFamily="34" charset="0"/>
                <a:ea typeface="Inter Bold" pitchFamily="34" charset="-122"/>
                <a:cs typeface="Inter Bold" pitchFamily="34" charset="-120"/>
              </a:rPr>
              <a:t>3</a:t>
            </a:r>
            <a:endParaRPr lang="en-US" sz="2200" dirty="0"/>
          </a:p>
        </p:txBody>
      </p:sp>
      <p:sp>
        <p:nvSpPr>
          <p:cNvPr id="15" name="Text 13"/>
          <p:cNvSpPr/>
          <p:nvPr/>
        </p:nvSpPr>
        <p:spPr>
          <a:xfrm>
            <a:off x="7542014" y="5508188"/>
            <a:ext cx="2835235" cy="354330"/>
          </a:xfrm>
          <a:prstGeom prst="rect">
            <a:avLst/>
          </a:prstGeom>
          <a:noFill/>
          <a:ln/>
        </p:spPr>
        <p:txBody>
          <a:bodyPr wrap="none" lIns="0" tIns="0" rIns="0" bIns="0" rtlCol="0" anchor="t"/>
          <a:lstStyle/>
          <a:p>
            <a:pPr marL="0" indent="0" algn="l">
              <a:lnSpc>
                <a:spcPts val="2750"/>
              </a:lnSpc>
              <a:buNone/>
            </a:pPr>
            <a:r>
              <a:rPr lang="en-US" sz="2200" b="1" kern="0" spc="-67" dirty="0">
                <a:solidFill>
                  <a:srgbClr val="E5E0DF"/>
                </a:solidFill>
                <a:latin typeface="Inter Bold" pitchFamily="34" charset="0"/>
                <a:ea typeface="Inter Bold" pitchFamily="34" charset="-122"/>
                <a:cs typeface="Inter Bold" pitchFamily="34" charset="-120"/>
              </a:rPr>
              <a:t>Conclusion</a:t>
            </a:r>
            <a:endParaRPr lang="en-US" sz="2200" dirty="0"/>
          </a:p>
        </p:txBody>
      </p:sp>
      <p:sp>
        <p:nvSpPr>
          <p:cNvPr id="16" name="Text 14"/>
          <p:cNvSpPr/>
          <p:nvPr/>
        </p:nvSpPr>
        <p:spPr>
          <a:xfrm>
            <a:off x="7542014" y="5998607"/>
            <a:ext cx="6067782" cy="725805"/>
          </a:xfrm>
          <a:prstGeom prst="rect">
            <a:avLst/>
          </a:prstGeom>
          <a:noFill/>
          <a:ln/>
        </p:spPr>
        <p:txBody>
          <a:bodyPr wrap="square" lIns="0" tIns="0" rIns="0" bIns="0" rtlCol="0" anchor="t"/>
          <a:lstStyle/>
          <a:p>
            <a:pPr marL="0" indent="0" algn="l">
              <a:lnSpc>
                <a:spcPts val="2850"/>
              </a:lnSpc>
              <a:buNone/>
            </a:pPr>
            <a:r>
              <a:rPr lang="en-US" sz="1750" kern="0" spc="-36" dirty="0">
                <a:solidFill>
                  <a:srgbClr val="E5E0DF"/>
                </a:solidFill>
                <a:latin typeface="Inter" pitchFamily="34" charset="0"/>
                <a:ea typeface="Inter" pitchFamily="34" charset="-122"/>
                <a:cs typeface="Inter" pitchFamily="34" charset="-120"/>
              </a:rPr>
              <a:t>Therefore, using the premises and logic, we can conclude that the ground is wet.</a:t>
            </a:r>
            <a:endParaRPr lang="en-US" sz="1750" dirty="0"/>
          </a:p>
        </p:txBody>
      </p:sp>
      <p:pic>
        <p:nvPicPr>
          <p:cNvPr id="18" name="Picture 17">
            <a:extLst>
              <a:ext uri="{FF2B5EF4-FFF2-40B4-BE49-F238E27FC236}">
                <a16:creationId xmlns:a16="http://schemas.microsoft.com/office/drawing/2014/main" id="{AAFE56E2-8094-47F8-8B64-8059D9752BEA}"/>
              </a:ext>
            </a:extLst>
          </p:cNvPr>
          <p:cNvPicPr>
            <a:picLocks noChangeAspect="1"/>
          </p:cNvPicPr>
          <p:nvPr/>
        </p:nvPicPr>
        <p:blipFill>
          <a:blip r:embed="rId3"/>
          <a:stretch>
            <a:fillRect/>
          </a:stretch>
        </p:blipFill>
        <p:spPr>
          <a:xfrm>
            <a:off x="12202617" y="7710154"/>
            <a:ext cx="2343477" cy="51442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58071" y="595551"/>
            <a:ext cx="5414963" cy="676870"/>
          </a:xfrm>
          <a:prstGeom prst="rect">
            <a:avLst/>
          </a:prstGeom>
          <a:noFill/>
          <a:ln/>
        </p:spPr>
        <p:txBody>
          <a:bodyPr wrap="none" lIns="0" tIns="0" rIns="0" bIns="0" rtlCol="0" anchor="t"/>
          <a:lstStyle/>
          <a:p>
            <a:pPr marL="0" indent="0">
              <a:lnSpc>
                <a:spcPts val="5300"/>
              </a:lnSpc>
              <a:buNone/>
            </a:pPr>
            <a:r>
              <a:rPr lang="en-US" sz="4250" b="1" kern="0" spc="-128" dirty="0">
                <a:solidFill>
                  <a:srgbClr val="FFFFFF"/>
                </a:solidFill>
                <a:latin typeface="Inter Bold" pitchFamily="34" charset="0"/>
                <a:ea typeface="Inter Bold" pitchFamily="34" charset="-122"/>
                <a:cs typeface="Inter Bold" pitchFamily="34" charset="-120"/>
              </a:rPr>
              <a:t>Indirect Proof</a:t>
            </a:r>
            <a:endParaRPr lang="en-US" sz="4250" dirty="0"/>
          </a:p>
        </p:txBody>
      </p:sp>
      <p:pic>
        <p:nvPicPr>
          <p:cNvPr id="3" name="Image 0" descr="preencoded.png"/>
          <p:cNvPicPr>
            <a:picLocks noChangeAspect="1"/>
          </p:cNvPicPr>
          <p:nvPr/>
        </p:nvPicPr>
        <p:blipFill>
          <a:blip r:embed="rId3"/>
          <a:stretch>
            <a:fillRect/>
          </a:stretch>
        </p:blipFill>
        <p:spPr>
          <a:xfrm>
            <a:off x="2954655" y="1705570"/>
            <a:ext cx="2163842" cy="1940838"/>
          </a:xfrm>
          <a:prstGeom prst="rect">
            <a:avLst/>
          </a:prstGeom>
        </p:spPr>
      </p:pic>
      <p:sp>
        <p:nvSpPr>
          <p:cNvPr id="4" name="Text 1"/>
          <p:cNvSpPr/>
          <p:nvPr/>
        </p:nvSpPr>
        <p:spPr>
          <a:xfrm>
            <a:off x="3982164" y="2717959"/>
            <a:ext cx="108585" cy="433149"/>
          </a:xfrm>
          <a:prstGeom prst="rect">
            <a:avLst/>
          </a:prstGeom>
          <a:noFill/>
          <a:ln/>
        </p:spPr>
        <p:txBody>
          <a:bodyPr wrap="none" lIns="0" tIns="0" rIns="0" bIns="0" rtlCol="0" anchor="t"/>
          <a:lstStyle/>
          <a:p>
            <a:pPr marL="0" indent="0" algn="ctr">
              <a:lnSpc>
                <a:spcPts val="3400"/>
              </a:lnSpc>
              <a:buNone/>
            </a:pPr>
            <a:r>
              <a:rPr lang="en-US" sz="2100" b="1" kern="0" spc="-64" dirty="0">
                <a:solidFill>
                  <a:srgbClr val="E5E0DF"/>
                </a:solidFill>
                <a:latin typeface="Inter Bold" pitchFamily="34" charset="0"/>
                <a:ea typeface="Inter Bold" pitchFamily="34" charset="-122"/>
                <a:cs typeface="Inter Bold" pitchFamily="34" charset="-120"/>
              </a:rPr>
              <a:t>1</a:t>
            </a:r>
            <a:endParaRPr lang="en-US" sz="2100" dirty="0"/>
          </a:p>
        </p:txBody>
      </p:sp>
      <p:sp>
        <p:nvSpPr>
          <p:cNvPr id="5" name="Text 2"/>
          <p:cNvSpPr/>
          <p:nvPr/>
        </p:nvSpPr>
        <p:spPr>
          <a:xfrm>
            <a:off x="5335072" y="2268617"/>
            <a:ext cx="2707481" cy="338376"/>
          </a:xfrm>
          <a:prstGeom prst="rect">
            <a:avLst/>
          </a:prstGeom>
          <a:noFill/>
          <a:ln/>
        </p:spPr>
        <p:txBody>
          <a:bodyPr wrap="none" lIns="0" tIns="0" rIns="0" bIns="0" rtlCol="0" anchor="t"/>
          <a:lstStyle/>
          <a:p>
            <a:pPr marL="0" indent="0" algn="l">
              <a:lnSpc>
                <a:spcPts val="2650"/>
              </a:lnSpc>
              <a:buNone/>
            </a:pPr>
            <a:r>
              <a:rPr lang="en-US" sz="2100" b="1" kern="0" spc="-64" dirty="0">
                <a:solidFill>
                  <a:srgbClr val="E5E0DF"/>
                </a:solidFill>
                <a:latin typeface="Inter Bold" pitchFamily="34" charset="0"/>
                <a:ea typeface="Inter Bold" pitchFamily="34" charset="-122"/>
                <a:cs typeface="Inter Bold" pitchFamily="34" charset="-120"/>
              </a:rPr>
              <a:t>Assume the Opposite</a:t>
            </a:r>
            <a:endParaRPr lang="en-US" sz="2100" dirty="0"/>
          </a:p>
        </p:txBody>
      </p:sp>
      <p:sp>
        <p:nvSpPr>
          <p:cNvPr id="6" name="Text 3"/>
          <p:cNvSpPr/>
          <p:nvPr/>
        </p:nvSpPr>
        <p:spPr>
          <a:xfrm>
            <a:off x="5335072" y="2736890"/>
            <a:ext cx="5323999" cy="346472"/>
          </a:xfrm>
          <a:prstGeom prst="rect">
            <a:avLst/>
          </a:prstGeom>
          <a:noFill/>
          <a:ln/>
        </p:spPr>
        <p:txBody>
          <a:bodyPr wrap="none" lIns="0" tIns="0" rIns="0" bIns="0" rtlCol="0" anchor="t"/>
          <a:lstStyle/>
          <a:p>
            <a:pPr marL="0" indent="0" algn="l">
              <a:lnSpc>
                <a:spcPts val="2700"/>
              </a:lnSpc>
              <a:buNone/>
            </a:pPr>
            <a:r>
              <a:rPr lang="en-US" sz="1700" kern="0" spc="-34" dirty="0">
                <a:solidFill>
                  <a:srgbClr val="E5E0DF"/>
                </a:solidFill>
                <a:latin typeface="Inter" pitchFamily="34" charset="0"/>
                <a:ea typeface="Inter" pitchFamily="34" charset="-122"/>
                <a:cs typeface="Inter" pitchFamily="34" charset="-120"/>
              </a:rPr>
              <a:t>Assume that the statement "All cats are black" is false.</a:t>
            </a:r>
            <a:endParaRPr lang="en-US" sz="1700" dirty="0"/>
          </a:p>
        </p:txBody>
      </p:sp>
      <p:sp>
        <p:nvSpPr>
          <p:cNvPr id="7" name="Shape 4"/>
          <p:cNvSpPr/>
          <p:nvPr/>
        </p:nvSpPr>
        <p:spPr>
          <a:xfrm>
            <a:off x="5172551" y="3658195"/>
            <a:ext cx="8645723" cy="15240"/>
          </a:xfrm>
          <a:prstGeom prst="roundRect">
            <a:avLst>
              <a:gd name="adj" fmla="val 596928"/>
            </a:avLst>
          </a:prstGeom>
          <a:solidFill>
            <a:srgbClr val="2A1999"/>
          </a:solidFill>
          <a:ln/>
        </p:spPr>
      </p:sp>
      <p:pic>
        <p:nvPicPr>
          <p:cNvPr id="8" name="Image 1" descr="preencoded.png"/>
          <p:cNvPicPr>
            <a:picLocks noChangeAspect="1"/>
          </p:cNvPicPr>
          <p:nvPr/>
        </p:nvPicPr>
        <p:blipFill>
          <a:blip r:embed="rId4"/>
          <a:stretch>
            <a:fillRect/>
          </a:stretch>
        </p:blipFill>
        <p:spPr>
          <a:xfrm>
            <a:off x="1872734" y="3700463"/>
            <a:ext cx="4327684" cy="1940838"/>
          </a:xfrm>
          <a:prstGeom prst="rect">
            <a:avLst/>
          </a:prstGeom>
        </p:spPr>
      </p:pic>
      <p:sp>
        <p:nvSpPr>
          <p:cNvPr id="9" name="Text 5"/>
          <p:cNvSpPr/>
          <p:nvPr/>
        </p:nvSpPr>
        <p:spPr>
          <a:xfrm>
            <a:off x="3955375" y="4454247"/>
            <a:ext cx="162401" cy="433149"/>
          </a:xfrm>
          <a:prstGeom prst="rect">
            <a:avLst/>
          </a:prstGeom>
          <a:noFill/>
          <a:ln/>
        </p:spPr>
        <p:txBody>
          <a:bodyPr wrap="none" lIns="0" tIns="0" rIns="0" bIns="0" rtlCol="0" anchor="t"/>
          <a:lstStyle/>
          <a:p>
            <a:pPr marL="0" indent="0" algn="ctr">
              <a:lnSpc>
                <a:spcPts val="3400"/>
              </a:lnSpc>
              <a:buNone/>
            </a:pPr>
            <a:r>
              <a:rPr lang="en-US" sz="2100" b="1" kern="0" spc="-64" dirty="0">
                <a:solidFill>
                  <a:srgbClr val="E5E0DF"/>
                </a:solidFill>
                <a:latin typeface="Inter Bold" pitchFamily="34" charset="0"/>
                <a:ea typeface="Inter Bold" pitchFamily="34" charset="-122"/>
                <a:cs typeface="Inter Bold" pitchFamily="34" charset="-120"/>
              </a:rPr>
              <a:t>2</a:t>
            </a:r>
            <a:endParaRPr lang="en-US" sz="2100" dirty="0"/>
          </a:p>
        </p:txBody>
      </p:sp>
      <p:sp>
        <p:nvSpPr>
          <p:cNvPr id="10" name="Text 6"/>
          <p:cNvSpPr/>
          <p:nvPr/>
        </p:nvSpPr>
        <p:spPr>
          <a:xfrm>
            <a:off x="6416993" y="3917037"/>
            <a:ext cx="2707481" cy="338376"/>
          </a:xfrm>
          <a:prstGeom prst="rect">
            <a:avLst/>
          </a:prstGeom>
          <a:noFill/>
          <a:ln/>
        </p:spPr>
        <p:txBody>
          <a:bodyPr wrap="none" lIns="0" tIns="0" rIns="0" bIns="0" rtlCol="0" anchor="t"/>
          <a:lstStyle/>
          <a:p>
            <a:pPr marL="0" indent="0" algn="l">
              <a:lnSpc>
                <a:spcPts val="2650"/>
              </a:lnSpc>
              <a:buNone/>
            </a:pPr>
            <a:r>
              <a:rPr lang="en-US" sz="2100" b="1" kern="0" spc="-64" dirty="0">
                <a:solidFill>
                  <a:srgbClr val="E5E0DF"/>
                </a:solidFill>
                <a:latin typeface="Inter Bold" pitchFamily="34" charset="0"/>
                <a:ea typeface="Inter Bold" pitchFamily="34" charset="-122"/>
                <a:cs typeface="Inter Bold" pitchFamily="34" charset="-120"/>
              </a:rPr>
              <a:t>Find a Contradiction</a:t>
            </a:r>
            <a:endParaRPr lang="en-US" sz="2100" dirty="0"/>
          </a:p>
        </p:txBody>
      </p:sp>
      <p:sp>
        <p:nvSpPr>
          <p:cNvPr id="11" name="Text 7"/>
          <p:cNvSpPr/>
          <p:nvPr/>
        </p:nvSpPr>
        <p:spPr>
          <a:xfrm>
            <a:off x="6416993" y="4385310"/>
            <a:ext cx="7238762" cy="1039416"/>
          </a:xfrm>
          <a:prstGeom prst="rect">
            <a:avLst/>
          </a:prstGeom>
          <a:noFill/>
          <a:ln/>
        </p:spPr>
        <p:txBody>
          <a:bodyPr wrap="square" lIns="0" tIns="0" rIns="0" bIns="0" rtlCol="0" anchor="t"/>
          <a:lstStyle/>
          <a:p>
            <a:pPr marL="0" indent="0" algn="l">
              <a:lnSpc>
                <a:spcPts val="2700"/>
              </a:lnSpc>
              <a:buNone/>
            </a:pPr>
            <a:r>
              <a:rPr lang="en-US" sz="1700" kern="0" spc="-34" dirty="0">
                <a:solidFill>
                  <a:srgbClr val="E5E0DF"/>
                </a:solidFill>
                <a:latin typeface="Inter" pitchFamily="34" charset="0"/>
                <a:ea typeface="Inter" pitchFamily="34" charset="-122"/>
                <a:cs typeface="Inter" pitchFamily="34" charset="-120"/>
              </a:rPr>
              <a:t>If the statement is false, it means there exists at least one cat that is not black. This contradicts the common knowledge that many cats are not black.</a:t>
            </a:r>
            <a:endParaRPr lang="en-US" sz="1700" dirty="0"/>
          </a:p>
        </p:txBody>
      </p:sp>
      <p:sp>
        <p:nvSpPr>
          <p:cNvPr id="12" name="Shape 8"/>
          <p:cNvSpPr/>
          <p:nvPr/>
        </p:nvSpPr>
        <p:spPr>
          <a:xfrm>
            <a:off x="6254472" y="5653088"/>
            <a:ext cx="7563803" cy="15240"/>
          </a:xfrm>
          <a:prstGeom prst="roundRect">
            <a:avLst>
              <a:gd name="adj" fmla="val 596928"/>
            </a:avLst>
          </a:prstGeom>
          <a:solidFill>
            <a:srgbClr val="2A1999"/>
          </a:solidFill>
          <a:ln/>
        </p:spPr>
      </p:sp>
      <p:pic>
        <p:nvPicPr>
          <p:cNvPr id="13" name="Image 2" descr="preencoded.png"/>
          <p:cNvPicPr>
            <a:picLocks noChangeAspect="1"/>
          </p:cNvPicPr>
          <p:nvPr/>
        </p:nvPicPr>
        <p:blipFill>
          <a:blip r:embed="rId5"/>
          <a:stretch>
            <a:fillRect/>
          </a:stretch>
        </p:blipFill>
        <p:spPr>
          <a:xfrm>
            <a:off x="790813" y="5695355"/>
            <a:ext cx="6491526" cy="1940838"/>
          </a:xfrm>
          <a:prstGeom prst="rect">
            <a:avLst/>
          </a:prstGeom>
        </p:spPr>
      </p:pic>
      <p:sp>
        <p:nvSpPr>
          <p:cNvPr id="14" name="Text 9"/>
          <p:cNvSpPr/>
          <p:nvPr/>
        </p:nvSpPr>
        <p:spPr>
          <a:xfrm>
            <a:off x="3953232" y="6449139"/>
            <a:ext cx="166688" cy="433149"/>
          </a:xfrm>
          <a:prstGeom prst="rect">
            <a:avLst/>
          </a:prstGeom>
          <a:noFill/>
          <a:ln/>
        </p:spPr>
        <p:txBody>
          <a:bodyPr wrap="none" lIns="0" tIns="0" rIns="0" bIns="0" rtlCol="0" anchor="t"/>
          <a:lstStyle/>
          <a:p>
            <a:pPr marL="0" indent="0" algn="ctr">
              <a:lnSpc>
                <a:spcPts val="3400"/>
              </a:lnSpc>
              <a:buNone/>
            </a:pPr>
            <a:r>
              <a:rPr lang="en-US" sz="2100" b="1" kern="0" spc="-64" dirty="0">
                <a:solidFill>
                  <a:srgbClr val="E5E0DF"/>
                </a:solidFill>
                <a:latin typeface="Inter Bold" pitchFamily="34" charset="0"/>
                <a:ea typeface="Inter Bold" pitchFamily="34" charset="-122"/>
                <a:cs typeface="Inter Bold" pitchFamily="34" charset="-120"/>
              </a:rPr>
              <a:t>3</a:t>
            </a:r>
            <a:endParaRPr lang="en-US" sz="2100" dirty="0"/>
          </a:p>
        </p:txBody>
      </p:sp>
      <p:sp>
        <p:nvSpPr>
          <p:cNvPr id="15" name="Text 10"/>
          <p:cNvSpPr/>
          <p:nvPr/>
        </p:nvSpPr>
        <p:spPr>
          <a:xfrm>
            <a:off x="7498913" y="6085165"/>
            <a:ext cx="2707481" cy="338376"/>
          </a:xfrm>
          <a:prstGeom prst="rect">
            <a:avLst/>
          </a:prstGeom>
          <a:noFill/>
          <a:ln/>
        </p:spPr>
        <p:txBody>
          <a:bodyPr wrap="none" lIns="0" tIns="0" rIns="0" bIns="0" rtlCol="0" anchor="t"/>
          <a:lstStyle/>
          <a:p>
            <a:pPr marL="0" indent="0" algn="l">
              <a:lnSpc>
                <a:spcPts val="2650"/>
              </a:lnSpc>
              <a:buNone/>
            </a:pPr>
            <a:r>
              <a:rPr lang="en-US" sz="2100" b="1" kern="0" spc="-64" dirty="0">
                <a:solidFill>
                  <a:srgbClr val="E5E0DF"/>
                </a:solidFill>
                <a:latin typeface="Inter Bold" pitchFamily="34" charset="0"/>
                <a:ea typeface="Inter Bold" pitchFamily="34" charset="-122"/>
                <a:cs typeface="Inter Bold" pitchFamily="34" charset="-120"/>
              </a:rPr>
              <a:t>Conclude the Original</a:t>
            </a:r>
            <a:endParaRPr lang="en-US" sz="2100" dirty="0"/>
          </a:p>
        </p:txBody>
      </p:sp>
      <p:sp>
        <p:nvSpPr>
          <p:cNvPr id="16" name="Text 11"/>
          <p:cNvSpPr/>
          <p:nvPr/>
        </p:nvSpPr>
        <p:spPr>
          <a:xfrm>
            <a:off x="7498913" y="6553438"/>
            <a:ext cx="6156841" cy="692944"/>
          </a:xfrm>
          <a:prstGeom prst="rect">
            <a:avLst/>
          </a:prstGeom>
          <a:noFill/>
          <a:ln/>
        </p:spPr>
        <p:txBody>
          <a:bodyPr wrap="square" lIns="0" tIns="0" rIns="0" bIns="0" rtlCol="0" anchor="t"/>
          <a:lstStyle/>
          <a:p>
            <a:pPr marL="0" indent="0" algn="l">
              <a:lnSpc>
                <a:spcPts val="2700"/>
              </a:lnSpc>
              <a:buNone/>
            </a:pPr>
            <a:r>
              <a:rPr lang="en-US" sz="1700" kern="0" spc="-34" dirty="0">
                <a:solidFill>
                  <a:srgbClr val="E5E0DF"/>
                </a:solidFill>
                <a:latin typeface="Inter" pitchFamily="34" charset="0"/>
                <a:ea typeface="Inter" pitchFamily="34" charset="-122"/>
                <a:cs typeface="Inter" pitchFamily="34" charset="-120"/>
              </a:rPr>
              <a:t>Since the assumption leads to a contradiction, the original statement must be true.</a:t>
            </a:r>
            <a:endParaRPr lang="en-US" sz="1700" dirty="0"/>
          </a:p>
        </p:txBody>
      </p:sp>
      <p:pic>
        <p:nvPicPr>
          <p:cNvPr id="18" name="Picture 17">
            <a:extLst>
              <a:ext uri="{FF2B5EF4-FFF2-40B4-BE49-F238E27FC236}">
                <a16:creationId xmlns:a16="http://schemas.microsoft.com/office/drawing/2014/main" id="{18C86EB5-B996-4AE3-B557-29CC6E65773B}"/>
              </a:ext>
            </a:extLst>
          </p:cNvPr>
          <p:cNvPicPr>
            <a:picLocks noChangeAspect="1"/>
          </p:cNvPicPr>
          <p:nvPr/>
        </p:nvPicPr>
        <p:blipFill>
          <a:blip r:embed="rId6"/>
          <a:stretch>
            <a:fillRect/>
          </a:stretch>
        </p:blipFill>
        <p:spPr>
          <a:xfrm>
            <a:off x="12286923" y="7715178"/>
            <a:ext cx="2343477" cy="51442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617708"/>
          </a:xfrm>
          <a:prstGeom prst="rect">
            <a:avLst/>
          </a:prstGeom>
        </p:spPr>
      </p:pic>
      <p:sp>
        <p:nvSpPr>
          <p:cNvPr id="3" name="Text 0"/>
          <p:cNvSpPr/>
          <p:nvPr/>
        </p:nvSpPr>
        <p:spPr>
          <a:xfrm>
            <a:off x="732949" y="3194923"/>
            <a:ext cx="5423416" cy="654368"/>
          </a:xfrm>
          <a:prstGeom prst="rect">
            <a:avLst/>
          </a:prstGeom>
          <a:noFill/>
          <a:ln/>
        </p:spPr>
        <p:txBody>
          <a:bodyPr wrap="none" lIns="0" tIns="0" rIns="0" bIns="0" rtlCol="0" anchor="t"/>
          <a:lstStyle/>
          <a:p>
            <a:pPr marL="0" indent="0">
              <a:lnSpc>
                <a:spcPts val="5150"/>
              </a:lnSpc>
              <a:buNone/>
            </a:pPr>
            <a:r>
              <a:rPr lang="en-US" sz="4100" b="1" kern="0" spc="-124" dirty="0">
                <a:solidFill>
                  <a:srgbClr val="FFFFFF"/>
                </a:solidFill>
                <a:latin typeface="Inter Bold" pitchFamily="34" charset="0"/>
                <a:ea typeface="Inter Bold" pitchFamily="34" charset="-122"/>
                <a:cs typeface="Inter Bold" pitchFamily="34" charset="-120"/>
              </a:rPr>
              <a:t>Proof by Contradiction</a:t>
            </a:r>
            <a:endParaRPr lang="en-US" sz="4100" dirty="0"/>
          </a:p>
        </p:txBody>
      </p:sp>
      <p:pic>
        <p:nvPicPr>
          <p:cNvPr id="4" name="Image 1" descr="preencoded.png"/>
          <p:cNvPicPr>
            <a:picLocks noChangeAspect="1"/>
          </p:cNvPicPr>
          <p:nvPr/>
        </p:nvPicPr>
        <p:blipFill>
          <a:blip r:embed="rId4"/>
          <a:stretch>
            <a:fillRect/>
          </a:stretch>
        </p:blipFill>
        <p:spPr>
          <a:xfrm>
            <a:off x="732949" y="4163378"/>
            <a:ext cx="4388168" cy="837605"/>
          </a:xfrm>
          <a:prstGeom prst="rect">
            <a:avLst/>
          </a:prstGeom>
        </p:spPr>
      </p:pic>
      <p:sp>
        <p:nvSpPr>
          <p:cNvPr id="5" name="Text 1"/>
          <p:cNvSpPr/>
          <p:nvPr/>
        </p:nvSpPr>
        <p:spPr>
          <a:xfrm>
            <a:off x="942261" y="5315069"/>
            <a:ext cx="2617708" cy="327184"/>
          </a:xfrm>
          <a:prstGeom prst="rect">
            <a:avLst/>
          </a:prstGeom>
          <a:noFill/>
          <a:ln/>
        </p:spPr>
        <p:txBody>
          <a:bodyPr wrap="none" lIns="0" tIns="0" rIns="0" bIns="0" rtlCol="0" anchor="t"/>
          <a:lstStyle/>
          <a:p>
            <a:pPr marL="0" indent="0" algn="l">
              <a:lnSpc>
                <a:spcPts val="2550"/>
              </a:lnSpc>
              <a:buNone/>
            </a:pPr>
            <a:r>
              <a:rPr lang="en-US" sz="2050" b="1" kern="0" spc="-62" dirty="0">
                <a:solidFill>
                  <a:srgbClr val="E5E0DF"/>
                </a:solidFill>
                <a:latin typeface="Inter Bold" pitchFamily="34" charset="0"/>
                <a:ea typeface="Inter Bold" pitchFamily="34" charset="-122"/>
                <a:cs typeface="Inter Bold" pitchFamily="34" charset="-120"/>
              </a:rPr>
              <a:t>Assume the Opposite</a:t>
            </a:r>
            <a:endParaRPr lang="en-US" sz="2050" dirty="0"/>
          </a:p>
        </p:txBody>
      </p:sp>
      <p:sp>
        <p:nvSpPr>
          <p:cNvPr id="6" name="Text 2"/>
          <p:cNvSpPr/>
          <p:nvPr/>
        </p:nvSpPr>
        <p:spPr>
          <a:xfrm>
            <a:off x="942261" y="5767864"/>
            <a:ext cx="3969544" cy="1340168"/>
          </a:xfrm>
          <a:prstGeom prst="rect">
            <a:avLst/>
          </a:prstGeom>
          <a:noFill/>
          <a:ln/>
        </p:spPr>
        <p:txBody>
          <a:bodyPr wrap="square" lIns="0" tIns="0" rIns="0" bIns="0" rtlCol="0" anchor="t"/>
          <a:lstStyle/>
          <a:p>
            <a:pPr marL="0" indent="0" algn="l">
              <a:lnSpc>
                <a:spcPts val="2600"/>
              </a:lnSpc>
              <a:buNone/>
            </a:pPr>
            <a:r>
              <a:rPr lang="en-US" sz="1600" kern="0" spc="-33" dirty="0">
                <a:solidFill>
                  <a:srgbClr val="E5E0DF"/>
                </a:solidFill>
                <a:latin typeface="Inter" pitchFamily="34" charset="0"/>
                <a:ea typeface="Inter" pitchFamily="34" charset="-122"/>
                <a:cs typeface="Inter" pitchFamily="34" charset="-120"/>
              </a:rPr>
              <a:t>Assume that the square root of 2 is a rational number, meaning it can be expressed as a fraction p/q where p and q are integers.</a:t>
            </a:r>
            <a:endParaRPr lang="en-US" sz="1600" dirty="0"/>
          </a:p>
        </p:txBody>
      </p:sp>
      <p:pic>
        <p:nvPicPr>
          <p:cNvPr id="7" name="Image 2" descr="preencoded.png"/>
          <p:cNvPicPr>
            <a:picLocks noChangeAspect="1"/>
          </p:cNvPicPr>
          <p:nvPr/>
        </p:nvPicPr>
        <p:blipFill>
          <a:blip r:embed="rId5"/>
          <a:stretch>
            <a:fillRect/>
          </a:stretch>
        </p:blipFill>
        <p:spPr>
          <a:xfrm>
            <a:off x="5121116" y="4163378"/>
            <a:ext cx="4388168" cy="837605"/>
          </a:xfrm>
          <a:prstGeom prst="rect">
            <a:avLst/>
          </a:prstGeom>
        </p:spPr>
      </p:pic>
      <p:sp>
        <p:nvSpPr>
          <p:cNvPr id="8" name="Text 3"/>
          <p:cNvSpPr/>
          <p:nvPr/>
        </p:nvSpPr>
        <p:spPr>
          <a:xfrm>
            <a:off x="5330428" y="5315069"/>
            <a:ext cx="2682597" cy="327184"/>
          </a:xfrm>
          <a:prstGeom prst="rect">
            <a:avLst/>
          </a:prstGeom>
          <a:noFill/>
          <a:ln/>
        </p:spPr>
        <p:txBody>
          <a:bodyPr wrap="none" lIns="0" tIns="0" rIns="0" bIns="0" rtlCol="0" anchor="t"/>
          <a:lstStyle/>
          <a:p>
            <a:pPr marL="0" indent="0" algn="l">
              <a:lnSpc>
                <a:spcPts val="2550"/>
              </a:lnSpc>
              <a:buNone/>
            </a:pPr>
            <a:r>
              <a:rPr lang="en-US" sz="2050" b="1" kern="0" spc="-62" dirty="0">
                <a:solidFill>
                  <a:srgbClr val="E5E0DF"/>
                </a:solidFill>
                <a:latin typeface="Inter Bold" pitchFamily="34" charset="0"/>
                <a:ea typeface="Inter Bold" pitchFamily="34" charset="-122"/>
                <a:cs typeface="Inter Bold" pitchFamily="34" charset="-120"/>
              </a:rPr>
              <a:t>Derive a Contradiction</a:t>
            </a:r>
            <a:endParaRPr lang="en-US" sz="2050" dirty="0"/>
          </a:p>
        </p:txBody>
      </p:sp>
      <p:sp>
        <p:nvSpPr>
          <p:cNvPr id="9" name="Text 4"/>
          <p:cNvSpPr/>
          <p:nvPr/>
        </p:nvSpPr>
        <p:spPr>
          <a:xfrm>
            <a:off x="5330428" y="5767864"/>
            <a:ext cx="3969544" cy="1675209"/>
          </a:xfrm>
          <a:prstGeom prst="rect">
            <a:avLst/>
          </a:prstGeom>
          <a:noFill/>
          <a:ln/>
        </p:spPr>
        <p:txBody>
          <a:bodyPr wrap="square" lIns="0" tIns="0" rIns="0" bIns="0" rtlCol="0" anchor="t"/>
          <a:lstStyle/>
          <a:p>
            <a:pPr marL="0" indent="0" algn="l">
              <a:lnSpc>
                <a:spcPts val="2600"/>
              </a:lnSpc>
              <a:buNone/>
            </a:pPr>
            <a:r>
              <a:rPr lang="en-US" sz="1600" kern="0" spc="-33" dirty="0">
                <a:solidFill>
                  <a:srgbClr val="E5E0DF"/>
                </a:solidFill>
                <a:latin typeface="Inter" pitchFamily="34" charset="0"/>
                <a:ea typeface="Inter" pitchFamily="34" charset="-122"/>
                <a:cs typeface="Inter" pitchFamily="34" charset="-120"/>
              </a:rPr>
              <a:t>By manipulating the equation and applying algebraic steps, we can derive a contradiction, showing that if the square root of 2 is rational, it leads to a contradiction in the number system.</a:t>
            </a:r>
            <a:endParaRPr lang="en-US" sz="1600" dirty="0"/>
          </a:p>
        </p:txBody>
      </p:sp>
      <p:pic>
        <p:nvPicPr>
          <p:cNvPr id="10" name="Image 3" descr="preencoded.png"/>
          <p:cNvPicPr>
            <a:picLocks noChangeAspect="1"/>
          </p:cNvPicPr>
          <p:nvPr/>
        </p:nvPicPr>
        <p:blipFill>
          <a:blip r:embed="rId6"/>
          <a:stretch>
            <a:fillRect/>
          </a:stretch>
        </p:blipFill>
        <p:spPr>
          <a:xfrm>
            <a:off x="9509284" y="4163378"/>
            <a:ext cx="4388168" cy="837605"/>
          </a:xfrm>
          <a:prstGeom prst="rect">
            <a:avLst/>
          </a:prstGeom>
        </p:spPr>
      </p:pic>
      <p:sp>
        <p:nvSpPr>
          <p:cNvPr id="11" name="Text 5"/>
          <p:cNvSpPr/>
          <p:nvPr/>
        </p:nvSpPr>
        <p:spPr>
          <a:xfrm>
            <a:off x="9718596" y="5315069"/>
            <a:ext cx="2617708" cy="327184"/>
          </a:xfrm>
          <a:prstGeom prst="rect">
            <a:avLst/>
          </a:prstGeom>
          <a:noFill/>
          <a:ln/>
        </p:spPr>
        <p:txBody>
          <a:bodyPr wrap="none" lIns="0" tIns="0" rIns="0" bIns="0" rtlCol="0" anchor="t"/>
          <a:lstStyle/>
          <a:p>
            <a:pPr marL="0" indent="0" algn="l">
              <a:lnSpc>
                <a:spcPts val="2550"/>
              </a:lnSpc>
              <a:buNone/>
            </a:pPr>
            <a:r>
              <a:rPr lang="en-US" sz="2050" b="1" kern="0" spc="-62" dirty="0">
                <a:solidFill>
                  <a:srgbClr val="E5E0DF"/>
                </a:solidFill>
                <a:latin typeface="Inter Bold" pitchFamily="34" charset="0"/>
                <a:ea typeface="Inter Bold" pitchFamily="34" charset="-122"/>
                <a:cs typeface="Inter Bold" pitchFamily="34" charset="-120"/>
              </a:rPr>
              <a:t>Conclude the Original</a:t>
            </a:r>
            <a:endParaRPr lang="en-US" sz="2050" dirty="0"/>
          </a:p>
        </p:txBody>
      </p:sp>
      <p:sp>
        <p:nvSpPr>
          <p:cNvPr id="12" name="Text 6"/>
          <p:cNvSpPr/>
          <p:nvPr/>
        </p:nvSpPr>
        <p:spPr>
          <a:xfrm>
            <a:off x="9718596" y="5767864"/>
            <a:ext cx="3969544" cy="1340168"/>
          </a:xfrm>
          <a:prstGeom prst="rect">
            <a:avLst/>
          </a:prstGeom>
          <a:noFill/>
          <a:ln/>
        </p:spPr>
        <p:txBody>
          <a:bodyPr wrap="square" lIns="0" tIns="0" rIns="0" bIns="0" rtlCol="0" anchor="t"/>
          <a:lstStyle/>
          <a:p>
            <a:pPr marL="0" indent="0" algn="l">
              <a:lnSpc>
                <a:spcPts val="2600"/>
              </a:lnSpc>
              <a:buNone/>
            </a:pPr>
            <a:r>
              <a:rPr lang="en-US" sz="1600" kern="0" spc="-33" dirty="0">
                <a:solidFill>
                  <a:srgbClr val="E5E0DF"/>
                </a:solidFill>
                <a:latin typeface="Inter" pitchFamily="34" charset="0"/>
                <a:ea typeface="Inter" pitchFamily="34" charset="-122"/>
                <a:cs typeface="Inter" pitchFamily="34" charset="-120"/>
              </a:rPr>
              <a:t>Since the assumption leads to a contradiction, we conclude that the original statement, the square root of 2 is irrational, must be true.</a:t>
            </a:r>
            <a:endParaRPr lang="en-US" sz="1600" dirty="0"/>
          </a:p>
        </p:txBody>
      </p:sp>
      <p:pic>
        <p:nvPicPr>
          <p:cNvPr id="14" name="Picture 13">
            <a:extLst>
              <a:ext uri="{FF2B5EF4-FFF2-40B4-BE49-F238E27FC236}">
                <a16:creationId xmlns:a16="http://schemas.microsoft.com/office/drawing/2014/main" id="{2B3EBE33-AEE0-4A90-BA4F-6AC67590643B}"/>
              </a:ext>
            </a:extLst>
          </p:cNvPr>
          <p:cNvPicPr>
            <a:picLocks noChangeAspect="1"/>
          </p:cNvPicPr>
          <p:nvPr/>
        </p:nvPicPr>
        <p:blipFill>
          <a:blip r:embed="rId7"/>
          <a:stretch>
            <a:fillRect/>
          </a:stretch>
        </p:blipFill>
        <p:spPr>
          <a:xfrm>
            <a:off x="12286923" y="7715178"/>
            <a:ext cx="2343477" cy="51442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24826" y="917377"/>
            <a:ext cx="5275064" cy="659368"/>
          </a:xfrm>
          <a:prstGeom prst="rect">
            <a:avLst/>
          </a:prstGeom>
          <a:noFill/>
          <a:ln/>
        </p:spPr>
        <p:txBody>
          <a:bodyPr wrap="none" lIns="0" tIns="0" rIns="0" bIns="0" rtlCol="0" anchor="t"/>
          <a:lstStyle/>
          <a:p>
            <a:pPr marL="0" indent="0">
              <a:lnSpc>
                <a:spcPts val="5150"/>
              </a:lnSpc>
              <a:buNone/>
            </a:pPr>
            <a:r>
              <a:rPr lang="en-US" sz="4150" b="1" kern="0" spc="-125" dirty="0">
                <a:solidFill>
                  <a:srgbClr val="FFFFFF"/>
                </a:solidFill>
                <a:latin typeface="Inter Bold" pitchFamily="34" charset="0"/>
                <a:ea typeface="Inter Bold" pitchFamily="34" charset="-122"/>
                <a:cs typeface="Inter Bold" pitchFamily="34" charset="-120"/>
              </a:rPr>
              <a:t>Proof by Induction</a:t>
            </a:r>
            <a:endParaRPr lang="en-US" sz="4150" dirty="0"/>
          </a:p>
        </p:txBody>
      </p:sp>
      <p:sp>
        <p:nvSpPr>
          <p:cNvPr id="4" name="Shape 1"/>
          <p:cNvSpPr/>
          <p:nvPr/>
        </p:nvSpPr>
        <p:spPr>
          <a:xfrm>
            <a:off x="6529864" y="1893213"/>
            <a:ext cx="22860" cy="5419011"/>
          </a:xfrm>
          <a:prstGeom prst="roundRect">
            <a:avLst>
              <a:gd name="adj" fmla="val 387669"/>
            </a:avLst>
          </a:prstGeom>
          <a:solidFill>
            <a:srgbClr val="2A1999"/>
          </a:solidFill>
          <a:ln/>
        </p:spPr>
      </p:sp>
      <p:sp>
        <p:nvSpPr>
          <p:cNvPr id="5" name="Shape 2"/>
          <p:cNvSpPr/>
          <p:nvPr/>
        </p:nvSpPr>
        <p:spPr>
          <a:xfrm>
            <a:off x="6755785" y="2356366"/>
            <a:ext cx="738426" cy="22860"/>
          </a:xfrm>
          <a:prstGeom prst="roundRect">
            <a:avLst>
              <a:gd name="adj" fmla="val 387669"/>
            </a:avLst>
          </a:prstGeom>
          <a:solidFill>
            <a:srgbClr val="2A1999"/>
          </a:solidFill>
          <a:ln/>
        </p:spPr>
      </p:sp>
      <p:sp>
        <p:nvSpPr>
          <p:cNvPr id="6" name="Shape 3"/>
          <p:cNvSpPr/>
          <p:nvPr/>
        </p:nvSpPr>
        <p:spPr>
          <a:xfrm>
            <a:off x="6303943" y="2130504"/>
            <a:ext cx="474702" cy="474702"/>
          </a:xfrm>
          <a:prstGeom prst="roundRect">
            <a:avLst>
              <a:gd name="adj" fmla="val 18669"/>
            </a:avLst>
          </a:prstGeom>
          <a:solidFill>
            <a:srgbClr val="110080"/>
          </a:solidFill>
          <a:ln w="7620">
            <a:solidFill>
              <a:srgbClr val="2A1999"/>
            </a:solidFill>
            <a:prstDash val="solid"/>
          </a:ln>
        </p:spPr>
      </p:sp>
      <p:sp>
        <p:nvSpPr>
          <p:cNvPr id="7" name="Text 4"/>
          <p:cNvSpPr/>
          <p:nvPr/>
        </p:nvSpPr>
        <p:spPr>
          <a:xfrm>
            <a:off x="6477774" y="2209562"/>
            <a:ext cx="126921" cy="316468"/>
          </a:xfrm>
          <a:prstGeom prst="rect">
            <a:avLst/>
          </a:prstGeom>
          <a:noFill/>
          <a:ln/>
        </p:spPr>
        <p:txBody>
          <a:bodyPr wrap="none" lIns="0" tIns="0" rIns="0" bIns="0" rtlCol="0" anchor="t"/>
          <a:lstStyle/>
          <a:p>
            <a:pPr marL="0" indent="0" algn="ctr">
              <a:lnSpc>
                <a:spcPts val="2450"/>
              </a:lnSpc>
              <a:buNone/>
            </a:pPr>
            <a:r>
              <a:rPr lang="en-US" sz="2450" b="1" kern="0" spc="-75" dirty="0">
                <a:solidFill>
                  <a:srgbClr val="E5E0DF"/>
                </a:solidFill>
                <a:latin typeface="Inter Bold" pitchFamily="34" charset="0"/>
                <a:ea typeface="Inter Bold" pitchFamily="34" charset="-122"/>
                <a:cs typeface="Inter Bold" pitchFamily="34" charset="-120"/>
              </a:rPr>
              <a:t>1</a:t>
            </a:r>
            <a:endParaRPr lang="en-US" sz="2450" dirty="0"/>
          </a:p>
        </p:txBody>
      </p:sp>
      <p:sp>
        <p:nvSpPr>
          <p:cNvPr id="8" name="Text 5"/>
          <p:cNvSpPr/>
          <p:nvPr/>
        </p:nvSpPr>
        <p:spPr>
          <a:xfrm>
            <a:off x="7701796" y="2104192"/>
            <a:ext cx="2637473" cy="329565"/>
          </a:xfrm>
          <a:prstGeom prst="rect">
            <a:avLst/>
          </a:prstGeom>
          <a:noFill/>
          <a:ln/>
        </p:spPr>
        <p:txBody>
          <a:bodyPr wrap="none" lIns="0" tIns="0" rIns="0" bIns="0" rtlCol="0" anchor="t"/>
          <a:lstStyle/>
          <a:p>
            <a:pPr marL="0" indent="0" algn="l">
              <a:lnSpc>
                <a:spcPts val="2550"/>
              </a:lnSpc>
              <a:buNone/>
            </a:pPr>
            <a:r>
              <a:rPr lang="en-US" sz="2050" b="1" kern="0" spc="-62" dirty="0">
                <a:solidFill>
                  <a:srgbClr val="E5E0DF"/>
                </a:solidFill>
                <a:latin typeface="Inter Bold" pitchFamily="34" charset="0"/>
                <a:ea typeface="Inter Bold" pitchFamily="34" charset="-122"/>
                <a:cs typeface="Inter Bold" pitchFamily="34" charset="-120"/>
              </a:rPr>
              <a:t>Base Case</a:t>
            </a:r>
            <a:endParaRPr lang="en-US" sz="2050" dirty="0"/>
          </a:p>
        </p:txBody>
      </p:sp>
      <p:sp>
        <p:nvSpPr>
          <p:cNvPr id="9" name="Text 6"/>
          <p:cNvSpPr/>
          <p:nvPr/>
        </p:nvSpPr>
        <p:spPr>
          <a:xfrm>
            <a:off x="7701796" y="2560320"/>
            <a:ext cx="6190178" cy="675084"/>
          </a:xfrm>
          <a:prstGeom prst="rect">
            <a:avLst/>
          </a:prstGeom>
          <a:noFill/>
          <a:ln/>
        </p:spPr>
        <p:txBody>
          <a:bodyPr wrap="square" lIns="0" tIns="0" rIns="0" bIns="0" rtlCol="0" anchor="t"/>
          <a:lstStyle/>
          <a:p>
            <a:pPr marL="0" indent="0" algn="l">
              <a:lnSpc>
                <a:spcPts val="2650"/>
              </a:lnSpc>
              <a:buNone/>
            </a:pPr>
            <a:r>
              <a:rPr lang="en-US" sz="1650" kern="0" spc="-33" dirty="0">
                <a:solidFill>
                  <a:srgbClr val="E5E0DF"/>
                </a:solidFill>
                <a:latin typeface="Inter" pitchFamily="34" charset="0"/>
                <a:ea typeface="Inter" pitchFamily="34" charset="-122"/>
                <a:cs typeface="Inter" pitchFamily="34" charset="-120"/>
              </a:rPr>
              <a:t>Show that the statement holds true for the first case, often n=1. This establishes a foundation for the inductive process.</a:t>
            </a:r>
            <a:endParaRPr lang="en-US" sz="1650" dirty="0"/>
          </a:p>
        </p:txBody>
      </p:sp>
      <p:sp>
        <p:nvSpPr>
          <p:cNvPr id="10" name="Shape 7"/>
          <p:cNvSpPr/>
          <p:nvPr/>
        </p:nvSpPr>
        <p:spPr>
          <a:xfrm>
            <a:off x="6755785" y="4120515"/>
            <a:ext cx="738426" cy="22860"/>
          </a:xfrm>
          <a:prstGeom prst="roundRect">
            <a:avLst>
              <a:gd name="adj" fmla="val 387669"/>
            </a:avLst>
          </a:prstGeom>
          <a:solidFill>
            <a:srgbClr val="2A1999"/>
          </a:solidFill>
          <a:ln/>
        </p:spPr>
      </p:sp>
      <p:sp>
        <p:nvSpPr>
          <p:cNvPr id="11" name="Shape 8"/>
          <p:cNvSpPr/>
          <p:nvPr/>
        </p:nvSpPr>
        <p:spPr>
          <a:xfrm>
            <a:off x="6303943" y="3894653"/>
            <a:ext cx="474702" cy="474702"/>
          </a:xfrm>
          <a:prstGeom prst="roundRect">
            <a:avLst>
              <a:gd name="adj" fmla="val 18669"/>
            </a:avLst>
          </a:prstGeom>
          <a:solidFill>
            <a:srgbClr val="110080"/>
          </a:solidFill>
          <a:ln w="7620">
            <a:solidFill>
              <a:srgbClr val="2A1999"/>
            </a:solidFill>
            <a:prstDash val="solid"/>
          </a:ln>
        </p:spPr>
      </p:sp>
      <p:sp>
        <p:nvSpPr>
          <p:cNvPr id="12" name="Text 9"/>
          <p:cNvSpPr/>
          <p:nvPr/>
        </p:nvSpPr>
        <p:spPr>
          <a:xfrm>
            <a:off x="6446341" y="3973711"/>
            <a:ext cx="189786" cy="316468"/>
          </a:xfrm>
          <a:prstGeom prst="rect">
            <a:avLst/>
          </a:prstGeom>
          <a:noFill/>
          <a:ln/>
        </p:spPr>
        <p:txBody>
          <a:bodyPr wrap="none" lIns="0" tIns="0" rIns="0" bIns="0" rtlCol="0" anchor="t"/>
          <a:lstStyle/>
          <a:p>
            <a:pPr marL="0" indent="0" algn="ctr">
              <a:lnSpc>
                <a:spcPts val="2450"/>
              </a:lnSpc>
              <a:buNone/>
            </a:pPr>
            <a:r>
              <a:rPr lang="en-US" sz="2450" b="1" kern="0" spc="-75" dirty="0">
                <a:solidFill>
                  <a:srgbClr val="E5E0DF"/>
                </a:solidFill>
                <a:latin typeface="Inter Bold" pitchFamily="34" charset="0"/>
                <a:ea typeface="Inter Bold" pitchFamily="34" charset="-122"/>
                <a:cs typeface="Inter Bold" pitchFamily="34" charset="-120"/>
              </a:rPr>
              <a:t>2</a:t>
            </a:r>
            <a:endParaRPr lang="en-US" sz="2450" dirty="0"/>
          </a:p>
        </p:txBody>
      </p:sp>
      <p:sp>
        <p:nvSpPr>
          <p:cNvPr id="13" name="Text 10"/>
          <p:cNvSpPr/>
          <p:nvPr/>
        </p:nvSpPr>
        <p:spPr>
          <a:xfrm>
            <a:off x="7701796" y="3868341"/>
            <a:ext cx="2637473" cy="329565"/>
          </a:xfrm>
          <a:prstGeom prst="rect">
            <a:avLst/>
          </a:prstGeom>
          <a:noFill/>
          <a:ln/>
        </p:spPr>
        <p:txBody>
          <a:bodyPr wrap="none" lIns="0" tIns="0" rIns="0" bIns="0" rtlCol="0" anchor="t"/>
          <a:lstStyle/>
          <a:p>
            <a:pPr marL="0" indent="0" algn="l">
              <a:lnSpc>
                <a:spcPts val="2550"/>
              </a:lnSpc>
              <a:buNone/>
            </a:pPr>
            <a:r>
              <a:rPr lang="en-US" sz="2050" b="1" kern="0" spc="-62" dirty="0">
                <a:solidFill>
                  <a:srgbClr val="E5E0DF"/>
                </a:solidFill>
                <a:latin typeface="Inter Bold" pitchFamily="34" charset="0"/>
                <a:ea typeface="Inter Bold" pitchFamily="34" charset="-122"/>
                <a:cs typeface="Inter Bold" pitchFamily="34" charset="-120"/>
              </a:rPr>
              <a:t>Inductive Hypothesis</a:t>
            </a:r>
            <a:endParaRPr lang="en-US" sz="2050" dirty="0"/>
          </a:p>
        </p:txBody>
      </p:sp>
      <p:sp>
        <p:nvSpPr>
          <p:cNvPr id="14" name="Text 11"/>
          <p:cNvSpPr/>
          <p:nvPr/>
        </p:nvSpPr>
        <p:spPr>
          <a:xfrm>
            <a:off x="7701796" y="4324469"/>
            <a:ext cx="6190178" cy="675084"/>
          </a:xfrm>
          <a:prstGeom prst="rect">
            <a:avLst/>
          </a:prstGeom>
          <a:noFill/>
          <a:ln/>
        </p:spPr>
        <p:txBody>
          <a:bodyPr wrap="square" lIns="0" tIns="0" rIns="0" bIns="0" rtlCol="0" anchor="t"/>
          <a:lstStyle/>
          <a:p>
            <a:pPr marL="0" indent="0" algn="l">
              <a:lnSpc>
                <a:spcPts val="2650"/>
              </a:lnSpc>
              <a:buNone/>
            </a:pPr>
            <a:r>
              <a:rPr lang="en-US" sz="1650" kern="0" spc="-33" dirty="0">
                <a:solidFill>
                  <a:srgbClr val="E5E0DF"/>
                </a:solidFill>
                <a:latin typeface="Inter" pitchFamily="34" charset="0"/>
                <a:ea typeface="Inter" pitchFamily="34" charset="-122"/>
                <a:cs typeface="Inter" pitchFamily="34" charset="-120"/>
              </a:rPr>
              <a:t>Assume that the statement is true for an arbitrary case, denoted by k. This acts as a stepping stone to prove the next case.</a:t>
            </a:r>
            <a:endParaRPr lang="en-US" sz="1650" dirty="0"/>
          </a:p>
        </p:txBody>
      </p:sp>
      <p:sp>
        <p:nvSpPr>
          <p:cNvPr id="15" name="Shape 12"/>
          <p:cNvSpPr/>
          <p:nvPr/>
        </p:nvSpPr>
        <p:spPr>
          <a:xfrm>
            <a:off x="6755785" y="5884664"/>
            <a:ext cx="738426" cy="22860"/>
          </a:xfrm>
          <a:prstGeom prst="roundRect">
            <a:avLst>
              <a:gd name="adj" fmla="val 387669"/>
            </a:avLst>
          </a:prstGeom>
          <a:solidFill>
            <a:srgbClr val="2A1999"/>
          </a:solidFill>
          <a:ln/>
        </p:spPr>
      </p:sp>
      <p:sp>
        <p:nvSpPr>
          <p:cNvPr id="16" name="Shape 13"/>
          <p:cNvSpPr/>
          <p:nvPr/>
        </p:nvSpPr>
        <p:spPr>
          <a:xfrm>
            <a:off x="6303943" y="5658803"/>
            <a:ext cx="474702" cy="474702"/>
          </a:xfrm>
          <a:prstGeom prst="roundRect">
            <a:avLst>
              <a:gd name="adj" fmla="val 18669"/>
            </a:avLst>
          </a:prstGeom>
          <a:solidFill>
            <a:srgbClr val="110080"/>
          </a:solidFill>
          <a:ln w="7620">
            <a:solidFill>
              <a:srgbClr val="2A1999"/>
            </a:solidFill>
            <a:prstDash val="solid"/>
          </a:ln>
        </p:spPr>
      </p:sp>
      <p:sp>
        <p:nvSpPr>
          <p:cNvPr id="17" name="Text 14"/>
          <p:cNvSpPr/>
          <p:nvPr/>
        </p:nvSpPr>
        <p:spPr>
          <a:xfrm>
            <a:off x="6443841" y="5737860"/>
            <a:ext cx="194786" cy="316468"/>
          </a:xfrm>
          <a:prstGeom prst="rect">
            <a:avLst/>
          </a:prstGeom>
          <a:noFill/>
          <a:ln/>
        </p:spPr>
        <p:txBody>
          <a:bodyPr wrap="none" lIns="0" tIns="0" rIns="0" bIns="0" rtlCol="0" anchor="t"/>
          <a:lstStyle/>
          <a:p>
            <a:pPr marL="0" indent="0" algn="ctr">
              <a:lnSpc>
                <a:spcPts val="2450"/>
              </a:lnSpc>
              <a:buNone/>
            </a:pPr>
            <a:r>
              <a:rPr lang="en-US" sz="2450" b="1" kern="0" spc="-75" dirty="0">
                <a:solidFill>
                  <a:srgbClr val="E5E0DF"/>
                </a:solidFill>
                <a:latin typeface="Inter Bold" pitchFamily="34" charset="0"/>
                <a:ea typeface="Inter Bold" pitchFamily="34" charset="-122"/>
                <a:cs typeface="Inter Bold" pitchFamily="34" charset="-120"/>
              </a:rPr>
              <a:t>3</a:t>
            </a:r>
            <a:endParaRPr lang="en-US" sz="2450" dirty="0"/>
          </a:p>
        </p:txBody>
      </p:sp>
      <p:sp>
        <p:nvSpPr>
          <p:cNvPr id="18" name="Text 15"/>
          <p:cNvSpPr/>
          <p:nvPr/>
        </p:nvSpPr>
        <p:spPr>
          <a:xfrm>
            <a:off x="7701796" y="5632490"/>
            <a:ext cx="2637473" cy="329565"/>
          </a:xfrm>
          <a:prstGeom prst="rect">
            <a:avLst/>
          </a:prstGeom>
          <a:noFill/>
          <a:ln/>
        </p:spPr>
        <p:txBody>
          <a:bodyPr wrap="none" lIns="0" tIns="0" rIns="0" bIns="0" rtlCol="0" anchor="t"/>
          <a:lstStyle/>
          <a:p>
            <a:pPr marL="0" indent="0" algn="l">
              <a:lnSpc>
                <a:spcPts val="2550"/>
              </a:lnSpc>
              <a:buNone/>
            </a:pPr>
            <a:r>
              <a:rPr lang="en-US" sz="2050" b="1" kern="0" spc="-62" dirty="0">
                <a:solidFill>
                  <a:srgbClr val="E5E0DF"/>
                </a:solidFill>
                <a:latin typeface="Inter Bold" pitchFamily="34" charset="0"/>
                <a:ea typeface="Inter Bold" pitchFamily="34" charset="-122"/>
                <a:cs typeface="Inter Bold" pitchFamily="34" charset="-120"/>
              </a:rPr>
              <a:t>Inductive Step</a:t>
            </a:r>
            <a:endParaRPr lang="en-US" sz="2050" dirty="0"/>
          </a:p>
        </p:txBody>
      </p:sp>
      <p:sp>
        <p:nvSpPr>
          <p:cNvPr id="19" name="Text 16"/>
          <p:cNvSpPr/>
          <p:nvPr/>
        </p:nvSpPr>
        <p:spPr>
          <a:xfrm>
            <a:off x="7701796" y="6088618"/>
            <a:ext cx="6190178" cy="1012627"/>
          </a:xfrm>
          <a:prstGeom prst="rect">
            <a:avLst/>
          </a:prstGeom>
          <a:noFill/>
          <a:ln/>
        </p:spPr>
        <p:txBody>
          <a:bodyPr wrap="square" lIns="0" tIns="0" rIns="0" bIns="0" rtlCol="0" anchor="t"/>
          <a:lstStyle/>
          <a:p>
            <a:pPr marL="0" indent="0" algn="l">
              <a:lnSpc>
                <a:spcPts val="2650"/>
              </a:lnSpc>
              <a:buNone/>
            </a:pPr>
            <a:r>
              <a:rPr lang="en-US" sz="1650" kern="0" spc="-33" dirty="0">
                <a:solidFill>
                  <a:srgbClr val="E5E0DF"/>
                </a:solidFill>
                <a:latin typeface="Inter" pitchFamily="34" charset="0"/>
                <a:ea typeface="Inter" pitchFamily="34" charset="-122"/>
                <a:cs typeface="Inter" pitchFamily="34" charset="-120"/>
              </a:rPr>
              <a:t>Show that if the statement is true for case k, it also holds true for case k+1. This establishes the recursive nature of the proof, extending the truth from one case to the next.</a:t>
            </a:r>
            <a:endParaRPr lang="en-US" sz="1650" dirty="0"/>
          </a:p>
        </p:txBody>
      </p:sp>
      <p:pic>
        <p:nvPicPr>
          <p:cNvPr id="21" name="Picture 20">
            <a:extLst>
              <a:ext uri="{FF2B5EF4-FFF2-40B4-BE49-F238E27FC236}">
                <a16:creationId xmlns:a16="http://schemas.microsoft.com/office/drawing/2014/main" id="{50A36506-94F3-4624-963D-E529D8D5D0A7}"/>
              </a:ext>
            </a:extLst>
          </p:cNvPr>
          <p:cNvPicPr>
            <a:picLocks noChangeAspect="1"/>
          </p:cNvPicPr>
          <p:nvPr/>
        </p:nvPicPr>
        <p:blipFill>
          <a:blip r:embed="rId4"/>
          <a:stretch>
            <a:fillRect/>
          </a:stretch>
        </p:blipFill>
        <p:spPr>
          <a:xfrm>
            <a:off x="12286923" y="7666530"/>
            <a:ext cx="2343477" cy="51442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41640" y="750927"/>
            <a:ext cx="5297805" cy="662226"/>
          </a:xfrm>
          <a:prstGeom prst="rect">
            <a:avLst/>
          </a:prstGeom>
          <a:noFill/>
          <a:ln/>
        </p:spPr>
        <p:txBody>
          <a:bodyPr wrap="none" lIns="0" tIns="0" rIns="0" bIns="0" rtlCol="0" anchor="t"/>
          <a:lstStyle/>
          <a:p>
            <a:pPr marL="0" indent="0">
              <a:lnSpc>
                <a:spcPts val="5200"/>
              </a:lnSpc>
              <a:buNone/>
            </a:pPr>
            <a:r>
              <a:rPr lang="en-US" sz="4150" b="1" kern="0" spc="-125" dirty="0">
                <a:solidFill>
                  <a:srgbClr val="FFFFFF"/>
                </a:solidFill>
                <a:latin typeface="Inter Bold" pitchFamily="34" charset="0"/>
                <a:ea typeface="Inter Bold" pitchFamily="34" charset="-122"/>
                <a:cs typeface="Inter Bold" pitchFamily="34" charset="-120"/>
              </a:rPr>
              <a:t>Logical Connectives</a:t>
            </a:r>
            <a:endParaRPr lang="en-US" sz="4150" dirty="0"/>
          </a:p>
        </p:txBody>
      </p:sp>
      <p:pic>
        <p:nvPicPr>
          <p:cNvPr id="4" name="Image 1" descr="preencoded.png"/>
          <p:cNvPicPr>
            <a:picLocks noChangeAspect="1"/>
          </p:cNvPicPr>
          <p:nvPr/>
        </p:nvPicPr>
        <p:blipFill>
          <a:blip r:embed="rId4"/>
          <a:stretch>
            <a:fillRect/>
          </a:stretch>
        </p:blipFill>
        <p:spPr>
          <a:xfrm>
            <a:off x="741640" y="1730931"/>
            <a:ext cx="529709" cy="529709"/>
          </a:xfrm>
          <a:prstGeom prst="rect">
            <a:avLst/>
          </a:prstGeom>
        </p:spPr>
      </p:pic>
      <p:sp>
        <p:nvSpPr>
          <p:cNvPr id="5" name="Text 1"/>
          <p:cNvSpPr/>
          <p:nvPr/>
        </p:nvSpPr>
        <p:spPr>
          <a:xfrm>
            <a:off x="741640" y="2472452"/>
            <a:ext cx="2648903" cy="331113"/>
          </a:xfrm>
          <a:prstGeom prst="rect">
            <a:avLst/>
          </a:prstGeom>
          <a:noFill/>
          <a:ln/>
        </p:spPr>
        <p:txBody>
          <a:bodyPr wrap="none" lIns="0" tIns="0" rIns="0" bIns="0" rtlCol="0" anchor="t"/>
          <a:lstStyle/>
          <a:p>
            <a:pPr marL="0" indent="0" algn="l">
              <a:lnSpc>
                <a:spcPts val="2600"/>
              </a:lnSpc>
              <a:buNone/>
            </a:pPr>
            <a:r>
              <a:rPr lang="en-US" sz="2050" b="1" kern="0" spc="-63" dirty="0">
                <a:solidFill>
                  <a:srgbClr val="E5E0DF"/>
                </a:solidFill>
                <a:latin typeface="Inter Bold" pitchFamily="34" charset="0"/>
                <a:ea typeface="Inter Bold" pitchFamily="34" charset="-122"/>
                <a:cs typeface="Inter Bold" pitchFamily="34" charset="-120"/>
              </a:rPr>
              <a:t>Conjunction (AND)</a:t>
            </a:r>
            <a:endParaRPr lang="en-US" sz="2050" dirty="0"/>
          </a:p>
        </p:txBody>
      </p:sp>
      <p:sp>
        <p:nvSpPr>
          <p:cNvPr id="6" name="Text 2"/>
          <p:cNvSpPr/>
          <p:nvPr/>
        </p:nvSpPr>
        <p:spPr>
          <a:xfrm>
            <a:off x="741640" y="2930604"/>
            <a:ext cx="3671411" cy="1017270"/>
          </a:xfrm>
          <a:prstGeom prst="rect">
            <a:avLst/>
          </a:prstGeom>
          <a:noFill/>
          <a:ln/>
        </p:spPr>
        <p:txBody>
          <a:bodyPr wrap="square" lIns="0" tIns="0" rIns="0" bIns="0" rtlCol="0" anchor="t"/>
          <a:lstStyle/>
          <a:p>
            <a:pPr marL="0" indent="0" algn="l">
              <a:lnSpc>
                <a:spcPts val="2650"/>
              </a:lnSpc>
              <a:buNone/>
            </a:pPr>
            <a:r>
              <a:rPr lang="en-US" sz="1650" kern="0" spc="-33" dirty="0">
                <a:solidFill>
                  <a:srgbClr val="E5E0DF"/>
                </a:solidFill>
                <a:latin typeface="Inter" pitchFamily="34" charset="0"/>
                <a:ea typeface="Inter" pitchFamily="34" charset="-122"/>
                <a:cs typeface="Inter" pitchFamily="34" charset="-120"/>
              </a:rPr>
              <a:t>Two propositions are combined using "AND" (∧). The conjunction is true only when both propositions are true.</a:t>
            </a:r>
            <a:endParaRPr lang="en-US" sz="1650" dirty="0"/>
          </a:p>
        </p:txBody>
      </p:sp>
      <p:pic>
        <p:nvPicPr>
          <p:cNvPr id="7" name="Image 2" descr="preencoded.png"/>
          <p:cNvPicPr>
            <a:picLocks noChangeAspect="1"/>
          </p:cNvPicPr>
          <p:nvPr/>
        </p:nvPicPr>
        <p:blipFill>
          <a:blip r:embed="rId5"/>
          <a:stretch>
            <a:fillRect/>
          </a:stretch>
        </p:blipFill>
        <p:spPr>
          <a:xfrm>
            <a:off x="4730829" y="1730931"/>
            <a:ext cx="529709" cy="529709"/>
          </a:xfrm>
          <a:prstGeom prst="rect">
            <a:avLst/>
          </a:prstGeom>
        </p:spPr>
      </p:pic>
      <p:sp>
        <p:nvSpPr>
          <p:cNvPr id="8" name="Text 3"/>
          <p:cNvSpPr/>
          <p:nvPr/>
        </p:nvSpPr>
        <p:spPr>
          <a:xfrm>
            <a:off x="4730829" y="2472452"/>
            <a:ext cx="2648903" cy="331113"/>
          </a:xfrm>
          <a:prstGeom prst="rect">
            <a:avLst/>
          </a:prstGeom>
          <a:noFill/>
          <a:ln/>
        </p:spPr>
        <p:txBody>
          <a:bodyPr wrap="none" lIns="0" tIns="0" rIns="0" bIns="0" rtlCol="0" anchor="t"/>
          <a:lstStyle/>
          <a:p>
            <a:pPr marL="0" indent="0" algn="l">
              <a:lnSpc>
                <a:spcPts val="2600"/>
              </a:lnSpc>
              <a:buNone/>
            </a:pPr>
            <a:r>
              <a:rPr lang="en-US" sz="2050" b="1" kern="0" spc="-63" dirty="0">
                <a:solidFill>
                  <a:srgbClr val="E5E0DF"/>
                </a:solidFill>
                <a:latin typeface="Inter Bold" pitchFamily="34" charset="0"/>
                <a:ea typeface="Inter Bold" pitchFamily="34" charset="-122"/>
                <a:cs typeface="Inter Bold" pitchFamily="34" charset="-120"/>
              </a:rPr>
              <a:t>Disjunction (OR)</a:t>
            </a:r>
            <a:endParaRPr lang="en-US" sz="2050" dirty="0"/>
          </a:p>
        </p:txBody>
      </p:sp>
      <p:sp>
        <p:nvSpPr>
          <p:cNvPr id="9" name="Text 4"/>
          <p:cNvSpPr/>
          <p:nvPr/>
        </p:nvSpPr>
        <p:spPr>
          <a:xfrm>
            <a:off x="4730829" y="2930604"/>
            <a:ext cx="3671530" cy="1017270"/>
          </a:xfrm>
          <a:prstGeom prst="rect">
            <a:avLst/>
          </a:prstGeom>
          <a:noFill/>
          <a:ln/>
        </p:spPr>
        <p:txBody>
          <a:bodyPr wrap="square" lIns="0" tIns="0" rIns="0" bIns="0" rtlCol="0" anchor="t"/>
          <a:lstStyle/>
          <a:p>
            <a:pPr marL="0" indent="0" algn="l">
              <a:lnSpc>
                <a:spcPts val="2650"/>
              </a:lnSpc>
              <a:buNone/>
            </a:pPr>
            <a:r>
              <a:rPr lang="en-US" sz="1650" kern="0" spc="-33" dirty="0">
                <a:solidFill>
                  <a:srgbClr val="E5E0DF"/>
                </a:solidFill>
                <a:latin typeface="Inter" pitchFamily="34" charset="0"/>
                <a:ea typeface="Inter" pitchFamily="34" charset="-122"/>
                <a:cs typeface="Inter" pitchFamily="34" charset="-120"/>
              </a:rPr>
              <a:t>Two propositions are combined using "OR" (∨). The disjunction is true if at least one of the propositions is true.</a:t>
            </a:r>
            <a:endParaRPr lang="en-US" sz="1650" dirty="0"/>
          </a:p>
        </p:txBody>
      </p:sp>
      <p:pic>
        <p:nvPicPr>
          <p:cNvPr id="10" name="Image 3" descr="preencoded.png"/>
          <p:cNvPicPr>
            <a:picLocks noChangeAspect="1"/>
          </p:cNvPicPr>
          <p:nvPr/>
        </p:nvPicPr>
        <p:blipFill>
          <a:blip r:embed="rId6"/>
          <a:stretch>
            <a:fillRect/>
          </a:stretch>
        </p:blipFill>
        <p:spPr>
          <a:xfrm>
            <a:off x="741640" y="4583549"/>
            <a:ext cx="529709" cy="529709"/>
          </a:xfrm>
          <a:prstGeom prst="rect">
            <a:avLst/>
          </a:prstGeom>
        </p:spPr>
      </p:pic>
      <p:sp>
        <p:nvSpPr>
          <p:cNvPr id="11" name="Text 5"/>
          <p:cNvSpPr/>
          <p:nvPr/>
        </p:nvSpPr>
        <p:spPr>
          <a:xfrm>
            <a:off x="741640" y="5325070"/>
            <a:ext cx="2648903" cy="331113"/>
          </a:xfrm>
          <a:prstGeom prst="rect">
            <a:avLst/>
          </a:prstGeom>
          <a:noFill/>
          <a:ln/>
        </p:spPr>
        <p:txBody>
          <a:bodyPr wrap="none" lIns="0" tIns="0" rIns="0" bIns="0" rtlCol="0" anchor="t"/>
          <a:lstStyle/>
          <a:p>
            <a:pPr marL="0" indent="0" algn="l">
              <a:lnSpc>
                <a:spcPts val="2600"/>
              </a:lnSpc>
              <a:buNone/>
            </a:pPr>
            <a:r>
              <a:rPr lang="en-US" sz="2050" b="1" kern="0" spc="-63" dirty="0">
                <a:solidFill>
                  <a:srgbClr val="E5E0DF"/>
                </a:solidFill>
                <a:latin typeface="Inter Bold" pitchFamily="34" charset="0"/>
                <a:ea typeface="Inter Bold" pitchFamily="34" charset="-122"/>
                <a:cs typeface="Inter Bold" pitchFamily="34" charset="-120"/>
              </a:rPr>
              <a:t>Negation (NOT)</a:t>
            </a:r>
            <a:endParaRPr lang="en-US" sz="2050" dirty="0"/>
          </a:p>
        </p:txBody>
      </p:sp>
      <p:sp>
        <p:nvSpPr>
          <p:cNvPr id="12" name="Text 6"/>
          <p:cNvSpPr/>
          <p:nvPr/>
        </p:nvSpPr>
        <p:spPr>
          <a:xfrm>
            <a:off x="741640" y="5783223"/>
            <a:ext cx="3671411" cy="1356360"/>
          </a:xfrm>
          <a:prstGeom prst="rect">
            <a:avLst/>
          </a:prstGeom>
          <a:noFill/>
          <a:ln/>
        </p:spPr>
        <p:txBody>
          <a:bodyPr wrap="square" lIns="0" tIns="0" rIns="0" bIns="0" rtlCol="0" anchor="t"/>
          <a:lstStyle/>
          <a:p>
            <a:pPr marL="0" indent="0" algn="l">
              <a:lnSpc>
                <a:spcPts val="2650"/>
              </a:lnSpc>
              <a:buNone/>
            </a:pPr>
            <a:r>
              <a:rPr lang="en-US" sz="1650" kern="0" spc="-33" dirty="0">
                <a:solidFill>
                  <a:srgbClr val="E5E0DF"/>
                </a:solidFill>
                <a:latin typeface="Inter" pitchFamily="34" charset="0"/>
                <a:ea typeface="Inter" pitchFamily="34" charset="-122"/>
                <a:cs typeface="Inter" pitchFamily="34" charset="-120"/>
              </a:rPr>
              <a:t>The negation of a proposition is its opposite. It's denoted by "¬" and reverses the truth value of the proposition.</a:t>
            </a:r>
            <a:endParaRPr lang="en-US" sz="1650" dirty="0"/>
          </a:p>
        </p:txBody>
      </p:sp>
      <p:pic>
        <p:nvPicPr>
          <p:cNvPr id="13" name="Image 4" descr="preencoded.png"/>
          <p:cNvPicPr>
            <a:picLocks noChangeAspect="1"/>
          </p:cNvPicPr>
          <p:nvPr/>
        </p:nvPicPr>
        <p:blipFill>
          <a:blip r:embed="rId7"/>
          <a:stretch>
            <a:fillRect/>
          </a:stretch>
        </p:blipFill>
        <p:spPr>
          <a:xfrm>
            <a:off x="4730829" y="4583549"/>
            <a:ext cx="529709" cy="529709"/>
          </a:xfrm>
          <a:prstGeom prst="rect">
            <a:avLst/>
          </a:prstGeom>
        </p:spPr>
      </p:pic>
      <p:sp>
        <p:nvSpPr>
          <p:cNvPr id="14" name="Text 7"/>
          <p:cNvSpPr/>
          <p:nvPr/>
        </p:nvSpPr>
        <p:spPr>
          <a:xfrm>
            <a:off x="4730829" y="5325070"/>
            <a:ext cx="2648903" cy="331113"/>
          </a:xfrm>
          <a:prstGeom prst="rect">
            <a:avLst/>
          </a:prstGeom>
          <a:noFill/>
          <a:ln/>
        </p:spPr>
        <p:txBody>
          <a:bodyPr wrap="none" lIns="0" tIns="0" rIns="0" bIns="0" rtlCol="0" anchor="t"/>
          <a:lstStyle/>
          <a:p>
            <a:pPr marL="0" indent="0" algn="l">
              <a:lnSpc>
                <a:spcPts val="2600"/>
              </a:lnSpc>
              <a:buNone/>
            </a:pPr>
            <a:r>
              <a:rPr lang="en-US" sz="2050" b="1" kern="0" spc="-63" dirty="0">
                <a:solidFill>
                  <a:srgbClr val="E5E0DF"/>
                </a:solidFill>
                <a:latin typeface="Inter Bold" pitchFamily="34" charset="0"/>
                <a:ea typeface="Inter Bold" pitchFamily="34" charset="-122"/>
                <a:cs typeface="Inter Bold" pitchFamily="34" charset="-120"/>
              </a:rPr>
              <a:t>Implication (IMPLIES)</a:t>
            </a:r>
            <a:endParaRPr lang="en-US" sz="2050" dirty="0"/>
          </a:p>
        </p:txBody>
      </p:sp>
      <p:sp>
        <p:nvSpPr>
          <p:cNvPr id="15" name="Text 8"/>
          <p:cNvSpPr/>
          <p:nvPr/>
        </p:nvSpPr>
        <p:spPr>
          <a:xfrm>
            <a:off x="4730829" y="5783223"/>
            <a:ext cx="3671530" cy="1695450"/>
          </a:xfrm>
          <a:prstGeom prst="rect">
            <a:avLst/>
          </a:prstGeom>
          <a:noFill/>
          <a:ln/>
        </p:spPr>
        <p:txBody>
          <a:bodyPr wrap="square" lIns="0" tIns="0" rIns="0" bIns="0" rtlCol="0" anchor="t"/>
          <a:lstStyle/>
          <a:p>
            <a:pPr marL="0" indent="0" algn="l">
              <a:lnSpc>
                <a:spcPts val="2650"/>
              </a:lnSpc>
              <a:buNone/>
            </a:pPr>
            <a:r>
              <a:rPr lang="en-US" sz="1650" kern="0" spc="-33" dirty="0">
                <a:solidFill>
                  <a:srgbClr val="E5E0DF"/>
                </a:solidFill>
                <a:latin typeface="Inter" pitchFamily="34" charset="0"/>
                <a:ea typeface="Inter" pitchFamily="34" charset="-122"/>
                <a:cs typeface="Inter" pitchFamily="34" charset="-120"/>
              </a:rPr>
              <a:t>An implication is a conditional statement, denoted by "⇒." It states that if the first proposition is true, then the second proposition must also be true.</a:t>
            </a:r>
            <a:endParaRPr lang="en-US" sz="16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75216" y="610076"/>
            <a:ext cx="5537359" cy="692110"/>
          </a:xfrm>
          <a:prstGeom prst="rect">
            <a:avLst/>
          </a:prstGeom>
          <a:noFill/>
          <a:ln/>
        </p:spPr>
        <p:txBody>
          <a:bodyPr wrap="none" lIns="0" tIns="0" rIns="0" bIns="0" rtlCol="0" anchor="t"/>
          <a:lstStyle/>
          <a:p>
            <a:pPr marL="0" indent="0">
              <a:lnSpc>
                <a:spcPts val="5450"/>
              </a:lnSpc>
              <a:buNone/>
            </a:pPr>
            <a:r>
              <a:rPr lang="en-US" sz="4350" b="1" kern="0" spc="-131" dirty="0">
                <a:solidFill>
                  <a:srgbClr val="FFFFFF"/>
                </a:solidFill>
                <a:latin typeface="Inter Bold" pitchFamily="34" charset="0"/>
                <a:ea typeface="Inter Bold" pitchFamily="34" charset="-122"/>
                <a:cs typeface="Inter Bold" pitchFamily="34" charset="-120"/>
              </a:rPr>
              <a:t>Logical Fallacies</a:t>
            </a:r>
            <a:endParaRPr lang="en-US" sz="4350" dirty="0"/>
          </a:p>
        </p:txBody>
      </p:sp>
      <p:sp>
        <p:nvSpPr>
          <p:cNvPr id="4" name="Text 1"/>
          <p:cNvSpPr/>
          <p:nvPr/>
        </p:nvSpPr>
        <p:spPr>
          <a:xfrm>
            <a:off x="775216" y="1745099"/>
            <a:ext cx="3630692" cy="730925"/>
          </a:xfrm>
          <a:prstGeom prst="rect">
            <a:avLst/>
          </a:prstGeom>
          <a:noFill/>
          <a:ln/>
        </p:spPr>
        <p:txBody>
          <a:bodyPr wrap="none" lIns="0" tIns="0" rIns="0" bIns="0" rtlCol="0" anchor="t"/>
          <a:lstStyle/>
          <a:p>
            <a:pPr marL="0" indent="0" algn="ctr">
              <a:lnSpc>
                <a:spcPts val="5750"/>
              </a:lnSpc>
              <a:buNone/>
            </a:pPr>
            <a:r>
              <a:rPr lang="en-US" sz="5750" b="1" kern="0" spc="-173" dirty="0">
                <a:solidFill>
                  <a:srgbClr val="E5E0DF"/>
                </a:solidFill>
                <a:latin typeface="Inter Bold" pitchFamily="34" charset="0"/>
                <a:ea typeface="Inter Bold" pitchFamily="34" charset="-122"/>
                <a:cs typeface="Inter Bold" pitchFamily="34" charset="-120"/>
              </a:rPr>
              <a:t>1</a:t>
            </a:r>
            <a:endParaRPr lang="en-US" sz="5750" dirty="0"/>
          </a:p>
        </p:txBody>
      </p:sp>
      <p:sp>
        <p:nvSpPr>
          <p:cNvPr id="5" name="Text 2"/>
          <p:cNvSpPr/>
          <p:nvPr/>
        </p:nvSpPr>
        <p:spPr>
          <a:xfrm>
            <a:off x="1206222" y="2752844"/>
            <a:ext cx="2768679" cy="345996"/>
          </a:xfrm>
          <a:prstGeom prst="rect">
            <a:avLst/>
          </a:prstGeom>
          <a:noFill/>
          <a:ln/>
        </p:spPr>
        <p:txBody>
          <a:bodyPr wrap="none" lIns="0" tIns="0" rIns="0" bIns="0" rtlCol="0" anchor="t"/>
          <a:lstStyle/>
          <a:p>
            <a:pPr marL="0" indent="0" algn="ctr">
              <a:lnSpc>
                <a:spcPts val="2700"/>
              </a:lnSpc>
              <a:buNone/>
            </a:pPr>
            <a:r>
              <a:rPr lang="en-US" sz="2150" b="1" kern="0" spc="-65" dirty="0">
                <a:solidFill>
                  <a:srgbClr val="E5E0DF"/>
                </a:solidFill>
                <a:latin typeface="Inter Bold" pitchFamily="34" charset="0"/>
                <a:ea typeface="Inter Bold" pitchFamily="34" charset="-122"/>
                <a:cs typeface="Inter Bold" pitchFamily="34" charset="-120"/>
              </a:rPr>
              <a:t>Ad Hominem</a:t>
            </a:r>
            <a:endParaRPr lang="en-US" sz="2150" dirty="0"/>
          </a:p>
        </p:txBody>
      </p:sp>
      <p:sp>
        <p:nvSpPr>
          <p:cNvPr id="6" name="Text 3"/>
          <p:cNvSpPr/>
          <p:nvPr/>
        </p:nvSpPr>
        <p:spPr>
          <a:xfrm>
            <a:off x="775216" y="3231713"/>
            <a:ext cx="3630692" cy="1062990"/>
          </a:xfrm>
          <a:prstGeom prst="rect">
            <a:avLst/>
          </a:prstGeom>
          <a:noFill/>
          <a:ln/>
        </p:spPr>
        <p:txBody>
          <a:bodyPr wrap="square" lIns="0" tIns="0" rIns="0" bIns="0" rtlCol="0" anchor="t"/>
          <a:lstStyle/>
          <a:p>
            <a:pPr marL="0" indent="0" algn="ctr">
              <a:lnSpc>
                <a:spcPts val="2750"/>
              </a:lnSpc>
              <a:buNone/>
            </a:pPr>
            <a:r>
              <a:rPr lang="en-US" sz="1700" kern="0" spc="-35" dirty="0">
                <a:solidFill>
                  <a:srgbClr val="E5E0DF"/>
                </a:solidFill>
                <a:latin typeface="Inter" pitchFamily="34" charset="0"/>
                <a:ea typeface="Inter" pitchFamily="34" charset="-122"/>
                <a:cs typeface="Inter" pitchFamily="34" charset="-120"/>
              </a:rPr>
              <a:t>Attacking the person making the argument instead of the argument itself.</a:t>
            </a:r>
            <a:endParaRPr lang="en-US" sz="1700" dirty="0"/>
          </a:p>
        </p:txBody>
      </p:sp>
      <p:sp>
        <p:nvSpPr>
          <p:cNvPr id="7" name="Text 4"/>
          <p:cNvSpPr/>
          <p:nvPr/>
        </p:nvSpPr>
        <p:spPr>
          <a:xfrm>
            <a:off x="4738092" y="1745099"/>
            <a:ext cx="3630692" cy="730925"/>
          </a:xfrm>
          <a:prstGeom prst="rect">
            <a:avLst/>
          </a:prstGeom>
          <a:noFill/>
          <a:ln/>
        </p:spPr>
        <p:txBody>
          <a:bodyPr wrap="none" lIns="0" tIns="0" rIns="0" bIns="0" rtlCol="0" anchor="t"/>
          <a:lstStyle/>
          <a:p>
            <a:pPr marL="0" indent="0" algn="ctr">
              <a:lnSpc>
                <a:spcPts val="5750"/>
              </a:lnSpc>
              <a:buNone/>
            </a:pPr>
            <a:r>
              <a:rPr lang="en-US" sz="5750" b="1" kern="0" spc="-173" dirty="0">
                <a:solidFill>
                  <a:srgbClr val="E5E0DF"/>
                </a:solidFill>
                <a:latin typeface="Inter Bold" pitchFamily="34" charset="0"/>
                <a:ea typeface="Inter Bold" pitchFamily="34" charset="-122"/>
                <a:cs typeface="Inter Bold" pitchFamily="34" charset="-120"/>
              </a:rPr>
              <a:t>2</a:t>
            </a:r>
            <a:endParaRPr lang="en-US" sz="5750" dirty="0"/>
          </a:p>
        </p:txBody>
      </p:sp>
      <p:sp>
        <p:nvSpPr>
          <p:cNvPr id="8" name="Text 5"/>
          <p:cNvSpPr/>
          <p:nvPr/>
        </p:nvSpPr>
        <p:spPr>
          <a:xfrm>
            <a:off x="5169098" y="2752844"/>
            <a:ext cx="2768679" cy="345996"/>
          </a:xfrm>
          <a:prstGeom prst="rect">
            <a:avLst/>
          </a:prstGeom>
          <a:noFill/>
          <a:ln/>
        </p:spPr>
        <p:txBody>
          <a:bodyPr wrap="none" lIns="0" tIns="0" rIns="0" bIns="0" rtlCol="0" anchor="t"/>
          <a:lstStyle/>
          <a:p>
            <a:pPr marL="0" indent="0" algn="ctr">
              <a:lnSpc>
                <a:spcPts val="2700"/>
              </a:lnSpc>
              <a:buNone/>
            </a:pPr>
            <a:r>
              <a:rPr lang="en-US" sz="2150" b="1" kern="0" spc="-65" dirty="0">
                <a:solidFill>
                  <a:srgbClr val="E5E0DF"/>
                </a:solidFill>
                <a:latin typeface="Inter Bold" pitchFamily="34" charset="0"/>
                <a:ea typeface="Inter Bold" pitchFamily="34" charset="-122"/>
                <a:cs typeface="Inter Bold" pitchFamily="34" charset="-120"/>
              </a:rPr>
              <a:t>Appeal to Authority</a:t>
            </a:r>
            <a:endParaRPr lang="en-US" sz="2150" dirty="0"/>
          </a:p>
        </p:txBody>
      </p:sp>
      <p:sp>
        <p:nvSpPr>
          <p:cNvPr id="9" name="Text 6"/>
          <p:cNvSpPr/>
          <p:nvPr/>
        </p:nvSpPr>
        <p:spPr>
          <a:xfrm>
            <a:off x="4738092" y="3231713"/>
            <a:ext cx="3630692" cy="708660"/>
          </a:xfrm>
          <a:prstGeom prst="rect">
            <a:avLst/>
          </a:prstGeom>
          <a:noFill/>
          <a:ln/>
        </p:spPr>
        <p:txBody>
          <a:bodyPr wrap="square" lIns="0" tIns="0" rIns="0" bIns="0" rtlCol="0" anchor="t"/>
          <a:lstStyle/>
          <a:p>
            <a:pPr marL="0" indent="0" algn="ctr">
              <a:lnSpc>
                <a:spcPts val="2750"/>
              </a:lnSpc>
              <a:buNone/>
            </a:pPr>
            <a:r>
              <a:rPr lang="en-US" sz="1700" kern="0" spc="-35" dirty="0">
                <a:solidFill>
                  <a:srgbClr val="E5E0DF"/>
                </a:solidFill>
                <a:latin typeface="Inter" pitchFamily="34" charset="0"/>
                <a:ea typeface="Inter" pitchFamily="34" charset="-122"/>
                <a:cs typeface="Inter" pitchFamily="34" charset="-120"/>
              </a:rPr>
              <a:t>Assuming something is true simply because a respected person said it.</a:t>
            </a:r>
            <a:endParaRPr lang="en-US" sz="1700" dirty="0"/>
          </a:p>
        </p:txBody>
      </p:sp>
      <p:sp>
        <p:nvSpPr>
          <p:cNvPr id="10" name="Text 7"/>
          <p:cNvSpPr/>
          <p:nvPr/>
        </p:nvSpPr>
        <p:spPr>
          <a:xfrm>
            <a:off x="775216" y="5069800"/>
            <a:ext cx="3630692" cy="730925"/>
          </a:xfrm>
          <a:prstGeom prst="rect">
            <a:avLst/>
          </a:prstGeom>
          <a:noFill/>
          <a:ln/>
        </p:spPr>
        <p:txBody>
          <a:bodyPr wrap="none" lIns="0" tIns="0" rIns="0" bIns="0" rtlCol="0" anchor="t"/>
          <a:lstStyle/>
          <a:p>
            <a:pPr marL="0" indent="0" algn="ctr">
              <a:lnSpc>
                <a:spcPts val="5750"/>
              </a:lnSpc>
              <a:buNone/>
            </a:pPr>
            <a:r>
              <a:rPr lang="en-US" sz="5750" b="1" kern="0" spc="-173" dirty="0">
                <a:solidFill>
                  <a:srgbClr val="E5E0DF"/>
                </a:solidFill>
                <a:latin typeface="Inter Bold" pitchFamily="34" charset="0"/>
                <a:ea typeface="Inter Bold" pitchFamily="34" charset="-122"/>
                <a:cs typeface="Inter Bold" pitchFamily="34" charset="-120"/>
              </a:rPr>
              <a:t>3</a:t>
            </a:r>
            <a:endParaRPr lang="en-US" sz="5750" dirty="0"/>
          </a:p>
        </p:txBody>
      </p:sp>
      <p:sp>
        <p:nvSpPr>
          <p:cNvPr id="11" name="Text 8"/>
          <p:cNvSpPr/>
          <p:nvPr/>
        </p:nvSpPr>
        <p:spPr>
          <a:xfrm>
            <a:off x="1206222" y="6077545"/>
            <a:ext cx="2768679" cy="345996"/>
          </a:xfrm>
          <a:prstGeom prst="rect">
            <a:avLst/>
          </a:prstGeom>
          <a:noFill/>
          <a:ln/>
        </p:spPr>
        <p:txBody>
          <a:bodyPr wrap="none" lIns="0" tIns="0" rIns="0" bIns="0" rtlCol="0" anchor="t"/>
          <a:lstStyle/>
          <a:p>
            <a:pPr marL="0" indent="0" algn="ctr">
              <a:lnSpc>
                <a:spcPts val="2700"/>
              </a:lnSpc>
              <a:buNone/>
            </a:pPr>
            <a:r>
              <a:rPr lang="en-US" sz="2150" b="1" kern="0" spc="-65" dirty="0">
                <a:solidFill>
                  <a:srgbClr val="E5E0DF"/>
                </a:solidFill>
                <a:latin typeface="Inter Bold" pitchFamily="34" charset="0"/>
                <a:ea typeface="Inter Bold" pitchFamily="34" charset="-122"/>
                <a:cs typeface="Inter Bold" pitchFamily="34" charset="-120"/>
              </a:rPr>
              <a:t>False Dichotomy</a:t>
            </a:r>
            <a:endParaRPr lang="en-US" sz="2150" dirty="0"/>
          </a:p>
        </p:txBody>
      </p:sp>
      <p:sp>
        <p:nvSpPr>
          <p:cNvPr id="12" name="Text 9"/>
          <p:cNvSpPr/>
          <p:nvPr/>
        </p:nvSpPr>
        <p:spPr>
          <a:xfrm>
            <a:off x="775216" y="6556415"/>
            <a:ext cx="3630692" cy="1062990"/>
          </a:xfrm>
          <a:prstGeom prst="rect">
            <a:avLst/>
          </a:prstGeom>
          <a:noFill/>
          <a:ln/>
        </p:spPr>
        <p:txBody>
          <a:bodyPr wrap="square" lIns="0" tIns="0" rIns="0" bIns="0" rtlCol="0" anchor="t"/>
          <a:lstStyle/>
          <a:p>
            <a:pPr marL="0" indent="0" algn="ctr">
              <a:lnSpc>
                <a:spcPts val="2750"/>
              </a:lnSpc>
              <a:buNone/>
            </a:pPr>
            <a:r>
              <a:rPr lang="en-US" sz="1700" kern="0" spc="-35" dirty="0">
                <a:solidFill>
                  <a:srgbClr val="E5E0DF"/>
                </a:solidFill>
                <a:latin typeface="Inter" pitchFamily="34" charset="0"/>
                <a:ea typeface="Inter" pitchFamily="34" charset="-122"/>
                <a:cs typeface="Inter" pitchFamily="34" charset="-120"/>
              </a:rPr>
              <a:t>Presenting only two options as if they were the only possibilities when other options exist.</a:t>
            </a:r>
            <a:endParaRPr lang="en-US" sz="1700" dirty="0"/>
          </a:p>
        </p:txBody>
      </p:sp>
      <p:sp>
        <p:nvSpPr>
          <p:cNvPr id="13" name="Text 10"/>
          <p:cNvSpPr/>
          <p:nvPr/>
        </p:nvSpPr>
        <p:spPr>
          <a:xfrm>
            <a:off x="4738092" y="5069800"/>
            <a:ext cx="3630692" cy="730925"/>
          </a:xfrm>
          <a:prstGeom prst="rect">
            <a:avLst/>
          </a:prstGeom>
          <a:noFill/>
          <a:ln/>
        </p:spPr>
        <p:txBody>
          <a:bodyPr wrap="none" lIns="0" tIns="0" rIns="0" bIns="0" rtlCol="0" anchor="t"/>
          <a:lstStyle/>
          <a:p>
            <a:pPr marL="0" indent="0" algn="ctr">
              <a:lnSpc>
                <a:spcPts val="5750"/>
              </a:lnSpc>
              <a:buNone/>
            </a:pPr>
            <a:r>
              <a:rPr lang="en-US" sz="5750" b="1" kern="0" spc="-173" dirty="0">
                <a:solidFill>
                  <a:srgbClr val="E5E0DF"/>
                </a:solidFill>
                <a:latin typeface="Inter Bold" pitchFamily="34" charset="0"/>
                <a:ea typeface="Inter Bold" pitchFamily="34" charset="-122"/>
                <a:cs typeface="Inter Bold" pitchFamily="34" charset="-120"/>
              </a:rPr>
              <a:t>4</a:t>
            </a:r>
            <a:endParaRPr lang="en-US" sz="5750" dirty="0"/>
          </a:p>
        </p:txBody>
      </p:sp>
      <p:sp>
        <p:nvSpPr>
          <p:cNvPr id="14" name="Text 11"/>
          <p:cNvSpPr/>
          <p:nvPr/>
        </p:nvSpPr>
        <p:spPr>
          <a:xfrm>
            <a:off x="5169098" y="6077545"/>
            <a:ext cx="2768679" cy="345996"/>
          </a:xfrm>
          <a:prstGeom prst="rect">
            <a:avLst/>
          </a:prstGeom>
          <a:noFill/>
          <a:ln/>
        </p:spPr>
        <p:txBody>
          <a:bodyPr wrap="none" lIns="0" tIns="0" rIns="0" bIns="0" rtlCol="0" anchor="t"/>
          <a:lstStyle/>
          <a:p>
            <a:pPr marL="0" indent="0" algn="ctr">
              <a:lnSpc>
                <a:spcPts val="2700"/>
              </a:lnSpc>
              <a:buNone/>
            </a:pPr>
            <a:r>
              <a:rPr lang="en-US" sz="2150" b="1" kern="0" spc="-65" dirty="0">
                <a:solidFill>
                  <a:srgbClr val="E5E0DF"/>
                </a:solidFill>
                <a:latin typeface="Inter Bold" pitchFamily="34" charset="0"/>
                <a:ea typeface="Inter Bold" pitchFamily="34" charset="-122"/>
                <a:cs typeface="Inter Bold" pitchFamily="34" charset="-120"/>
              </a:rPr>
              <a:t>Hasty Generalization</a:t>
            </a:r>
            <a:endParaRPr lang="en-US" sz="2150" dirty="0"/>
          </a:p>
        </p:txBody>
      </p:sp>
      <p:sp>
        <p:nvSpPr>
          <p:cNvPr id="15" name="Text 12"/>
          <p:cNvSpPr/>
          <p:nvPr/>
        </p:nvSpPr>
        <p:spPr>
          <a:xfrm>
            <a:off x="4738092" y="6556415"/>
            <a:ext cx="3630692" cy="1062990"/>
          </a:xfrm>
          <a:prstGeom prst="rect">
            <a:avLst/>
          </a:prstGeom>
          <a:noFill/>
          <a:ln/>
        </p:spPr>
        <p:txBody>
          <a:bodyPr wrap="square" lIns="0" tIns="0" rIns="0" bIns="0" rtlCol="0" anchor="t"/>
          <a:lstStyle/>
          <a:p>
            <a:pPr marL="0" indent="0" algn="ctr">
              <a:lnSpc>
                <a:spcPts val="2750"/>
              </a:lnSpc>
              <a:buNone/>
            </a:pPr>
            <a:r>
              <a:rPr lang="en-US" sz="1700" kern="0" spc="-35" dirty="0">
                <a:solidFill>
                  <a:srgbClr val="E5E0DF"/>
                </a:solidFill>
                <a:latin typeface="Inter" pitchFamily="34" charset="0"/>
                <a:ea typeface="Inter" pitchFamily="34" charset="-122"/>
                <a:cs typeface="Inter" pitchFamily="34" charset="-120"/>
              </a:rPr>
              <a:t>Drawing a broad conclusion based on insufficient evidence or a small sample size.</a:t>
            </a:r>
            <a:endParaRPr lang="en-US" sz="1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924</Words>
  <Application>Microsoft Office PowerPoint</Application>
  <PresentationFormat>Custom</PresentationFormat>
  <Paragraphs>88</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Inter</vt:lpstr>
      <vt:lpstr>Inter Bold</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2024-11-15T15:22:09Z</dcterms:created>
  <dcterms:modified xsi:type="dcterms:W3CDTF">2024-11-15T17:52:30Z</dcterms:modified>
</cp:coreProperties>
</file>