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2.jpeg" ContentType="image/jpeg"/>
  <Override PartName="/ppt/media/image11.png" ContentType="image/png"/>
  <Override PartName="/ppt/media/image9.png" ContentType="image/png"/>
  <Override PartName="/ppt/media/image7.png" ContentType="image/png"/>
  <Override PartName="/ppt/media/image1.jpeg" ContentType="image/jpeg"/>
  <Override PartName="/ppt/media/image8.png" ContentType="image/png"/>
  <Override PartName="/ppt/media/image6.jpeg" ContentType="image/jpeg"/>
  <Override PartName="/ppt/media/image10.png" ContentType="image/png"/>
  <Override PartName="/ppt/media/image13.jpeg" ContentType="image/jpeg"/>
  <Override PartName="/ppt/media/image23.png" ContentType="image/png"/>
  <Override PartName="/ppt/media/image4.png" ContentType="image/png"/>
  <Override PartName="/ppt/media/image25.png" ContentType="image/png"/>
  <Override PartName="/ppt/media/image22.png" ContentType="image/png"/>
  <Override PartName="/ppt/media/image5.png" ContentType="image/png"/>
  <Override PartName="/ppt/media/image20.png" ContentType="image/png"/>
  <Override PartName="/ppt/media/image2.jpeg" ContentType="image/jpeg"/>
  <Override PartName="/ppt/media/image21.png" ContentType="image/png"/>
  <Override PartName="/ppt/media/image19.png" ContentType="image/png"/>
  <Override PartName="/ppt/media/image18.jpeg" ContentType="image/jpeg"/>
  <Override PartName="/ppt/media/image16.png" ContentType="image/png"/>
  <Override PartName="/ppt/media/image24.jpeg" ContentType="image/jpeg"/>
  <Override PartName="/ppt/media/image15.png" ContentType="image/png"/>
  <Override PartName="/ppt/media/image14.png" ContentType="image/png"/>
  <Override PartName="/ppt/media/image3.png" ContentType="image/png"/>
  <Override PartName="/ppt/media/image17.jpeg" ContentType="image/jpeg"/>
  <Override PartName="/ppt/media/image2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29BD62-99BD-487C-9F3D-B3102D5AD73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50280" y="47084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BF400D-D0D8-41EE-9CEC-826194CAC2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78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DCA51E-D319-40A8-8421-415F5CB6B3B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4192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3356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5028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4192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3356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4BCB3C-A540-4F16-8234-69EAA34F63C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83B816-5BBF-480D-A865-35268E0A2E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50280" y="3317040"/>
            <a:ext cx="76647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D2F13B-BDA3-49C6-8A90-494EBB5A47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76647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F10F901-57A3-44F6-851A-FA1D051A02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A844F24-27EA-411C-B101-A468A5AB75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C11ED36-2F77-4909-86F3-57A7B29DDF7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601600" cy="252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3635331-58D5-4B64-A6F9-E50EF606CB1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15FB82F-5FA3-469B-A00F-AEFDFC8365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50280" y="3317040"/>
            <a:ext cx="76647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B942D9-1437-4523-ACA2-22E78411E9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78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A96D09-8C01-433A-894B-9294B93AA9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9BCE16-97F4-4A54-9F9C-7491C3F7579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50280" y="47084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D01332E-469B-4B87-8481-147B20C3AD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78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A55BA7A-59F8-4B84-844E-B6E84A14EAF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4192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33560" y="33170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5028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4192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33560" y="4708440"/>
            <a:ext cx="24678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B79558C-57DC-444D-B841-BF4C6CFE270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76647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113A99-BA49-496E-B0D7-0D5BC47ACA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C2BC99-3263-44A2-AB48-C9E8E7B3D8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922512-0D6B-4297-8DD9-57B54BC93F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601600" cy="252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F31FE8-20AE-4226-8E56-8DE35D8EC4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206DF4-0C20-4B49-84C1-47C3503567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7880" y="47084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2E954C-6DA2-484D-93B2-4B073F1DD0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400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50280" y="4708440"/>
            <a:ext cx="76647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421C07-8BA7-45CB-A34F-4B8A575A1D0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38B5BFF-6A98-4159-885B-32C6934C3D30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54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400" spc="-1" strike="noStrike">
                <a:latin typeface="Calibri"/>
              </a:rPr>
              <a:t>Click to edit the title text format</a:t>
            </a:r>
            <a:endParaRPr b="0" lang="en-IN" sz="34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50280" y="3317040"/>
            <a:ext cx="76647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A883A6C-623B-4E74-8D48-71CF4E990680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jpe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jpeg"/><Relationship Id="rId6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985600" y="1253160"/>
            <a:ext cx="8175240" cy="76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24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40" strike="noStrike">
                <a:solidFill>
                  <a:srgbClr val="ffffff"/>
                </a:solidFill>
                <a:latin typeface="Palatino Linotype"/>
              </a:rPr>
              <a:t>Unlocking</a:t>
            </a:r>
            <a:r>
              <a:rPr b="1" lang="en-IN" sz="10000" spc="-45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29" strike="noStrike">
                <a:solidFill>
                  <a:srgbClr val="ffffff"/>
                </a:solidFill>
                <a:latin typeface="Palatino Linotype"/>
              </a:rPr>
              <a:t>the </a:t>
            </a:r>
            <a:r>
              <a:rPr b="1" lang="en-IN" sz="10000" spc="-126" strike="noStrike">
                <a:solidFill>
                  <a:srgbClr val="ffffff"/>
                </a:solidFill>
                <a:latin typeface="Palatino Linotype"/>
              </a:rPr>
              <a:t>Angles:</a:t>
            </a:r>
            <a:r>
              <a:rPr b="1" lang="en-IN" sz="10000" spc="-471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Palatino Linotype"/>
              </a:rPr>
              <a:t>The </a:t>
            </a:r>
            <a:r>
              <a:rPr b="1" lang="en-IN" sz="10000" spc="-1" strike="noStrike">
                <a:solidFill>
                  <a:srgbClr val="ffffff"/>
                </a:solidFill>
                <a:latin typeface="Palatino Linotype"/>
              </a:rPr>
              <a:t>Magic</a:t>
            </a:r>
            <a:r>
              <a:rPr b="1" lang="en-IN" sz="10000" spc="-480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Palatino Linotype"/>
              </a:rPr>
              <a:t>of</a:t>
            </a:r>
            <a:r>
              <a:rPr b="1" lang="en-IN" sz="10000" spc="-58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29" strike="noStrike">
                <a:solidFill>
                  <a:srgbClr val="ffffff"/>
                </a:solidFill>
                <a:latin typeface="Palatino Linotype"/>
              </a:rPr>
              <a:t>the </a:t>
            </a:r>
            <a:r>
              <a:rPr b="1" lang="en-IN" sz="10000" spc="-92" strike="noStrike">
                <a:solidFill>
                  <a:srgbClr val="ffffff"/>
                </a:solidFill>
                <a:latin typeface="Palatino Linotype"/>
              </a:rPr>
              <a:t>Law</a:t>
            </a:r>
            <a:r>
              <a:rPr b="1" lang="en-IN" sz="10000" spc="-537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Palatino Linotype"/>
              </a:rPr>
              <a:t>of</a:t>
            </a:r>
            <a:r>
              <a:rPr b="1" lang="en-IN" sz="10000" spc="-497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10000" spc="-12" strike="noStrike">
                <a:solidFill>
                  <a:srgbClr val="ffffff"/>
                </a:solidFill>
                <a:latin typeface="Palatino Linotype"/>
              </a:rPr>
              <a:t>Sines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9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0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1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2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12" strike="noStrike">
                <a:solidFill>
                  <a:srgbClr val="ffffff"/>
                </a:solidFill>
                <a:latin typeface="Palatino Linotype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4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8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0468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43" strike="noStrike">
                <a:solidFill>
                  <a:srgbClr val="000000"/>
                </a:solidFill>
                <a:latin typeface="Palatino Linotype"/>
              </a:rPr>
              <a:t>Introduction</a:t>
            </a:r>
            <a:r>
              <a:rPr b="1" lang="en-IN" sz="4100" spc="-97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4100" spc="49" strike="noStrike">
                <a:solidFill>
                  <a:srgbClr val="000000"/>
                </a:solidFill>
                <a:latin typeface="Palatino Linotype"/>
              </a:rPr>
              <a:t>to</a:t>
            </a:r>
            <a:r>
              <a:rPr b="1" lang="en-IN" sz="4100" spc="-92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Palatino Linotype"/>
              </a:rPr>
              <a:t>the</a:t>
            </a:r>
            <a:r>
              <a:rPr b="1" lang="en-IN" sz="4100" spc="-41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4100" spc="-21" strike="noStrike">
                <a:solidFill>
                  <a:srgbClr val="000000"/>
                </a:solidFill>
                <a:latin typeface="Palatino Linotype"/>
              </a:rPr>
              <a:t>Law</a:t>
            </a:r>
            <a:r>
              <a:rPr b="1" lang="en-IN" sz="4100" spc="-157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Palatino Linotype"/>
              </a:rPr>
              <a:t>of </a:t>
            </a:r>
            <a:r>
              <a:rPr b="1" lang="en-IN" sz="4100" spc="-12" strike="noStrike">
                <a:solidFill>
                  <a:srgbClr val="000000"/>
                </a:solidFill>
                <a:latin typeface="Palatino Linotype"/>
              </a:rPr>
              <a:t>Sines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89" name="object 6" descr=""/>
          <p:cNvPicPr/>
          <p:nvPr/>
        </p:nvPicPr>
        <p:blipFill>
          <a:blip r:embed="rId2"/>
          <a:stretch/>
        </p:blipFill>
        <p:spPr>
          <a:xfrm>
            <a:off x="1451520" y="3755160"/>
            <a:ext cx="1374480" cy="30852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3"/>
          <a:stretch/>
        </p:blipFill>
        <p:spPr>
          <a:xfrm>
            <a:off x="1460520" y="4191840"/>
            <a:ext cx="1208160" cy="24948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4"/>
          <a:stretch/>
        </p:blipFill>
        <p:spPr>
          <a:xfrm>
            <a:off x="3254760" y="5517360"/>
            <a:ext cx="1074600" cy="308520"/>
          </a:xfrm>
          <a:prstGeom prst="rect">
            <a:avLst/>
          </a:prstGeom>
          <a:ln w="0">
            <a:noFill/>
          </a:ln>
        </p:spPr>
      </p:pic>
      <p:sp>
        <p:nvSpPr>
          <p:cNvPr id="92" name="object 9"/>
          <p:cNvSpPr/>
          <p:nvPr/>
        </p:nvSpPr>
        <p:spPr>
          <a:xfrm>
            <a:off x="7097400" y="3768480"/>
            <a:ext cx="621360" cy="234720"/>
          </a:xfrm>
          <a:custGeom>
            <a:avLst/>
            <a:gdLst/>
            <a:ahLst/>
            <a:rect l="l" t="t" r="r" b="b"/>
            <a:pathLst>
              <a:path w="621665" h="234950">
                <a:moveTo>
                  <a:pt x="159537" y="199898"/>
                </a:moveTo>
                <a:lnTo>
                  <a:pt x="36296" y="199898"/>
                </a:lnTo>
                <a:lnTo>
                  <a:pt x="36296" y="0"/>
                </a:lnTo>
                <a:lnTo>
                  <a:pt x="0" y="0"/>
                </a:lnTo>
                <a:lnTo>
                  <a:pt x="0" y="233057"/>
                </a:lnTo>
                <a:lnTo>
                  <a:pt x="159537" y="233057"/>
                </a:lnTo>
                <a:lnTo>
                  <a:pt x="159537" y="199898"/>
                </a:lnTo>
                <a:close/>
              </a:path>
              <a:path w="621665" h="234950">
                <a:moveTo>
                  <a:pt x="318287" y="156387"/>
                </a:moveTo>
                <a:lnTo>
                  <a:pt x="318211" y="123088"/>
                </a:lnTo>
                <a:lnTo>
                  <a:pt x="317169" y="108966"/>
                </a:lnTo>
                <a:lnTo>
                  <a:pt x="317068" y="107543"/>
                </a:lnTo>
                <a:lnTo>
                  <a:pt x="313410" y="93192"/>
                </a:lnTo>
                <a:lnTo>
                  <a:pt x="309765" y="85940"/>
                </a:lnTo>
                <a:lnTo>
                  <a:pt x="307314" y="81064"/>
                </a:lnTo>
                <a:lnTo>
                  <a:pt x="275577" y="57835"/>
                </a:lnTo>
                <a:lnTo>
                  <a:pt x="244767" y="53403"/>
                </a:lnTo>
                <a:lnTo>
                  <a:pt x="234594" y="53797"/>
                </a:lnTo>
                <a:lnTo>
                  <a:pt x="195999" y="63385"/>
                </a:lnTo>
                <a:lnTo>
                  <a:pt x="169100" y="80873"/>
                </a:lnTo>
                <a:lnTo>
                  <a:pt x="186055" y="108966"/>
                </a:lnTo>
                <a:lnTo>
                  <a:pt x="193433" y="102895"/>
                </a:lnTo>
                <a:lnTo>
                  <a:pt x="200609" y="97840"/>
                </a:lnTo>
                <a:lnTo>
                  <a:pt x="242544" y="85940"/>
                </a:lnTo>
                <a:lnTo>
                  <a:pt x="252209" y="86537"/>
                </a:lnTo>
                <a:lnTo>
                  <a:pt x="282282" y="114515"/>
                </a:lnTo>
                <a:lnTo>
                  <a:pt x="282905" y="123088"/>
                </a:lnTo>
                <a:lnTo>
                  <a:pt x="282905" y="126619"/>
                </a:lnTo>
                <a:lnTo>
                  <a:pt x="282905" y="156387"/>
                </a:lnTo>
                <a:lnTo>
                  <a:pt x="282905" y="173672"/>
                </a:lnTo>
                <a:lnTo>
                  <a:pt x="278625" y="181622"/>
                </a:lnTo>
                <a:lnTo>
                  <a:pt x="252133" y="202272"/>
                </a:lnTo>
                <a:lnTo>
                  <a:pt x="251726" y="202272"/>
                </a:lnTo>
                <a:lnTo>
                  <a:pt x="244868" y="203555"/>
                </a:lnTo>
                <a:lnTo>
                  <a:pt x="244360" y="203555"/>
                </a:lnTo>
                <a:lnTo>
                  <a:pt x="236943" y="203974"/>
                </a:lnTo>
                <a:lnTo>
                  <a:pt x="228688" y="203555"/>
                </a:lnTo>
                <a:lnTo>
                  <a:pt x="201637" y="186677"/>
                </a:lnTo>
                <a:lnTo>
                  <a:pt x="201637" y="172910"/>
                </a:lnTo>
                <a:lnTo>
                  <a:pt x="237553" y="156387"/>
                </a:lnTo>
                <a:lnTo>
                  <a:pt x="282905" y="156387"/>
                </a:lnTo>
                <a:lnTo>
                  <a:pt x="282905" y="126619"/>
                </a:lnTo>
                <a:lnTo>
                  <a:pt x="236943" y="126619"/>
                </a:lnTo>
                <a:lnTo>
                  <a:pt x="225018" y="127076"/>
                </a:lnTo>
                <a:lnTo>
                  <a:pt x="182867" y="142240"/>
                </a:lnTo>
                <a:lnTo>
                  <a:pt x="166573" y="180022"/>
                </a:lnTo>
                <a:lnTo>
                  <a:pt x="167005" y="186677"/>
                </a:lnTo>
                <a:lnTo>
                  <a:pt x="191198" y="224104"/>
                </a:lnTo>
                <a:lnTo>
                  <a:pt x="233489" y="234594"/>
                </a:lnTo>
                <a:lnTo>
                  <a:pt x="245668" y="233934"/>
                </a:lnTo>
                <a:lnTo>
                  <a:pt x="281444" y="220230"/>
                </a:lnTo>
                <a:lnTo>
                  <a:pt x="283819" y="218160"/>
                </a:lnTo>
                <a:lnTo>
                  <a:pt x="283819" y="233057"/>
                </a:lnTo>
                <a:lnTo>
                  <a:pt x="318287" y="233057"/>
                </a:lnTo>
                <a:lnTo>
                  <a:pt x="318287" y="218160"/>
                </a:lnTo>
                <a:lnTo>
                  <a:pt x="318287" y="203974"/>
                </a:lnTo>
                <a:lnTo>
                  <a:pt x="318287" y="156387"/>
                </a:lnTo>
                <a:close/>
              </a:path>
              <a:path w="621665" h="234950">
                <a:moveTo>
                  <a:pt x="621372" y="55016"/>
                </a:moveTo>
                <a:lnTo>
                  <a:pt x="586917" y="55016"/>
                </a:lnTo>
                <a:lnTo>
                  <a:pt x="538835" y="183007"/>
                </a:lnTo>
                <a:lnTo>
                  <a:pt x="511086" y="109270"/>
                </a:lnTo>
                <a:lnTo>
                  <a:pt x="490689" y="55016"/>
                </a:lnTo>
                <a:lnTo>
                  <a:pt x="462457" y="55016"/>
                </a:lnTo>
                <a:lnTo>
                  <a:pt x="413880" y="182994"/>
                </a:lnTo>
                <a:lnTo>
                  <a:pt x="366534" y="55016"/>
                </a:lnTo>
                <a:lnTo>
                  <a:pt x="331228" y="55016"/>
                </a:lnTo>
                <a:lnTo>
                  <a:pt x="398373" y="233057"/>
                </a:lnTo>
                <a:lnTo>
                  <a:pt x="428371" y="233057"/>
                </a:lnTo>
                <a:lnTo>
                  <a:pt x="447713" y="183007"/>
                </a:lnTo>
                <a:lnTo>
                  <a:pt x="476224" y="109270"/>
                </a:lnTo>
                <a:lnTo>
                  <a:pt x="523849" y="233057"/>
                </a:lnTo>
                <a:lnTo>
                  <a:pt x="553923" y="233057"/>
                </a:lnTo>
                <a:lnTo>
                  <a:pt x="572884" y="183007"/>
                </a:lnTo>
                <a:lnTo>
                  <a:pt x="621372" y="550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object 10"/>
          <p:cNvSpPr/>
          <p:nvPr/>
        </p:nvSpPr>
        <p:spPr>
          <a:xfrm>
            <a:off x="1433160" y="3175200"/>
            <a:ext cx="5999760" cy="351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389240" algn="just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14" strike="noStrike">
                <a:latin typeface="Verdana"/>
              </a:rPr>
              <a:t>Today,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31920" algn="just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solving</a:t>
            </a:r>
            <a:endParaRPr b="0" lang="en-IN" sz="2450" spc="-1" strike="noStrike">
              <a:latin typeface="Arial"/>
            </a:endParaRPr>
          </a:p>
          <a:p>
            <a:pPr marL="12600" algn="just">
              <a:lnSpc>
                <a:spcPct val="117000"/>
              </a:lnSpc>
              <a:spcBef>
                <a:spcPts val="74"/>
              </a:spcBef>
              <a:buNone/>
              <a:tabLst>
                <a:tab algn="l" pos="2962440"/>
              </a:tabLst>
            </a:pPr>
            <a:r>
              <a:rPr b="0" lang="en-IN" sz="2450" spc="-32" strike="noStrike">
                <a:latin typeface="Verdana"/>
              </a:rPr>
              <a:t>triangles.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concept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only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calculations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but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 </a:t>
            </a:r>
            <a:r>
              <a:rPr b="0" lang="en-IN" sz="2450" spc="-60" strike="noStrike">
                <a:latin typeface="Verdana"/>
              </a:rPr>
              <a:t>reveals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geometry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06" strike="noStrike">
                <a:latin typeface="Verdana"/>
              </a:rPr>
              <a:t>lives.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together!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95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6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2542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50" spc="-1" strike="noStrike">
                <a:solidFill>
                  <a:srgbClr val="000000"/>
                </a:solidFill>
                <a:latin typeface="Palatino Linotype"/>
              </a:rPr>
              <a:t>Understanding</a:t>
            </a:r>
            <a:r>
              <a:rPr b="1" lang="en-IN" sz="4250" spc="-245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4250" spc="-12" strike="noStrike">
                <a:solidFill>
                  <a:srgbClr val="000000"/>
                </a:solidFill>
                <a:latin typeface="Palatino Linotype"/>
              </a:rPr>
              <a:t>Triangles</a:t>
            </a:r>
            <a:endParaRPr b="0" lang="en-IN" sz="4250" spc="-1" strike="noStrike">
              <a:latin typeface="Calibri"/>
            </a:endParaRPr>
          </a:p>
        </p:txBody>
      </p:sp>
      <p:pic>
        <p:nvPicPr>
          <p:cNvPr id="98" name="object 6" descr=""/>
          <p:cNvPicPr/>
          <p:nvPr/>
        </p:nvPicPr>
        <p:blipFill>
          <a:blip r:embed="rId2"/>
          <a:stretch/>
        </p:blipFill>
        <p:spPr>
          <a:xfrm>
            <a:off x="13296600" y="2869200"/>
            <a:ext cx="2379600" cy="308520"/>
          </a:xfrm>
          <a:prstGeom prst="rect">
            <a:avLst/>
          </a:prstGeom>
          <a:ln w="0">
            <a:noFill/>
          </a:ln>
        </p:spPr>
      </p:pic>
      <p:pic>
        <p:nvPicPr>
          <p:cNvPr id="99" name="object 7" descr=""/>
          <p:cNvPicPr/>
          <p:nvPr/>
        </p:nvPicPr>
        <p:blipFill>
          <a:blip r:embed="rId3"/>
          <a:stretch/>
        </p:blipFill>
        <p:spPr>
          <a:xfrm>
            <a:off x="11266920" y="4010760"/>
            <a:ext cx="1912680" cy="249480"/>
          </a:xfrm>
          <a:prstGeom prst="rect">
            <a:avLst/>
          </a:prstGeom>
          <a:ln w="0">
            <a:noFill/>
          </a:ln>
        </p:spPr>
      </p:pic>
      <p:sp>
        <p:nvSpPr>
          <p:cNvPr id="100" name="object 8"/>
          <p:cNvSpPr/>
          <p:nvPr/>
        </p:nvSpPr>
        <p:spPr>
          <a:xfrm>
            <a:off x="10553040" y="2788560"/>
            <a:ext cx="607104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5202000"/>
              </a:tabLst>
            </a:pPr>
            <a:r>
              <a:rPr b="0" lang="en-IN" sz="2450" spc="-12" strike="noStrike">
                <a:latin typeface="Verdana"/>
              </a:rPr>
              <a:t>Triangles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2" strike="noStrike">
                <a:latin typeface="Verdana"/>
              </a:rPr>
              <a:t>geometry.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With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three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three </a:t>
            </a:r>
            <a:r>
              <a:rPr b="0" lang="en-IN" sz="2450" spc="-32" strike="noStrike">
                <a:latin typeface="Verdana"/>
              </a:rPr>
              <a:t>angles,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take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forms.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270576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applies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32" strike="noStrike">
                <a:latin typeface="Verdana"/>
              </a:rPr>
              <a:t>triangles,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allowing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ﬁnd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unknown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using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ratios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lengths.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shapes.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742200" y="1419840"/>
            <a:ext cx="393588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Palatino Linotype"/>
              </a:rPr>
              <a:t>The</a:t>
            </a:r>
            <a:r>
              <a:rPr b="1" lang="en-IN" sz="3950" spc="-114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3950" spc="-21" strike="noStrike">
                <a:solidFill>
                  <a:srgbClr val="000000"/>
                </a:solidFill>
                <a:latin typeface="Palatino Linotype"/>
              </a:rPr>
              <a:t>Law</a:t>
            </a:r>
            <a:r>
              <a:rPr b="1" lang="en-IN" sz="3950" spc="-222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Palatino Linotype"/>
              </a:rPr>
              <a:t>of</a:t>
            </a:r>
            <a:r>
              <a:rPr b="1" lang="en-IN" sz="3950" spc="-114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Palatino Linotype"/>
              </a:rPr>
              <a:t>Sines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Palatino Linotype"/>
              </a:rPr>
              <a:t>Explained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02" name="object 3" descr=""/>
          <p:cNvPicPr/>
          <p:nvPr/>
        </p:nvPicPr>
        <p:blipFill>
          <a:blip r:embed="rId1"/>
          <a:stretch/>
        </p:blipFill>
        <p:spPr>
          <a:xfrm>
            <a:off x="2220120" y="2948400"/>
            <a:ext cx="1912680" cy="249480"/>
          </a:xfrm>
          <a:prstGeom prst="rect">
            <a:avLst/>
          </a:prstGeom>
          <a:ln w="0">
            <a:noFill/>
          </a:ln>
        </p:spPr>
      </p:pic>
      <p:sp>
        <p:nvSpPr>
          <p:cNvPr id="103" name="object 4"/>
          <p:cNvSpPr/>
          <p:nvPr/>
        </p:nvSpPr>
        <p:spPr>
          <a:xfrm>
            <a:off x="1506600" y="2869200"/>
            <a:ext cx="6080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4" name="object 5"/>
          <p:cNvSpPr/>
          <p:nvPr/>
        </p:nvSpPr>
        <p:spPr>
          <a:xfrm>
            <a:off x="4199760" y="2869200"/>
            <a:ext cx="34786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states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ratio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5" name="object 6" descr=""/>
          <p:cNvPicPr/>
          <p:nvPr/>
        </p:nvPicPr>
        <p:blipFill>
          <a:blip r:embed="rId2"/>
          <a:stretch/>
        </p:blipFill>
        <p:spPr>
          <a:xfrm>
            <a:off x="4731480" y="4680720"/>
            <a:ext cx="2925360" cy="338400"/>
          </a:xfrm>
          <a:prstGeom prst="rect">
            <a:avLst/>
          </a:prstGeom>
          <a:ln w="0">
            <a:noFill/>
          </a:ln>
        </p:spPr>
      </p:pic>
      <p:pic>
        <p:nvPicPr>
          <p:cNvPr id="106" name="object 7" descr=""/>
          <p:cNvPicPr/>
          <p:nvPr/>
        </p:nvPicPr>
        <p:blipFill>
          <a:blip r:embed="rId3"/>
          <a:stretch/>
        </p:blipFill>
        <p:spPr>
          <a:xfrm>
            <a:off x="1617120" y="5118840"/>
            <a:ext cx="1109520" cy="338400"/>
          </a:xfrm>
          <a:prstGeom prst="rect">
            <a:avLst/>
          </a:prstGeom>
          <a:ln w="0">
            <a:noFill/>
          </a:ln>
        </p:spPr>
      </p:pic>
      <p:sp>
        <p:nvSpPr>
          <p:cNvPr id="107" name="object 8"/>
          <p:cNvSpPr/>
          <p:nvPr/>
        </p:nvSpPr>
        <p:spPr>
          <a:xfrm>
            <a:off x="1467360" y="3246480"/>
            <a:ext cx="6211080" cy="351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840" bIns="0" anchor="t">
            <a:spAutoFit/>
          </a:bodyPr>
          <a:p>
            <a:pPr marL="474840" indent="-332640" algn="r">
              <a:lnSpc>
                <a:spcPct val="118000"/>
              </a:lnSpc>
              <a:spcBef>
                <a:spcPts val="54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length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sine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opposite </a:t>
            </a:r>
            <a:r>
              <a:rPr b="0" lang="en-IN" sz="2450" spc="52" strike="noStrike">
                <a:latin typeface="Verdana"/>
              </a:rPr>
              <a:t>angle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constant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triangle.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relationship</a:t>
            </a:r>
            <a:endParaRPr b="0" lang="en-IN" sz="2450" spc="-1" strike="noStrike">
              <a:latin typeface="Arial"/>
            </a:endParaRPr>
          </a:p>
          <a:p>
            <a:pPr marL="12600" indent="-3326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432080" indent="-153720">
              <a:lnSpc>
                <a:spcPct val="11700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97" strike="noStrike">
                <a:latin typeface="Verdana"/>
              </a:rPr>
              <a:t>a,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37" strike="noStrike">
                <a:latin typeface="Verdana"/>
              </a:rPr>
              <a:t>b,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109" strike="noStrike">
                <a:latin typeface="Verdana"/>
              </a:rPr>
              <a:t>c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sides,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06" strike="noStrike">
                <a:latin typeface="Verdana"/>
              </a:rPr>
              <a:t>A,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B,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angles.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8" name="object 9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4084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-35" strike="noStrike">
                <a:solidFill>
                  <a:srgbClr val="ffffff"/>
                </a:solidFill>
                <a:latin typeface="Palatino Linotype"/>
              </a:rPr>
              <a:t>Applications</a:t>
            </a:r>
            <a:r>
              <a:rPr b="1" lang="en-IN" sz="5700" spc="-26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Palatino Linotype"/>
              </a:rPr>
              <a:t>in</a:t>
            </a:r>
            <a:r>
              <a:rPr b="1" lang="en-IN" sz="5700" spc="-26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Palatino Linotype"/>
              </a:rPr>
              <a:t>Real</a:t>
            </a:r>
            <a:r>
              <a:rPr b="1" lang="en-IN" sz="5700" spc="-26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700" spc="-21" strike="noStrike">
                <a:solidFill>
                  <a:srgbClr val="ffffff"/>
                </a:solidFill>
                <a:latin typeface="Palatino Linotype"/>
              </a:rPr>
              <a:t>Life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11" name="object 4" descr=""/>
          <p:cNvPicPr/>
          <p:nvPr/>
        </p:nvPicPr>
        <p:blipFill>
          <a:blip r:embed="rId2"/>
          <a:stretch/>
        </p:blipFill>
        <p:spPr>
          <a:xfrm>
            <a:off x="10498320" y="3457080"/>
            <a:ext cx="1912680" cy="249480"/>
          </a:xfrm>
          <a:prstGeom prst="rect">
            <a:avLst/>
          </a:prstGeom>
          <a:ln w="0">
            <a:noFill/>
          </a:ln>
        </p:spPr>
      </p:pic>
      <p:pic>
        <p:nvPicPr>
          <p:cNvPr id="112" name="object 5" descr=""/>
          <p:cNvPicPr/>
          <p:nvPr/>
        </p:nvPicPr>
        <p:blipFill>
          <a:blip r:embed="rId3"/>
          <a:stretch/>
        </p:blipFill>
        <p:spPr>
          <a:xfrm>
            <a:off x="14398920" y="3897000"/>
            <a:ext cx="1624320" cy="308520"/>
          </a:xfrm>
          <a:prstGeom prst="rect">
            <a:avLst/>
          </a:prstGeom>
          <a:ln w="0">
            <a:noFill/>
          </a:ln>
        </p:spPr>
      </p:pic>
      <p:sp>
        <p:nvSpPr>
          <p:cNvPr id="113" name="object 6"/>
          <p:cNvSpPr/>
          <p:nvPr/>
        </p:nvSpPr>
        <p:spPr>
          <a:xfrm>
            <a:off x="9595080" y="3317040"/>
            <a:ext cx="7175160" cy="26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2" strike="noStrike">
                <a:latin typeface="Verdana"/>
              </a:rPr>
              <a:t>isn't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theoretical;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-1" strike="noStrike">
                <a:latin typeface="Verdana"/>
              </a:rPr>
              <a:t>practical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applications!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From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2" strike="noStrike">
                <a:latin typeface="Verdana"/>
              </a:rPr>
              <a:t>architecture,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law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determining </a:t>
            </a:r>
            <a:r>
              <a:rPr b="0" lang="en-IN" sz="2450" spc="-1" strike="noStrike">
                <a:latin typeface="Verdana"/>
              </a:rPr>
              <a:t>distances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scenarios.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inspire </a:t>
            </a:r>
            <a:r>
              <a:rPr b="0" lang="en-IN" sz="2450" spc="-32" strike="noStrike">
                <a:latin typeface="Verdana"/>
              </a:rPr>
              <a:t>creativity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innovation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450" spc="-60" strike="noStrike">
                <a:solidFill>
                  <a:srgbClr val="ffffff"/>
                </a:solidFill>
                <a:latin typeface="Palatino Linotype"/>
              </a:rPr>
              <a:t>Solving</a:t>
            </a:r>
            <a:r>
              <a:rPr b="1" lang="en-IN" sz="3450" spc="-100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3450" spc="-1" strike="noStrike">
                <a:solidFill>
                  <a:srgbClr val="ffffff"/>
                </a:solidFill>
                <a:latin typeface="Palatino Linotype"/>
              </a:rPr>
              <a:t>Triangles</a:t>
            </a:r>
            <a:r>
              <a:rPr b="1" lang="en-IN" sz="3450" spc="-120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3450" spc="-1" strike="noStrike">
                <a:solidFill>
                  <a:srgbClr val="ffffff"/>
                </a:solidFill>
                <a:latin typeface="Palatino Linotype"/>
              </a:rPr>
              <a:t>with</a:t>
            </a:r>
            <a:r>
              <a:rPr b="1" lang="en-IN" sz="3450" spc="-1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3450" spc="32" strike="noStrike">
                <a:solidFill>
                  <a:srgbClr val="ffffff"/>
                </a:solidFill>
                <a:latin typeface="Palatino Linotype"/>
              </a:rPr>
              <a:t>Ease</a:t>
            </a:r>
            <a:endParaRPr b="0" lang="en-IN" sz="3450" spc="-1" strike="noStrike">
              <a:latin typeface="Calibri"/>
            </a:endParaRPr>
          </a:p>
        </p:txBody>
      </p:sp>
      <p:pic>
        <p:nvPicPr>
          <p:cNvPr id="116" name="object 4" descr=""/>
          <p:cNvPicPr/>
          <p:nvPr/>
        </p:nvPicPr>
        <p:blipFill>
          <a:blip r:embed="rId1"/>
          <a:stretch/>
        </p:blipFill>
        <p:spPr>
          <a:xfrm>
            <a:off x="12573720" y="3214440"/>
            <a:ext cx="1912680" cy="249480"/>
          </a:xfrm>
          <a:prstGeom prst="rect">
            <a:avLst/>
          </a:prstGeom>
          <a:ln w="0">
            <a:noFill/>
          </a:ln>
        </p:spPr>
      </p:pic>
      <p:sp>
        <p:nvSpPr>
          <p:cNvPr id="117" name="object 5"/>
          <p:cNvSpPr/>
          <p:nvPr/>
        </p:nvSpPr>
        <p:spPr>
          <a:xfrm>
            <a:off x="11062080" y="3135240"/>
            <a:ext cx="5531040" cy="342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421440"/>
              </a:tabLst>
            </a:pP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solving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triangles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becomes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breeze!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3421440"/>
              </a:tabLst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Whether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know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two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angles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one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side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two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sides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non-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included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angle,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law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provides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straightforward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method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ﬁnd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missing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parts.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Let's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2" strike="noStrike">
                <a:solidFill>
                  <a:srgbClr val="ffffff"/>
                </a:solidFill>
                <a:latin typeface="Verdana"/>
              </a:rPr>
              <a:t>some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examples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see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action!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8" name="object 6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3796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100" spc="-1" strike="noStrike">
                <a:solidFill>
                  <a:srgbClr val="ffffff"/>
                </a:solidFill>
                <a:latin typeface="Palatino Linotype"/>
              </a:rPr>
              <a:t>Common</a:t>
            </a:r>
            <a:r>
              <a:rPr b="1" lang="en-IN" sz="5100" spc="-9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100" spc="-41" strike="noStrike">
                <a:solidFill>
                  <a:srgbClr val="ffffff"/>
                </a:solidFill>
                <a:latin typeface="Palatino Linotype"/>
              </a:rPr>
              <a:t>Mistakes</a:t>
            </a:r>
            <a:r>
              <a:rPr b="1" lang="en-IN" sz="5100" spc="-151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100" spc="-1" strike="noStrike">
                <a:solidFill>
                  <a:srgbClr val="ffffff"/>
                </a:solidFill>
                <a:latin typeface="Palatino Linotype"/>
              </a:rPr>
              <a:t>to</a:t>
            </a:r>
            <a:r>
              <a:rPr b="1" lang="en-IN" sz="5100" spc="-290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5100" spc="-12" strike="noStrike">
                <a:solidFill>
                  <a:srgbClr val="ffffff"/>
                </a:solidFill>
                <a:latin typeface="Palatino Linotype"/>
              </a:rPr>
              <a:t>Avoid</a:t>
            </a:r>
            <a:endParaRPr b="0" lang="en-IN" sz="5100" spc="-1" strike="noStrike">
              <a:latin typeface="Calibri"/>
            </a:endParaRPr>
          </a:p>
        </p:txBody>
      </p:sp>
      <p:pic>
        <p:nvPicPr>
          <p:cNvPr id="121" name="object 4" descr=""/>
          <p:cNvPicPr/>
          <p:nvPr/>
        </p:nvPicPr>
        <p:blipFill>
          <a:blip r:embed="rId2"/>
          <a:stretch/>
        </p:blipFill>
        <p:spPr>
          <a:xfrm>
            <a:off x="12018240" y="3457080"/>
            <a:ext cx="1912680" cy="249480"/>
          </a:xfrm>
          <a:prstGeom prst="rect">
            <a:avLst/>
          </a:prstGeom>
          <a:ln w="0">
            <a:noFill/>
          </a:ln>
        </p:spPr>
      </p:pic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9350280" y="3317040"/>
            <a:ext cx="7664760" cy="5892480"/>
          </a:xfrm>
          <a:prstGeom prst="rect">
            <a:avLst/>
          </a:prstGeom>
          <a:noFill/>
          <a:ln w="0">
            <a:noFill/>
          </a:ln>
        </p:spPr>
        <p:txBody>
          <a:bodyPr lIns="0" rIns="0" tIns="9360" bIns="0" anchor="t">
            <a:noAutofit/>
          </a:bodyPr>
          <a:p>
            <a:pPr marL="1260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4533120"/>
              </a:tabLst>
            </a:pP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While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using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,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it's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avoid </a:t>
            </a:r>
            <a:r>
              <a:rPr b="0" lang="en-IN" sz="2450" spc="117" strike="noStrike">
                <a:solidFill>
                  <a:srgbClr val="000000"/>
                </a:solidFill>
                <a:latin typeface="Verdana"/>
              </a:rPr>
              <a:t>common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pitfalls.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Mislabeling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angles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sides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forgetting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use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correct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sine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values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lead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errors.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Always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double-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check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your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work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ensure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you’re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applying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law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correctly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to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achieve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accurate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results.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16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3400" spc="-1" strike="noStrike">
                <a:solidFill>
                  <a:srgbClr val="ffffff"/>
                </a:solidFill>
                <a:latin typeface="Palatino Linotype"/>
              </a:rPr>
              <a:t>Exploring</a:t>
            </a:r>
            <a:r>
              <a:rPr b="1" lang="en-IN" sz="3400" spc="24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3400" spc="77" strike="noStrike">
                <a:solidFill>
                  <a:srgbClr val="ffffff"/>
                </a:solidFill>
                <a:latin typeface="Palatino Linotype"/>
              </a:rPr>
              <a:t>Further</a:t>
            </a:r>
            <a:r>
              <a:rPr b="1" lang="en-IN" sz="3400" spc="-52" strike="noStrike">
                <a:solidFill>
                  <a:srgbClr val="ffffff"/>
                </a:solidFill>
                <a:latin typeface="Palatino Linotype"/>
              </a:rPr>
              <a:t> </a:t>
            </a:r>
            <a:r>
              <a:rPr b="1" lang="en-IN" sz="3400" spc="-12" strike="noStrike">
                <a:solidFill>
                  <a:srgbClr val="ffffff"/>
                </a:solidFill>
                <a:latin typeface="Palatino Linotype"/>
              </a:rPr>
              <a:t>Concepts</a:t>
            </a:r>
            <a:endParaRPr b="0" lang="en-IN" sz="3400" spc="-1" strike="noStrike">
              <a:latin typeface="Calibri"/>
            </a:endParaRPr>
          </a:p>
        </p:txBody>
      </p:sp>
      <p:pic>
        <p:nvPicPr>
          <p:cNvPr id="125" name="object 4" descr=""/>
          <p:cNvPicPr/>
          <p:nvPr/>
        </p:nvPicPr>
        <p:blipFill>
          <a:blip r:embed="rId1"/>
          <a:stretch/>
        </p:blipFill>
        <p:spPr>
          <a:xfrm>
            <a:off x="11100960" y="4358880"/>
            <a:ext cx="1444320" cy="24732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5" descr=""/>
          <p:cNvPicPr/>
          <p:nvPr/>
        </p:nvPicPr>
        <p:blipFill>
          <a:blip r:embed="rId2"/>
          <a:stretch/>
        </p:blipFill>
        <p:spPr>
          <a:xfrm>
            <a:off x="11775960" y="3214440"/>
            <a:ext cx="1912680" cy="249480"/>
          </a:xfrm>
          <a:prstGeom prst="rect">
            <a:avLst/>
          </a:prstGeom>
          <a:ln w="0">
            <a:noFill/>
          </a:ln>
        </p:spPr>
      </p:pic>
      <p:pic>
        <p:nvPicPr>
          <p:cNvPr id="127" name="object 6" descr=""/>
          <p:cNvPicPr/>
          <p:nvPr/>
        </p:nvPicPr>
        <p:blipFill>
          <a:blip r:embed="rId3"/>
          <a:stretch/>
        </p:blipFill>
        <p:spPr>
          <a:xfrm>
            <a:off x="11110680" y="3976560"/>
            <a:ext cx="2288520" cy="24948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7" descr=""/>
          <p:cNvPicPr/>
          <p:nvPr/>
        </p:nvPicPr>
        <p:blipFill>
          <a:blip r:embed="rId4"/>
          <a:stretch/>
        </p:blipFill>
        <p:spPr>
          <a:xfrm>
            <a:off x="14177880" y="3978000"/>
            <a:ext cx="2190600" cy="308520"/>
          </a:xfrm>
          <a:prstGeom prst="rect">
            <a:avLst/>
          </a:prstGeom>
          <a:ln w="0">
            <a:noFill/>
          </a:ln>
        </p:spPr>
      </p:pic>
      <p:sp>
        <p:nvSpPr>
          <p:cNvPr id="129" name="object 8"/>
          <p:cNvSpPr/>
          <p:nvPr/>
        </p:nvSpPr>
        <p:spPr>
          <a:xfrm>
            <a:off x="11062080" y="3135240"/>
            <a:ext cx="5629680" cy="34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70576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opens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doors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many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advanced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topics,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2416320">
              <a:lnSpc>
                <a:spcPct val="100000"/>
              </a:lnSpc>
              <a:spcBef>
                <a:spcPts val="60"/>
              </a:spcBef>
              <a:buNone/>
              <a:tabLst>
                <a:tab algn="l" pos="270576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14673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mastering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law,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you’ll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build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strong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foundation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tackling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problems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trigonometry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geometry.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Let's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keep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curiosity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alive!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0" name="object 9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2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3" name="object 4" descr=""/>
            <p:cNvPicPr/>
            <p:nvPr/>
          </p:nvPicPr>
          <p:blipFill>
            <a:blip r:embed="rId1"/>
            <a:stretch/>
          </p:blipFill>
          <p:spPr>
            <a:xfrm>
              <a:off x="7198920" y="4739400"/>
              <a:ext cx="1912680" cy="249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386240" cy="213264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6950" spc="-1" strike="noStrike">
                <a:solidFill>
                  <a:srgbClr val="000000"/>
                </a:solidFill>
                <a:latin typeface="Palatino Linotype"/>
              </a:rPr>
              <a:t>Conclusion:</a:t>
            </a:r>
            <a:r>
              <a:rPr b="1" lang="en-IN" sz="6950" spc="-321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6950" spc="-1" strike="noStrike">
                <a:solidFill>
                  <a:srgbClr val="000000"/>
                </a:solidFill>
                <a:latin typeface="Palatino Linotype"/>
              </a:rPr>
              <a:t>The</a:t>
            </a:r>
            <a:r>
              <a:rPr b="1" lang="en-IN" sz="6950" spc="-160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6950" spc="-12" strike="noStrike">
                <a:solidFill>
                  <a:srgbClr val="000000"/>
                </a:solidFill>
                <a:latin typeface="Palatino Linotype"/>
              </a:rPr>
              <a:t>Magic</a:t>
            </a:r>
            <a:r>
              <a:rPr b="1" lang="en-IN" sz="6950" spc="-160" strike="noStrike">
                <a:solidFill>
                  <a:srgbClr val="000000"/>
                </a:solidFill>
                <a:latin typeface="Palatino Linotype"/>
              </a:rPr>
              <a:t> </a:t>
            </a:r>
            <a:r>
              <a:rPr b="1" lang="en-IN" sz="6950" spc="-41" strike="noStrike">
                <a:solidFill>
                  <a:srgbClr val="000000"/>
                </a:solidFill>
                <a:latin typeface="Palatino Linotype"/>
              </a:rPr>
              <a:t>Unlocked</a:t>
            </a:r>
            <a:endParaRPr b="0" lang="en-IN" sz="6950" spc="-1" strike="noStrike">
              <a:latin typeface="Calibri"/>
            </a:endParaRPr>
          </a:p>
        </p:txBody>
      </p:sp>
      <p:sp>
        <p:nvSpPr>
          <p:cNvPr id="135" name="object 6"/>
          <p:cNvSpPr/>
          <p:nvPr/>
        </p:nvSpPr>
        <p:spPr>
          <a:xfrm>
            <a:off x="4234680" y="4660200"/>
            <a:ext cx="980856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-72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magical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secrets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triangles.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-12" strike="noStrike">
                <a:latin typeface="Verdana"/>
              </a:rPr>
              <a:t>principles,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creatively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Keep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exploring,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let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magic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inspire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2024-12-18T06:33:50Z</dcterms:created>
  <dc:creator/>
  <dc:description/>
  <dc:language>en-IN</dc:language>
  <cp:lastModifiedBy/>
  <dcterms:modified xsi:type="dcterms:W3CDTF">2025-01-28T11:18:23Z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