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4.png" ContentType="image/png"/>
  <Override PartName="/ppt/media/image27.png" ContentType="image/png"/>
  <Override PartName="/ppt/media/image28.png" ContentType="image/png"/>
  <Override PartName="/ppt/media/image5.png" ContentType="image/png"/>
  <Override PartName="/ppt/media/image30.png" ContentType="image/png"/>
  <Override PartName="/ppt/media/image10.png" ContentType="image/png"/>
  <Override PartName="/ppt/media/image29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3.png" ContentType="image/png"/>
  <Override PartName="/ppt/media/image26.png" ContentType="image/png"/>
  <Override PartName="/ppt/media/image2.png" ContentType="image/png"/>
  <Override PartName="/ppt/media/image25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20.png" ContentType="image/png"/>
  <Override PartName="/ppt/media/image19.png" ContentType="image/png"/>
  <Override PartName="/ppt/media/image21.png" ContentType="image/png"/>
  <Override PartName="/ppt/media/image2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05128B-7F94-480B-9142-5A9A623EA6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142160" y="556200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FF1C69-8EF0-48B7-8EFB-4F1FB6FC176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16380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4C68F8-CAD2-4768-AA50-CFD6996406F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45560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76940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14216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45560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76940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089535-079C-43BE-A40F-E74B79AB03F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07B09E9-2D4E-4C65-AFF5-03D5F78394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142160" y="3865320"/>
            <a:ext cx="9800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2352D6-FD8C-424E-B23D-20BC07BE5C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9800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A8D4D5-D647-4AC8-AEFC-6E57D22961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864553-AAB4-4DE4-9619-F6F278F3381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3D42958-44FF-4D9F-B612-7A51F78A034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901680" y="978120"/>
            <a:ext cx="13476600" cy="601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D8FBC61-3B80-45B5-8ABE-6FCB3DD2F5C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CCCBDA0-BA0E-47F6-B05A-1EE1F481FF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142160" y="3865320"/>
            <a:ext cx="9800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23D3FC-8533-48B4-854B-DDE41E37291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16380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FB3E9B2-F186-433B-8DDA-532159C36B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A7E0B50-7CB4-4357-A5DE-11B4172D0A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142160" y="556200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6AF4D1B-7B00-409A-903F-1E91183E1D1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16380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9DACF4F-8A83-4F25-B64D-5EF8C784EB3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45560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769400" y="386532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14216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45560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769400" y="5562000"/>
            <a:ext cx="31554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5C729DC-E51E-4B23-8517-CD12391C68E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9800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C92335-6080-4C10-9F53-8F51CA2693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F053E6-D80A-4284-AA73-2367C4EB433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6D78EA-4AF1-40F8-9FA6-B47BDAF6F41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3901680" y="978120"/>
            <a:ext cx="13476600" cy="601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B7225E-546B-4801-BAAD-378EE183C37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5AB11E-BDF5-4EFC-B903-F7D7D85BC1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163800" y="556200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0AB0B9-E322-4677-86D1-28B8311D31D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14216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163800" y="3865320"/>
            <a:ext cx="47822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142160" y="5562000"/>
            <a:ext cx="9800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86B8FA-256D-46E1-98E3-566A198289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CACF3F3-3332-4B8D-B91D-EC6C3B28A3C2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29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400" spc="-1" strike="noStrike">
                <a:latin typeface="Calibri"/>
              </a:rPr>
              <a:t>Click to edit the title text format</a:t>
            </a:r>
            <a:endParaRPr b="0" lang="en-IN" sz="54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142160" y="3865320"/>
            <a:ext cx="9800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8F6F334-A37E-4371-80BF-4C529522F8B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6756840" cy="53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8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6800" spc="222" strike="noStrike">
                <a:solidFill>
                  <a:srgbClr val="ffffff"/>
                </a:solidFill>
                <a:latin typeface="Cambria"/>
              </a:rPr>
              <a:t>Logarithms:</a:t>
            </a:r>
            <a:r>
              <a:rPr b="0" lang="en-IN" sz="6800" spc="2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27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0" lang="en-IN" sz="6800" spc="-12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Their</a:t>
            </a:r>
            <a:r>
              <a:rPr b="0" lang="en-IN" sz="680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80" strike="noStrike">
                <a:solidFill>
                  <a:srgbClr val="ffffff"/>
                </a:solidFill>
                <a:latin typeface="Cambria"/>
              </a:rPr>
              <a:t>Properties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09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5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6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9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0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765468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22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23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95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98" name="object 6"/>
          <p:cNvGrpSpPr/>
          <p:nvPr/>
        </p:nvGrpSpPr>
        <p:grpSpPr>
          <a:xfrm>
            <a:off x="0" y="4062600"/>
            <a:ext cx="6101280" cy="6225120"/>
            <a:chOff x="0" y="4062600"/>
            <a:chExt cx="6101280" cy="6225120"/>
          </a:xfrm>
        </p:grpSpPr>
        <p:sp>
          <p:nvSpPr>
            <p:cNvPr id="99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1" name="object 9" descr=""/>
            <p:cNvPicPr/>
            <p:nvPr/>
          </p:nvPicPr>
          <p:blipFill>
            <a:blip r:embed="rId1"/>
            <a:stretch/>
          </p:blipFill>
          <p:spPr>
            <a:xfrm>
              <a:off x="4468680" y="5231880"/>
              <a:ext cx="1632600" cy="348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50080" y="2171520"/>
            <a:ext cx="90705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600" spc="233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560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600" spc="228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60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600" spc="194" strike="noStrike">
                <a:solidFill>
                  <a:srgbClr val="ffffff"/>
                </a:solidFill>
                <a:latin typeface="Cambria"/>
              </a:rPr>
              <a:t>Logarithms</a:t>
            </a:r>
            <a:endParaRPr b="0" lang="en-IN" sz="5600" spc="-1" strike="noStrike">
              <a:latin typeface="Calibri"/>
            </a:endParaRPr>
          </a:p>
        </p:txBody>
      </p:sp>
      <p:pic>
        <p:nvPicPr>
          <p:cNvPr id="103" name="object 11" descr=""/>
          <p:cNvPicPr/>
          <p:nvPr/>
        </p:nvPicPr>
        <p:blipFill>
          <a:blip r:embed="rId2"/>
          <a:stretch/>
        </p:blipFill>
        <p:spPr>
          <a:xfrm>
            <a:off x="6772320" y="4404600"/>
            <a:ext cx="1678680" cy="35676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12" descr=""/>
          <p:cNvPicPr/>
          <p:nvPr/>
        </p:nvPicPr>
        <p:blipFill>
          <a:blip r:embed="rId3"/>
          <a:stretch/>
        </p:blipFill>
        <p:spPr>
          <a:xfrm>
            <a:off x="7754400" y="6086880"/>
            <a:ext cx="1119600" cy="243360"/>
          </a:xfrm>
          <a:prstGeom prst="rect">
            <a:avLst/>
          </a:prstGeom>
          <a:ln w="0">
            <a:noFill/>
          </a:ln>
        </p:spPr>
      </p:pic>
      <p:sp>
        <p:nvSpPr>
          <p:cNvPr id="105" name="object 13"/>
          <p:cNvSpPr/>
          <p:nvPr/>
        </p:nvSpPr>
        <p:spPr>
          <a:xfrm>
            <a:off x="3861360" y="3913920"/>
            <a:ext cx="5764680" cy="41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313560" indent="25920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Welcome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journey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97" strike="noStrike">
                <a:solidFill>
                  <a:srgbClr val="ffffff"/>
                </a:solidFill>
                <a:latin typeface="Tahoma"/>
              </a:rPr>
              <a:t>!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55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this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presentation,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will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explore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their</a:t>
            </a:r>
            <a:endParaRPr b="0" lang="en-IN" sz="2700" spc="-1" strike="noStrike">
              <a:latin typeface="Arial"/>
            </a:endParaRPr>
          </a:p>
          <a:p>
            <a:pPr marL="313560" indent="259200" algn="r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applications,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2600" indent="256680" algn="r">
              <a:lnSpc>
                <a:spcPts val="3229"/>
              </a:lnSpc>
              <a:spcBef>
                <a:spcPts val="156"/>
              </a:spcBef>
              <a:buNone/>
              <a:tabLst>
                <a:tab algn="l" pos="0"/>
              </a:tabLst>
            </a:pP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beauty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bring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mathematics.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Prepare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that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make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powerful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tool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for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problem-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analysis.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6" name="object 14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7" name="object 15" descr=""/>
          <p:cNvPicPr/>
          <p:nvPr/>
        </p:nvPicPr>
        <p:blipFill>
          <a:blip r:embed="rId4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09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1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2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13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4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150" spc="273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0" lang="en-IN" sz="515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94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0" lang="en-IN" sz="51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123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0" lang="en-IN" sz="51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180" strike="noStrike">
                <a:solidFill>
                  <a:srgbClr val="ffffff"/>
                </a:solidFill>
                <a:latin typeface="Cambria"/>
              </a:rPr>
              <a:t>Logarithm?</a:t>
            </a:r>
            <a:endParaRPr b="0" lang="en-IN" sz="5150" spc="-1" strike="noStrike">
              <a:latin typeface="Calibri"/>
            </a:endParaRPr>
          </a:p>
        </p:txBody>
      </p:sp>
      <p:pic>
        <p:nvPicPr>
          <p:cNvPr id="116" name="object 10" descr=""/>
          <p:cNvPicPr/>
          <p:nvPr/>
        </p:nvPicPr>
        <p:blipFill>
          <a:blip r:embed="rId2"/>
          <a:stretch/>
        </p:blipFill>
        <p:spPr>
          <a:xfrm>
            <a:off x="4369680" y="2902680"/>
            <a:ext cx="1670040" cy="396360"/>
          </a:xfrm>
          <a:prstGeom prst="rect">
            <a:avLst/>
          </a:prstGeom>
          <a:ln w="0">
            <a:noFill/>
          </a:ln>
        </p:spPr>
      </p:pic>
      <p:sp>
        <p:nvSpPr>
          <p:cNvPr id="117" name="object 11"/>
          <p:cNvSpPr/>
          <p:nvPr/>
        </p:nvSpPr>
        <p:spPr>
          <a:xfrm>
            <a:off x="3984480" y="2814120"/>
            <a:ext cx="636804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42920" indent="-1306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38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inverse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operation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exponentiation.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80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simple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terms,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answers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question: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what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exponent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Tahoma"/>
              </a:rPr>
              <a:t>must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base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be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raised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to </a:t>
            </a:r>
            <a:r>
              <a:rPr b="0" lang="en-IN" sz="3000" spc="134" strike="noStrike">
                <a:solidFill>
                  <a:srgbClr val="ffffff"/>
                </a:solidFill>
                <a:latin typeface="Tahoma"/>
              </a:rPr>
              <a:t>produce</a:t>
            </a:r>
            <a:r>
              <a:rPr b="0" lang="en-IN" sz="30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given</a:t>
            </a:r>
            <a:r>
              <a:rPr b="0" lang="en-IN" sz="30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number?</a:t>
            </a:r>
            <a:endParaRPr b="0" lang="en-IN" sz="3000" spc="-1" strike="noStrike">
              <a:latin typeface="Arial"/>
            </a:endParaRPr>
          </a:p>
          <a:p>
            <a:pPr marL="927720" indent="14400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concept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3" strike="noStrike">
                <a:solidFill>
                  <a:srgbClr val="ffffff"/>
                </a:solidFill>
                <a:latin typeface="Tahoma"/>
              </a:rPr>
              <a:t>is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fundamental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grasping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37" strike="noStrike">
                <a:solidFill>
                  <a:srgbClr val="ffffff"/>
                </a:solidFill>
                <a:latin typeface="Tahoma"/>
              </a:rPr>
              <a:t>more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ideas.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18" name="object 12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9" name="object 13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20" name="object 14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" name="object 15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23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26" name="object 6"/>
          <p:cNvGrpSpPr/>
          <p:nvPr/>
        </p:nvGrpSpPr>
        <p:grpSpPr>
          <a:xfrm>
            <a:off x="0" y="4062600"/>
            <a:ext cx="5715000" cy="6225120"/>
            <a:chOff x="0" y="4062600"/>
            <a:chExt cx="5715000" cy="6225120"/>
          </a:xfrm>
        </p:grpSpPr>
        <p:sp>
          <p:nvSpPr>
            <p:cNvPr id="127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9" name="object 9" descr=""/>
            <p:cNvPicPr/>
            <p:nvPr/>
          </p:nvPicPr>
          <p:blipFill>
            <a:blip r:embed="rId1"/>
            <a:stretch/>
          </p:blipFill>
          <p:spPr>
            <a:xfrm>
              <a:off x="3854160" y="4412880"/>
              <a:ext cx="1632600" cy="348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0" name="object 10" descr=""/>
            <p:cNvPicPr/>
            <p:nvPr/>
          </p:nvPicPr>
          <p:blipFill>
            <a:blip r:embed="rId2"/>
            <a:stretch/>
          </p:blipFill>
          <p:spPr>
            <a:xfrm>
              <a:off x="4367880" y="5231880"/>
              <a:ext cx="1347120" cy="348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96520" y="2152440"/>
            <a:ext cx="9024120" cy="1951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350" spc="267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3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350" spc="123" strike="noStrike">
                <a:solidFill>
                  <a:srgbClr val="ffffff"/>
                </a:solidFill>
                <a:latin typeface="Cambria"/>
              </a:rPr>
              <a:t>Power</a:t>
            </a:r>
            <a:r>
              <a:rPr b="0" lang="en-IN" sz="635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350" spc="38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3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350" spc="168" strike="noStrike">
                <a:solidFill>
                  <a:srgbClr val="ffffff"/>
                </a:solidFill>
                <a:latin typeface="Cambria"/>
              </a:rPr>
              <a:t>Properties</a:t>
            </a:r>
            <a:endParaRPr b="0" lang="en-IN" sz="6350" spc="-1" strike="noStrike">
              <a:latin typeface="Calibri"/>
            </a:endParaRPr>
          </a:p>
        </p:txBody>
      </p:sp>
      <p:pic>
        <p:nvPicPr>
          <p:cNvPr id="132" name="object 12" descr=""/>
          <p:cNvPicPr/>
          <p:nvPr/>
        </p:nvPicPr>
        <p:blipFill>
          <a:blip r:embed="rId3"/>
          <a:stretch/>
        </p:blipFill>
        <p:spPr>
          <a:xfrm>
            <a:off x="8287920" y="4813920"/>
            <a:ext cx="1239480" cy="35640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13" descr=""/>
          <p:cNvPicPr/>
          <p:nvPr/>
        </p:nvPicPr>
        <p:blipFill>
          <a:blip r:embed="rId4"/>
          <a:stretch/>
        </p:blipFill>
        <p:spPr>
          <a:xfrm>
            <a:off x="6616080" y="5297400"/>
            <a:ext cx="994680" cy="282600"/>
          </a:xfrm>
          <a:prstGeom prst="rect">
            <a:avLst/>
          </a:prstGeom>
          <a:ln w="0">
            <a:noFill/>
          </a:ln>
        </p:spPr>
      </p:pic>
      <p:sp>
        <p:nvSpPr>
          <p:cNvPr id="134" name="object 14"/>
          <p:cNvSpPr/>
          <p:nvPr/>
        </p:nvSpPr>
        <p:spPr>
          <a:xfrm>
            <a:off x="3570480" y="3913920"/>
            <a:ext cx="6057000" cy="571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2006640" indent="-34740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possess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several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simplify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calculations.</a:t>
            </a:r>
            <a:endParaRPr b="0" lang="en-IN" sz="2700" spc="-1" strike="noStrike">
              <a:latin typeface="Arial"/>
            </a:endParaRPr>
          </a:p>
          <a:p>
            <a:pPr marL="2006640" indent="-347400" algn="r">
              <a:lnSpc>
                <a:spcPts val="3104"/>
              </a:lnSpc>
              <a:buNone/>
              <a:tabLst>
                <a:tab algn="l" pos="554148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Key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properties</a:t>
            </a:r>
            <a:r>
              <a:rPr b="0" lang="en-IN" sz="27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include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  <a:p>
            <a:pPr marL="2006640" indent="-347400" algn="r">
              <a:lnSpc>
                <a:spcPts val="3229"/>
              </a:lnSpc>
              <a:buNone/>
              <a:tabLst>
                <a:tab algn="l" pos="198108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rules.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These</a:t>
            </a:r>
            <a:endParaRPr b="0" lang="en-IN" sz="2700" spc="-1" strike="noStrike">
              <a:latin typeface="Arial"/>
            </a:endParaRPr>
          </a:p>
          <a:p>
            <a:pPr marL="356760" indent="-344880" algn="r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rules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allow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break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down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complex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expressions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manageable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parts,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making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calculations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more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efficient</a:t>
            </a:r>
            <a:endParaRPr b="0" lang="en-IN" sz="2700" spc="-1" strike="noStrike">
              <a:latin typeface="Arial"/>
            </a:endParaRPr>
          </a:p>
          <a:p>
            <a:pPr marL="356760" indent="-344880" algn="r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intuitive.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5" name="object 15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6" name="object 16" descr=""/>
          <p:cNvPicPr/>
          <p:nvPr/>
        </p:nvPicPr>
        <p:blipFill>
          <a:blip r:embed="rId5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8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39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1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42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57"/>
                  </a:lnTo>
                  <a:lnTo>
                    <a:pt x="3224212" y="6448425"/>
                  </a:lnTo>
                  <a:lnTo>
                    <a:pt x="6448425" y="3225457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4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5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558792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750" spc="154" strike="noStrike">
                <a:solidFill>
                  <a:srgbClr val="ffffff"/>
                </a:solidFill>
                <a:latin typeface="Cambria"/>
              </a:rPr>
              <a:t>Base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188" strike="noStrike">
                <a:solidFill>
                  <a:srgbClr val="ffffff"/>
                </a:solidFill>
                <a:latin typeface="Cambria"/>
              </a:rPr>
              <a:t>Matters</a:t>
            </a:r>
            <a:endParaRPr b="0" lang="en-IN" sz="6750" spc="-1" strike="noStrike">
              <a:latin typeface="Calibri"/>
            </a:endParaRPr>
          </a:p>
        </p:txBody>
      </p:sp>
      <p:pic>
        <p:nvPicPr>
          <p:cNvPr id="147" name="object 12" descr=""/>
          <p:cNvPicPr/>
          <p:nvPr/>
        </p:nvPicPr>
        <p:blipFill>
          <a:blip r:embed="rId3"/>
          <a:stretch/>
        </p:blipFill>
        <p:spPr>
          <a:xfrm>
            <a:off x="10212120" y="2935080"/>
            <a:ext cx="722880" cy="277920"/>
          </a:xfrm>
          <a:prstGeom prst="rect">
            <a:avLst/>
          </a:prstGeom>
          <a:ln w="0">
            <a:noFill/>
          </a:ln>
        </p:spPr>
      </p:pic>
      <p:sp>
        <p:nvSpPr>
          <p:cNvPr id="148" name="object 13"/>
          <p:cNvSpPr/>
          <p:nvPr/>
        </p:nvSpPr>
        <p:spPr>
          <a:xfrm>
            <a:off x="15784920" y="3356640"/>
            <a:ext cx="361080" cy="266400"/>
          </a:xfrm>
          <a:custGeom>
            <a:avLst/>
            <a:gdLst/>
            <a:ahLst/>
            <a:rect l="l" t="t" r="r" b="b"/>
            <a:pathLst>
              <a:path w="361315" h="266700">
                <a:moveTo>
                  <a:pt x="106553" y="3848"/>
                </a:moveTo>
                <a:lnTo>
                  <a:pt x="73914" y="3848"/>
                </a:lnTo>
                <a:lnTo>
                  <a:pt x="0" y="60769"/>
                </a:lnTo>
                <a:lnTo>
                  <a:pt x="23368" y="91084"/>
                </a:lnTo>
                <a:lnTo>
                  <a:pt x="57023" y="64033"/>
                </a:lnTo>
                <a:lnTo>
                  <a:pt x="62992" y="59118"/>
                </a:lnTo>
                <a:lnTo>
                  <a:pt x="65405" y="57073"/>
                </a:lnTo>
                <a:lnTo>
                  <a:pt x="65303" y="59118"/>
                </a:lnTo>
                <a:lnTo>
                  <a:pt x="65278" y="65214"/>
                </a:lnTo>
                <a:lnTo>
                  <a:pt x="65151" y="70015"/>
                </a:lnTo>
                <a:lnTo>
                  <a:pt x="65151" y="262864"/>
                </a:lnTo>
                <a:lnTo>
                  <a:pt x="106553" y="262864"/>
                </a:lnTo>
                <a:lnTo>
                  <a:pt x="106553" y="57073"/>
                </a:lnTo>
                <a:lnTo>
                  <a:pt x="106553" y="3848"/>
                </a:lnTo>
                <a:close/>
              </a:path>
              <a:path w="361315" h="266700">
                <a:moveTo>
                  <a:pt x="360807" y="133019"/>
                </a:moveTo>
                <a:lnTo>
                  <a:pt x="360349" y="117335"/>
                </a:lnTo>
                <a:lnTo>
                  <a:pt x="360235" y="113411"/>
                </a:lnTo>
                <a:lnTo>
                  <a:pt x="358546" y="95465"/>
                </a:lnTo>
                <a:lnTo>
                  <a:pt x="358521" y="95148"/>
                </a:lnTo>
                <a:lnTo>
                  <a:pt x="355777" y="78943"/>
                </a:lnTo>
                <a:lnTo>
                  <a:pt x="355663" y="78244"/>
                </a:lnTo>
                <a:lnTo>
                  <a:pt x="351764" y="63119"/>
                </a:lnTo>
                <a:lnTo>
                  <a:pt x="351663" y="62699"/>
                </a:lnTo>
                <a:lnTo>
                  <a:pt x="346417" y="48679"/>
                </a:lnTo>
                <a:lnTo>
                  <a:pt x="340842" y="38176"/>
                </a:lnTo>
                <a:lnTo>
                  <a:pt x="339852" y="36296"/>
                </a:lnTo>
                <a:lnTo>
                  <a:pt x="331939" y="25565"/>
                </a:lnTo>
                <a:lnTo>
                  <a:pt x="322707" y="16484"/>
                </a:lnTo>
                <a:lnTo>
                  <a:pt x="318516" y="13614"/>
                </a:lnTo>
                <a:lnTo>
                  <a:pt x="318516" y="133019"/>
                </a:lnTo>
                <a:lnTo>
                  <a:pt x="318223" y="147891"/>
                </a:lnTo>
                <a:lnTo>
                  <a:pt x="313537" y="187934"/>
                </a:lnTo>
                <a:lnTo>
                  <a:pt x="293433" y="222897"/>
                </a:lnTo>
                <a:lnTo>
                  <a:pt x="272796" y="228206"/>
                </a:lnTo>
                <a:lnTo>
                  <a:pt x="265226" y="227622"/>
                </a:lnTo>
                <a:lnTo>
                  <a:pt x="235026" y="197802"/>
                </a:lnTo>
                <a:lnTo>
                  <a:pt x="227749" y="149009"/>
                </a:lnTo>
                <a:lnTo>
                  <a:pt x="227457" y="133019"/>
                </a:lnTo>
                <a:lnTo>
                  <a:pt x="227736" y="117335"/>
                </a:lnTo>
                <a:lnTo>
                  <a:pt x="232130" y="78943"/>
                </a:lnTo>
                <a:lnTo>
                  <a:pt x="252031" y="43649"/>
                </a:lnTo>
                <a:lnTo>
                  <a:pt x="272796" y="38176"/>
                </a:lnTo>
                <a:lnTo>
                  <a:pt x="280568" y="38785"/>
                </a:lnTo>
                <a:lnTo>
                  <a:pt x="310857" y="68999"/>
                </a:lnTo>
                <a:lnTo>
                  <a:pt x="313474" y="78638"/>
                </a:lnTo>
                <a:lnTo>
                  <a:pt x="313563" y="78943"/>
                </a:lnTo>
                <a:lnTo>
                  <a:pt x="315722" y="90297"/>
                </a:lnTo>
                <a:lnTo>
                  <a:pt x="317271" y="103098"/>
                </a:lnTo>
                <a:lnTo>
                  <a:pt x="318198" y="117335"/>
                </a:lnTo>
                <a:lnTo>
                  <a:pt x="318516" y="133019"/>
                </a:lnTo>
                <a:lnTo>
                  <a:pt x="318516" y="13614"/>
                </a:lnTo>
                <a:lnTo>
                  <a:pt x="312229" y="9283"/>
                </a:lnTo>
                <a:lnTo>
                  <a:pt x="300545" y="4191"/>
                </a:lnTo>
                <a:lnTo>
                  <a:pt x="287324" y="1054"/>
                </a:lnTo>
                <a:lnTo>
                  <a:pt x="272796" y="0"/>
                </a:lnTo>
                <a:lnTo>
                  <a:pt x="257721" y="1054"/>
                </a:lnTo>
                <a:lnTo>
                  <a:pt x="221488" y="16738"/>
                </a:lnTo>
                <a:lnTo>
                  <a:pt x="198437" y="49085"/>
                </a:lnTo>
                <a:lnTo>
                  <a:pt x="187299" y="95148"/>
                </a:lnTo>
                <a:lnTo>
                  <a:pt x="185166" y="133019"/>
                </a:lnTo>
                <a:lnTo>
                  <a:pt x="185585" y="147891"/>
                </a:lnTo>
                <a:lnTo>
                  <a:pt x="185623" y="149009"/>
                </a:lnTo>
                <a:lnTo>
                  <a:pt x="185737" y="152793"/>
                </a:lnTo>
                <a:lnTo>
                  <a:pt x="194437" y="203682"/>
                </a:lnTo>
                <a:lnTo>
                  <a:pt x="214109" y="240779"/>
                </a:lnTo>
                <a:lnTo>
                  <a:pt x="258533" y="265201"/>
                </a:lnTo>
                <a:lnTo>
                  <a:pt x="272796" y="266217"/>
                </a:lnTo>
                <a:lnTo>
                  <a:pt x="284124" y="265633"/>
                </a:lnTo>
                <a:lnTo>
                  <a:pt x="321398" y="251650"/>
                </a:lnTo>
                <a:lnTo>
                  <a:pt x="341757" y="228206"/>
                </a:lnTo>
                <a:lnTo>
                  <a:pt x="345821" y="220675"/>
                </a:lnTo>
                <a:lnTo>
                  <a:pt x="358178" y="175348"/>
                </a:lnTo>
                <a:lnTo>
                  <a:pt x="360438" y="149009"/>
                </a:lnTo>
                <a:lnTo>
                  <a:pt x="360514" y="147891"/>
                </a:lnTo>
                <a:lnTo>
                  <a:pt x="360807" y="1330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9" name="object 14"/>
          <p:cNvGrpSpPr/>
          <p:nvPr/>
        </p:nvGrpSpPr>
        <p:grpSpPr>
          <a:xfrm>
            <a:off x="13569480" y="3827880"/>
            <a:ext cx="169560" cy="204120"/>
            <a:chOff x="13569480" y="3827880"/>
            <a:chExt cx="169560" cy="204120"/>
          </a:xfrm>
        </p:grpSpPr>
        <p:pic>
          <p:nvPicPr>
            <p:cNvPr id="150" name="object 15" descr=""/>
            <p:cNvPicPr/>
            <p:nvPr/>
          </p:nvPicPr>
          <p:blipFill>
            <a:blip r:embed="rId4"/>
            <a:stretch/>
          </p:blipFill>
          <p:spPr>
            <a:xfrm>
              <a:off x="13569480" y="3827880"/>
              <a:ext cx="169560" cy="204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1" name="object 16" descr=""/>
            <p:cNvPicPr/>
            <p:nvPr/>
          </p:nvPicPr>
          <p:blipFill>
            <a:blip r:embed="rId5"/>
            <a:stretch/>
          </p:blipFill>
          <p:spPr>
            <a:xfrm>
              <a:off x="13569480" y="3827880"/>
              <a:ext cx="169560" cy="204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2" name="object 17"/>
          <p:cNvSpPr/>
          <p:nvPr/>
        </p:nvSpPr>
        <p:spPr>
          <a:xfrm>
            <a:off x="9489240" y="2854440"/>
            <a:ext cx="6826680" cy="289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38640"/>
                <a:tab algn="l" pos="434268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logarithm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plays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crucial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role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behavior.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Tahoma"/>
              </a:rPr>
              <a:t>Common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bases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include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(common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logarithm)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(natural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logarithm).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Each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base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offers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unique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insights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applications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various</a:t>
            </a:r>
            <a:r>
              <a:rPr b="0" lang="en-IN" sz="27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fields, </a:t>
            </a:r>
            <a:r>
              <a:rPr b="0" lang="en-IN" sz="2700" spc="134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science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finance.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3" name="object 18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5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56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7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58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59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1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2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558792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000" spc="199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0" lang="en-IN" sz="50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88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0" lang="en-IN" sz="50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11" strike="noStrike">
                <a:solidFill>
                  <a:srgbClr val="ffffff"/>
                </a:solidFill>
                <a:latin typeface="Cambria"/>
              </a:rPr>
              <a:t>Real</a:t>
            </a:r>
            <a:r>
              <a:rPr b="0" lang="en-IN" sz="500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43" strike="noStrike">
                <a:solidFill>
                  <a:srgbClr val="ffffff"/>
                </a:solidFill>
                <a:latin typeface="Cambria"/>
              </a:rPr>
              <a:t>Life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64" name="object 12" descr=""/>
          <p:cNvPicPr/>
          <p:nvPr/>
        </p:nvPicPr>
        <p:blipFill>
          <a:blip r:embed="rId3"/>
          <a:stretch/>
        </p:blipFill>
        <p:spPr>
          <a:xfrm>
            <a:off x="11815560" y="3344760"/>
            <a:ext cx="1909440" cy="356400"/>
          </a:xfrm>
          <a:prstGeom prst="rect">
            <a:avLst/>
          </a:prstGeom>
          <a:ln w="0">
            <a:noFill/>
          </a:ln>
        </p:spPr>
      </p:pic>
      <p:pic>
        <p:nvPicPr>
          <p:cNvPr id="165" name="object 13" descr=""/>
          <p:cNvPicPr/>
          <p:nvPr/>
        </p:nvPicPr>
        <p:blipFill>
          <a:blip r:embed="rId4"/>
          <a:stretch/>
        </p:blipFill>
        <p:spPr>
          <a:xfrm>
            <a:off x="12235680" y="3754440"/>
            <a:ext cx="2454840" cy="357120"/>
          </a:xfrm>
          <a:prstGeom prst="rect">
            <a:avLst/>
          </a:prstGeom>
          <a:ln w="0">
            <a:noFill/>
          </a:ln>
        </p:spPr>
      </p:pic>
      <p:pic>
        <p:nvPicPr>
          <p:cNvPr id="166" name="object 14" descr=""/>
          <p:cNvPicPr/>
          <p:nvPr/>
        </p:nvPicPr>
        <p:blipFill>
          <a:blip r:embed="rId5"/>
          <a:stretch/>
        </p:blipFill>
        <p:spPr>
          <a:xfrm>
            <a:off x="13130640" y="4164120"/>
            <a:ext cx="1413720" cy="356400"/>
          </a:xfrm>
          <a:prstGeom prst="rect">
            <a:avLst/>
          </a:prstGeom>
          <a:ln w="0">
            <a:noFill/>
          </a:ln>
        </p:spPr>
      </p:pic>
      <p:sp>
        <p:nvSpPr>
          <p:cNvPr id="167" name="object 15"/>
          <p:cNvSpPr/>
          <p:nvPr/>
        </p:nvSpPr>
        <p:spPr>
          <a:xfrm>
            <a:off x="9489240" y="2854440"/>
            <a:ext cx="64206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just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theoretical;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they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8" name="object 16"/>
          <p:cNvSpPr/>
          <p:nvPr/>
        </p:nvSpPr>
        <p:spPr>
          <a:xfrm>
            <a:off x="9489240" y="3264120"/>
            <a:ext cx="265320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12600">
              <a:lnSpc>
                <a:spcPts val="3229"/>
              </a:lnSpc>
              <a:spcBef>
                <a:spcPts val="204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have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practical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measuring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9" name="object 17"/>
          <p:cNvSpPr/>
          <p:nvPr/>
        </p:nvSpPr>
        <p:spPr>
          <a:xfrm>
            <a:off x="13803120" y="3264120"/>
            <a:ext cx="2512440" cy="12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everyday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life!</a:t>
            </a:r>
            <a:endParaRPr b="0" lang="en-IN" sz="2700" spc="-1" strike="noStrike">
              <a:latin typeface="Arial"/>
            </a:endParaRPr>
          </a:p>
          <a:p>
            <a:pPr algn="ctr">
              <a:lnSpc>
                <a:spcPts val="3234"/>
              </a:lnSpc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0" name="object 18"/>
          <p:cNvSpPr/>
          <p:nvPr/>
        </p:nvSpPr>
        <p:spPr>
          <a:xfrm>
            <a:off x="9489240" y="4083120"/>
            <a:ext cx="6684840" cy="165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00000"/>
              </a:lnSpc>
              <a:spcBef>
                <a:spcPts val="74"/>
              </a:spcBef>
              <a:buNone/>
              <a:tabLst>
                <a:tab algn="l" pos="514620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decibels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calculating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chemistry,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help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understand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quantify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ahoma"/>
              </a:rPr>
              <a:t>around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us.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1" name="object 19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73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4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5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6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77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8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97560" y="1014480"/>
            <a:ext cx="576468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208" strike="noStrike">
                <a:solidFill>
                  <a:srgbClr val="ffffff"/>
                </a:solidFill>
                <a:latin typeface="Cambria"/>
              </a:rPr>
              <a:t>Graphing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62" strike="noStrike">
                <a:solidFill>
                  <a:srgbClr val="ffffff"/>
                </a:solidFill>
                <a:latin typeface="Cambria"/>
              </a:rPr>
              <a:t>Logarithmic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80" name="object 10" descr=""/>
          <p:cNvPicPr/>
          <p:nvPr/>
        </p:nvPicPr>
        <p:blipFill>
          <a:blip r:embed="rId2"/>
          <a:stretch/>
        </p:blipFill>
        <p:spPr>
          <a:xfrm>
            <a:off x="8322120" y="3359880"/>
            <a:ext cx="1234800" cy="396000"/>
          </a:xfrm>
          <a:prstGeom prst="rect">
            <a:avLst/>
          </a:prstGeom>
          <a:ln w="0">
            <a:noFill/>
          </a:ln>
        </p:spPr>
      </p:pic>
      <p:sp>
        <p:nvSpPr>
          <p:cNvPr id="181" name="object 11"/>
          <p:cNvSpPr/>
          <p:nvPr/>
        </p:nvSpPr>
        <p:spPr>
          <a:xfrm>
            <a:off x="3997440" y="2814120"/>
            <a:ext cx="635472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82872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Graphing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logarithmic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functions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reveals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unique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behaviors.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graph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logarithm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37" strike="noStrike">
                <a:solidFill>
                  <a:srgbClr val="ffffff"/>
                </a:solidFill>
                <a:latin typeface="Tahoma"/>
              </a:rPr>
              <a:t>smooth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curve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approaches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35" strike="noStrike">
                <a:solidFill>
                  <a:srgbClr val="ffffff"/>
                </a:solidFill>
                <a:latin typeface="Tahoma"/>
              </a:rPr>
              <a:t>x-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axis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but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never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touches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ahoma"/>
              </a:rPr>
              <a:t>it.</a:t>
            </a:r>
            <a:endParaRPr b="0" lang="en-IN" sz="3000" spc="-1" strike="noStrike">
              <a:latin typeface="Arial"/>
            </a:endParaRPr>
          </a:p>
          <a:p>
            <a:pPr marL="121320" indent="11304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graphs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helps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visualize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relationships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between</a:t>
            </a:r>
            <a:endParaRPr b="0" lang="en-IN" sz="3000" spc="-1" strike="noStrike">
              <a:latin typeface="Arial"/>
            </a:endParaRPr>
          </a:p>
          <a:p>
            <a:pPr marL="121320" indent="11304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variables.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82" name="object 12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3" name="object 13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84" name="object 14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5" name="object 15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7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88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9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90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3901680" y="978120"/>
            <a:ext cx="13476600" cy="1869480"/>
          </a:xfrm>
          <a:prstGeom prst="rect">
            <a:avLst/>
          </a:prstGeom>
          <a:noFill/>
          <a:ln w="0">
            <a:noFill/>
          </a:ln>
        </p:spPr>
        <p:txBody>
          <a:bodyPr lIns="0" rIns="0" tIns="149760" bIns="0" anchor="t">
            <a:noAutofit/>
          </a:bodyPr>
          <a:p>
            <a:pPr marL="47264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400" spc="494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0" lang="en-IN" sz="540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400" spc="137" strike="noStrike">
                <a:solidFill>
                  <a:srgbClr val="ffffff"/>
                </a:solidFill>
                <a:latin typeface="Cambria"/>
              </a:rPr>
              <a:t>Mistakes</a:t>
            </a:r>
            <a:r>
              <a:rPr b="0" lang="en-IN" sz="540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400" spc="219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400" spc="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400" spc="123" strike="noStrike">
                <a:solidFill>
                  <a:srgbClr val="ffffff"/>
                </a:solidFill>
                <a:latin typeface="Cambria"/>
              </a:rPr>
              <a:t>Avoid</a:t>
            </a:r>
            <a:endParaRPr b="0" lang="en-IN" sz="5400" spc="-1" strike="noStrike">
              <a:latin typeface="Calibri"/>
            </a:endParaRPr>
          </a:p>
        </p:txBody>
      </p:sp>
      <p:pic>
        <p:nvPicPr>
          <p:cNvPr id="192" name="object 8" descr=""/>
          <p:cNvPicPr/>
          <p:nvPr/>
        </p:nvPicPr>
        <p:blipFill>
          <a:blip r:embed="rId2"/>
          <a:stretch/>
        </p:blipFill>
        <p:spPr>
          <a:xfrm>
            <a:off x="12934800" y="3228840"/>
            <a:ext cx="1771920" cy="356760"/>
          </a:xfrm>
          <a:prstGeom prst="rect">
            <a:avLst/>
          </a:prstGeom>
          <a:ln w="0">
            <a:noFill/>
          </a:ln>
        </p:spPr>
      </p:pic>
      <p:sp>
        <p:nvSpPr>
          <p:cNvPr id="193" name="object 9"/>
          <p:cNvSpPr/>
          <p:nvPr/>
        </p:nvSpPr>
        <p:spPr>
          <a:xfrm>
            <a:off x="8620200" y="3147840"/>
            <a:ext cx="6563520" cy="33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Many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learners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stumble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on</a:t>
            </a:r>
            <a:endParaRPr b="0" lang="en-IN" sz="2700" spc="-1" strike="noStrike">
              <a:latin typeface="Arial"/>
            </a:endParaRPr>
          </a:p>
          <a:p>
            <a:pPr marL="12600" algn="just">
              <a:lnSpc>
                <a:spcPts val="3229"/>
              </a:lnSpc>
              <a:spcBef>
                <a:spcPts val="105"/>
              </a:spcBef>
              <a:buNone/>
            </a:pP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concepts.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Tahoma"/>
              </a:rPr>
              <a:t>Common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mistakes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include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misapplying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properties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Tahoma"/>
              </a:rPr>
              <a:t>or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confusing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exponentials.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By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45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recognizing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pitfalls,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deepen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enhance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our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problem-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Tahoma"/>
              </a:rPr>
              <a:t>skills.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94" name="object 10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6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7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8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99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0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2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4" name="object 11" descr=""/>
          <p:cNvPicPr/>
          <p:nvPr/>
        </p:nvPicPr>
        <p:blipFill>
          <a:blip r:embed="rId1"/>
          <a:stretch/>
        </p:blipFill>
        <p:spPr>
          <a:xfrm>
            <a:off x="12652560" y="4012200"/>
            <a:ext cx="1461960" cy="317520"/>
          </a:xfrm>
          <a:prstGeom prst="rect">
            <a:avLst/>
          </a:prstGeom>
          <a:ln w="0">
            <a:noFill/>
          </a:ln>
        </p:spPr>
      </p:pic>
      <p:sp>
        <p:nvSpPr>
          <p:cNvPr id="205" name="PlaceHolder 1"/>
          <p:cNvSpPr>
            <a:spLocks noGrp="1"/>
          </p:cNvSpPr>
          <p:nvPr>
            <p:ph/>
          </p:nvPr>
        </p:nvSpPr>
        <p:spPr>
          <a:xfrm>
            <a:off x="4142160" y="3865320"/>
            <a:ext cx="9800280" cy="58989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conclude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8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journey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through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3500" spc="-1" strike="noStrike">
              <a:latin typeface="Calibri"/>
            </a:endParaRPr>
          </a:p>
          <a:p>
            <a:pPr marL="189720" algn="ctr">
              <a:lnSpc>
                <a:spcPct val="100000"/>
              </a:lnSpc>
              <a:buNone/>
            </a:pP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logarithms,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94" strike="noStrike">
                <a:solidFill>
                  <a:srgbClr val="ffffff"/>
                </a:solidFill>
                <a:latin typeface="Tahoma"/>
              </a:rPr>
              <a:t>remember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power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3500" spc="-1" strike="noStrike">
              <a:latin typeface="Calibri"/>
            </a:endParaRPr>
          </a:p>
          <a:p>
            <a:pPr marL="203760" indent="2520" algn="ctr">
              <a:lnSpc>
                <a:spcPct val="100000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3500" spc="63" strike="noStrike">
                <a:solidFill>
                  <a:srgbClr val="ffffff"/>
                </a:solidFill>
                <a:latin typeface="Tahoma"/>
              </a:rPr>
              <a:t>versatility.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Embrace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logarithms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tools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for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54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relationships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mathematics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5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beyond.</a:t>
            </a:r>
            <a:r>
              <a:rPr b="0" lang="en-IN" sz="35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Keep</a:t>
            </a:r>
            <a:r>
              <a:rPr b="0" lang="en-IN" sz="35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exploring</a:t>
            </a:r>
            <a:r>
              <a:rPr b="0" lang="en-IN" sz="35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500" spc="117" strike="noStrike">
                <a:solidFill>
                  <a:srgbClr val="ffffff"/>
                </a:solidFill>
                <a:latin typeface="Tahoma"/>
              </a:rPr>
              <a:t>unlocking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202" strike="noStrike">
                <a:solidFill>
                  <a:srgbClr val="ffffff"/>
                </a:solidFill>
                <a:latin typeface="Tahoma"/>
              </a:rPr>
              <a:t>more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72" strike="noStrike">
                <a:solidFill>
                  <a:srgbClr val="ffffff"/>
                </a:solidFill>
                <a:latin typeface="Tahoma"/>
              </a:rPr>
              <a:t>mysteries!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title"/>
          </p:nvPr>
        </p:nvSpPr>
        <p:spPr>
          <a:xfrm>
            <a:off x="5723280" y="1970280"/>
            <a:ext cx="6152760" cy="19958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1360800" indent="-134892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14" strike="noStrike">
                <a:solidFill>
                  <a:srgbClr val="ffffff"/>
                </a:solidFill>
                <a:latin typeface="Cambria"/>
              </a:rPr>
              <a:t>Embrace </a:t>
            </a:r>
            <a:r>
              <a:rPr b="0" lang="en-IN" sz="4850" spc="148" strike="noStrike">
                <a:solidFill>
                  <a:srgbClr val="ffffff"/>
                </a:solidFill>
                <a:latin typeface="Cambria"/>
              </a:rPr>
              <a:t>Logarithms!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07" name="object 14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2024-12-18T06:47:52Z</dcterms:created>
  <dc:creator/>
  <dc:description/>
  <dc:language>en-IN</dc:language>
  <cp:lastModifiedBy/>
  <dcterms:modified xsi:type="dcterms:W3CDTF">2025-01-10T11:44:48Z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