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0.jpeg" ContentType="image/jpeg"/>
  <Override PartName="/ppt/media/image5.png" ContentType="image/png"/>
  <Override PartName="/ppt/media/image9.jpeg" ContentType="image/jpeg"/>
  <Override PartName="/ppt/media/image13.png" ContentType="image/png"/>
  <Override PartName="/ppt/media/image8.png" ContentType="image/png"/>
  <Override PartName="/ppt/media/image14.jpeg" ContentType="image/jpeg"/>
  <Override PartName="/ppt/media/image12.png" ContentType="image/png"/>
  <Override PartName="/ppt/media/image20.jpeg" ContentType="image/jpeg"/>
  <Override PartName="/ppt/media/image7.png" ContentType="image/png"/>
  <Override PartName="/ppt/media/image1.jpeg" ContentType="image/jpeg"/>
  <Override PartName="/ppt/media/image23.png" ContentType="image/png"/>
  <Override PartName="/ppt/media/image6.png" ContentType="image/png"/>
  <Override PartName="/ppt/media/image11.png" ContentType="image/png"/>
  <Override PartName="/ppt/media/image22.png" ContentType="image/png"/>
  <Override PartName="/ppt/media/image4.png" ContentType="image/png"/>
  <Override PartName="/ppt/media/image21.png" ContentType="image/png"/>
  <Override PartName="/ppt/media/image19.png" ContentType="image/png"/>
  <Override PartName="/ppt/media/image18.jpeg" ContentType="image/jpeg"/>
  <Override PartName="/ppt/media/image16.png" ContentType="image/png"/>
  <Override PartName="/ppt/media/image15.png" ContentType="image/png"/>
  <Override PartName="/ppt/media/image2.jpeg" ContentType="image/jpeg"/>
  <Override PartName="/ppt/media/image3.png" ContentType="image/png"/>
  <Override PartName="/ppt/media/image17.jpeg" ContentType="image/jpe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8583C7-1C6D-43C8-8548-CA41AF9AC58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450720" y="3317040"/>
            <a:ext cx="74642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9450720" y="4708440"/>
            <a:ext cx="74642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BBDECF-2A0A-4E42-B8A9-F03EE410345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450720" y="33170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13275720" y="33170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9450720" y="47084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13275720" y="47084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99D0F2-8364-4C74-A4B0-161E2667249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450720" y="3317040"/>
            <a:ext cx="24033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11974680" y="3317040"/>
            <a:ext cx="24033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4498640" y="3317040"/>
            <a:ext cx="24033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9450720" y="4708440"/>
            <a:ext cx="24033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11974680" y="4708440"/>
            <a:ext cx="24033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4498640" y="4708440"/>
            <a:ext cx="24033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D3E2E52-8F7A-4F43-9A3B-326AFB94C73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5B5F258-1AE3-4D17-A297-199CBE44A07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9450720" y="3317040"/>
            <a:ext cx="746424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032798D-78FA-4602-97A1-4930AD7E714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450720" y="3317040"/>
            <a:ext cx="746424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4A3E24D-97D4-4DD8-83FD-C6251EFC32E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450720" y="3317040"/>
            <a:ext cx="36424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13275720" y="3317040"/>
            <a:ext cx="36424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79433E4-6176-4923-864D-B42A346F511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236CE71-0783-4F73-84B3-61CEF733884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1438200" y="1938600"/>
            <a:ext cx="15424200" cy="313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8729076-EBEB-4202-BEDD-88B8BFD7DFE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450720" y="33170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13275720" y="3317040"/>
            <a:ext cx="36424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9450720" y="47084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CF73661-8B73-4A12-A8DB-A5661ADCE2C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450720" y="3317040"/>
            <a:ext cx="746424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D6448EC-E3CD-4198-BB19-C4A8E8E8CE3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450720" y="3317040"/>
            <a:ext cx="36424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13275720" y="33170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13275720" y="47084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0FBB863-8B54-4CB7-AAA0-B35453A0D5F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9450720" y="33170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13275720" y="33170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9450720" y="4708440"/>
            <a:ext cx="74642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D9F91C6-6BB6-4A31-A808-F4A51EA0C92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450720" y="3317040"/>
            <a:ext cx="74642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9450720" y="4708440"/>
            <a:ext cx="74642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818AB9E-6034-4C93-9469-E4661258B24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450720" y="33170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13275720" y="33170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9450720" y="47084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13275720" y="47084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037574E-DD35-4045-96E3-E9D30131F09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450720" y="3317040"/>
            <a:ext cx="24033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11974680" y="3317040"/>
            <a:ext cx="24033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4498640" y="3317040"/>
            <a:ext cx="24033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9450720" y="4708440"/>
            <a:ext cx="24033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11974680" y="4708440"/>
            <a:ext cx="24033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4498640" y="4708440"/>
            <a:ext cx="24033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F37ADC2-8AE3-4AD4-AF42-3FB07EE2798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450720" y="3317040"/>
            <a:ext cx="746424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E312A48-DCF7-4851-86B0-7F1F0DAB7C3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450720" y="3317040"/>
            <a:ext cx="36424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13275720" y="3317040"/>
            <a:ext cx="36424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27C76E-4CD9-41E7-BD91-BEAE90DEE62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95150F-0A56-4E7C-8DFF-20382017042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438200" y="1938600"/>
            <a:ext cx="15424200" cy="313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51D27B-0436-43C9-9126-F86AB30E98B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450720" y="33170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13275720" y="3317040"/>
            <a:ext cx="36424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450720" y="47084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FCE186-0006-429B-81AB-E4148BDE6E7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450720" y="3317040"/>
            <a:ext cx="36424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13275720" y="33170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13275720" y="47084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729301-03CE-4E9C-A4D8-97ED9F68AD7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450720" y="33170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13275720" y="3317040"/>
            <a:ext cx="3642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9450720" y="4708440"/>
            <a:ext cx="746424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CC3514-2B56-4843-96F7-A0488715529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85324D6-7158-4681-8429-BAFC389F74D2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67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4250" spc="-1" strike="noStrike">
                <a:latin typeface="Calibri"/>
              </a:rPr>
              <a:t>Click to edit the title text format</a:t>
            </a:r>
            <a:endParaRPr b="0" lang="en-IN" sz="425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9450720" y="3317040"/>
            <a:ext cx="746424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Click to edit the outline text format</a:t>
            </a:r>
            <a:endParaRPr b="0" lang="en-IN" sz="24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Second Outline Level</a:t>
            </a:r>
            <a:endParaRPr b="0" lang="en-IN" sz="24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Third Outline Level</a:t>
            </a:r>
            <a:endParaRPr b="0" lang="en-IN" sz="24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Fourth Outline Level</a:t>
            </a:r>
            <a:endParaRPr b="0" lang="en-IN" sz="24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Fifth Outline Level</a:t>
            </a:r>
            <a:endParaRPr b="0" lang="en-IN" sz="24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Sixth Outline Level</a:t>
            </a:r>
            <a:endParaRPr b="0" lang="en-IN" sz="24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Seventh Outline Level</a:t>
            </a:r>
            <a:endParaRPr b="0" lang="en-IN" sz="245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AC6F67A-FEC6-4CA5-9206-37603342450F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3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jpeg"/><Relationship Id="rId5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8.jpeg"/><Relationship Id="rId2" Type="http://schemas.openxmlformats.org/officeDocument/2006/relationships/image" Target="../media/image19.png"/><Relationship Id="rId3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0.jpeg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ject 2"/>
          <p:cNvSpPr/>
          <p:nvPr/>
        </p:nvSpPr>
        <p:spPr>
          <a:xfrm>
            <a:off x="9140760" y="1253160"/>
            <a:ext cx="7865280" cy="819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240" algn="ct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8950" spc="307" strike="noStrike">
                <a:solidFill>
                  <a:srgbClr val="ffffff"/>
                </a:solidFill>
                <a:latin typeface="Times New Roman"/>
              </a:rPr>
              <a:t>Understanding </a:t>
            </a:r>
            <a:r>
              <a:rPr b="1" lang="en-IN" sz="8950" spc="253" strike="noStrike">
                <a:solidFill>
                  <a:srgbClr val="ffffff"/>
                </a:solidFill>
                <a:latin typeface="Times New Roman"/>
              </a:rPr>
              <a:t>Parallel</a:t>
            </a:r>
            <a:r>
              <a:rPr b="1" lang="en-IN" sz="8950" spc="-114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8950" spc="324" strike="noStrike">
                <a:solidFill>
                  <a:srgbClr val="ffffff"/>
                </a:solidFill>
                <a:latin typeface="Times New Roman"/>
              </a:rPr>
              <a:t>and </a:t>
            </a:r>
            <a:r>
              <a:rPr b="1" lang="en-IN" sz="8950" spc="327" strike="noStrike">
                <a:solidFill>
                  <a:srgbClr val="ffffff"/>
                </a:solidFill>
                <a:latin typeface="Times New Roman"/>
              </a:rPr>
              <a:t>Perpendicular </a:t>
            </a:r>
            <a:r>
              <a:rPr b="1" lang="en-IN" sz="8950" spc="174" strike="noStrike">
                <a:solidFill>
                  <a:srgbClr val="ffffff"/>
                </a:solidFill>
                <a:latin typeface="Times New Roman"/>
              </a:rPr>
              <a:t>Lines:</a:t>
            </a:r>
            <a:r>
              <a:rPr b="1" lang="en-IN" sz="8950" spc="-145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8950" spc="-26" strike="noStrike">
                <a:solidFill>
                  <a:srgbClr val="ffffff"/>
                </a:solidFill>
                <a:latin typeface="Times New Roman"/>
              </a:rPr>
              <a:t>Key </a:t>
            </a:r>
            <a:r>
              <a:rPr b="1" lang="en-IN" sz="8950" spc="389" strike="noStrike">
                <a:solidFill>
                  <a:srgbClr val="ffffff"/>
                </a:solidFill>
                <a:latin typeface="Times New Roman"/>
              </a:rPr>
              <a:t>Concepts</a:t>
            </a:r>
            <a:r>
              <a:rPr b="1" lang="en-IN" sz="8950" spc="-120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8950" spc="324" strike="noStrike">
                <a:solidFill>
                  <a:srgbClr val="ffffff"/>
                </a:solidFill>
                <a:latin typeface="Times New Roman"/>
              </a:rPr>
              <a:t>and </a:t>
            </a:r>
            <a:r>
              <a:rPr b="1" lang="en-IN" sz="8950" spc="299" strike="noStrike">
                <a:solidFill>
                  <a:srgbClr val="ffffff"/>
                </a:solidFill>
                <a:latin typeface="Times New Roman"/>
              </a:rPr>
              <a:t>Applications</a:t>
            </a:r>
            <a:endParaRPr b="0" lang="en-IN" sz="8950" spc="-1" strike="noStrike">
              <a:latin typeface="Arial"/>
            </a:endParaRPr>
          </a:p>
        </p:txBody>
      </p:sp>
      <p:pic>
        <p:nvPicPr>
          <p:cNvPr id="84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1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2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43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44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5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46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229248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338" strike="noStrike">
                <a:solidFill>
                  <a:srgbClr val="ffffff"/>
                </a:solidFill>
                <a:latin typeface="Times New Roman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48" name="object 10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515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31840" bIns="0" anchor="t">
            <a:noAutofit/>
          </a:bodyPr>
          <a:p>
            <a:pPr marL="673200">
              <a:lnSpc>
                <a:spcPct val="100000"/>
              </a:lnSpc>
              <a:spcBef>
                <a:spcPts val="1826"/>
              </a:spcBef>
              <a:buNone/>
            </a:pPr>
            <a:r>
              <a:rPr b="1" lang="en-IN" sz="5850" spc="208" strike="noStrike">
                <a:solidFill>
                  <a:srgbClr val="ffffff"/>
                </a:solidFill>
                <a:latin typeface="Times New Roman"/>
              </a:rPr>
              <a:t>Introduction</a:t>
            </a:r>
            <a:r>
              <a:rPr b="1" lang="en-IN" sz="5850" spc="-145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5850" spc="222" strike="noStrike">
                <a:solidFill>
                  <a:srgbClr val="ffffff"/>
                </a:solidFill>
                <a:latin typeface="Times New Roman"/>
              </a:rPr>
              <a:t>to</a:t>
            </a:r>
            <a:r>
              <a:rPr b="1" lang="en-IN" sz="5850" spc="-72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5850" spc="174" strike="noStrike">
                <a:solidFill>
                  <a:srgbClr val="ffffff"/>
                </a:solidFill>
                <a:latin typeface="Times New Roman"/>
              </a:rPr>
              <a:t>Lines</a:t>
            </a:r>
            <a:endParaRPr b="0" lang="en-IN" sz="5850" spc="-1" strike="noStrike">
              <a:latin typeface="Calibri"/>
            </a:endParaRPr>
          </a:p>
        </p:txBody>
      </p:sp>
      <p:sp>
        <p:nvSpPr>
          <p:cNvPr id="87" name="object 4"/>
          <p:cNvSpPr/>
          <p:nvPr/>
        </p:nvSpPr>
        <p:spPr>
          <a:xfrm>
            <a:off x="16056720" y="3458520"/>
            <a:ext cx="524160" cy="308880"/>
          </a:xfrm>
          <a:custGeom>
            <a:avLst/>
            <a:gdLst/>
            <a:ahLst/>
            <a:rect l="l" t="t" r="r" b="b"/>
            <a:pathLst>
              <a:path w="524509" h="309245">
                <a:moveTo>
                  <a:pt x="175387" y="246265"/>
                </a:moveTo>
                <a:lnTo>
                  <a:pt x="111823" y="166179"/>
                </a:lnTo>
                <a:lnTo>
                  <a:pt x="98920" y="149923"/>
                </a:lnTo>
                <a:lnTo>
                  <a:pt x="93218" y="142735"/>
                </a:lnTo>
                <a:lnTo>
                  <a:pt x="171196" y="68224"/>
                </a:lnTo>
                <a:lnTo>
                  <a:pt x="124968" y="68224"/>
                </a:lnTo>
                <a:lnTo>
                  <a:pt x="35306" y="149923"/>
                </a:lnTo>
                <a:lnTo>
                  <a:pt x="35306" y="0"/>
                </a:lnTo>
                <a:lnTo>
                  <a:pt x="0" y="0"/>
                </a:lnTo>
                <a:lnTo>
                  <a:pt x="0" y="246265"/>
                </a:lnTo>
                <a:lnTo>
                  <a:pt x="35306" y="246265"/>
                </a:lnTo>
                <a:lnTo>
                  <a:pt x="35306" y="195516"/>
                </a:lnTo>
                <a:lnTo>
                  <a:pt x="67056" y="166179"/>
                </a:lnTo>
                <a:lnTo>
                  <a:pt x="131318" y="246265"/>
                </a:lnTo>
                <a:lnTo>
                  <a:pt x="175387" y="246265"/>
                </a:lnTo>
                <a:close/>
              </a:path>
              <a:path w="524509" h="309245">
                <a:moveTo>
                  <a:pt x="340487" y="140817"/>
                </a:moveTo>
                <a:lnTo>
                  <a:pt x="338582" y="140817"/>
                </a:lnTo>
                <a:lnTo>
                  <a:pt x="337007" y="132600"/>
                </a:lnTo>
                <a:lnTo>
                  <a:pt x="334784" y="124739"/>
                </a:lnTo>
                <a:lnTo>
                  <a:pt x="331914" y="117221"/>
                </a:lnTo>
                <a:lnTo>
                  <a:pt x="328422" y="110045"/>
                </a:lnTo>
                <a:lnTo>
                  <a:pt x="322275" y="100342"/>
                </a:lnTo>
                <a:lnTo>
                  <a:pt x="321017" y="98844"/>
                </a:lnTo>
                <a:lnTo>
                  <a:pt x="315087" y="91770"/>
                </a:lnTo>
                <a:lnTo>
                  <a:pt x="306844" y="84340"/>
                </a:lnTo>
                <a:lnTo>
                  <a:pt x="303657" y="82181"/>
                </a:lnTo>
                <a:lnTo>
                  <a:pt x="303657" y="140817"/>
                </a:lnTo>
                <a:lnTo>
                  <a:pt x="201676" y="140817"/>
                </a:lnTo>
                <a:lnTo>
                  <a:pt x="225806" y="105829"/>
                </a:lnTo>
                <a:lnTo>
                  <a:pt x="252984" y="98844"/>
                </a:lnTo>
                <a:lnTo>
                  <a:pt x="260477" y="99288"/>
                </a:lnTo>
                <a:lnTo>
                  <a:pt x="294932" y="119392"/>
                </a:lnTo>
                <a:lnTo>
                  <a:pt x="303657" y="140817"/>
                </a:lnTo>
                <a:lnTo>
                  <a:pt x="303657" y="82181"/>
                </a:lnTo>
                <a:lnTo>
                  <a:pt x="297561" y="78041"/>
                </a:lnTo>
                <a:lnTo>
                  <a:pt x="287413" y="73050"/>
                </a:lnTo>
                <a:lnTo>
                  <a:pt x="276834" y="69545"/>
                </a:lnTo>
                <a:lnTo>
                  <a:pt x="277012" y="69545"/>
                </a:lnTo>
                <a:lnTo>
                  <a:pt x="265226" y="67348"/>
                </a:lnTo>
                <a:lnTo>
                  <a:pt x="252984" y="66611"/>
                </a:lnTo>
                <a:lnTo>
                  <a:pt x="240906" y="67348"/>
                </a:lnTo>
                <a:lnTo>
                  <a:pt x="198894" y="84772"/>
                </a:lnTo>
                <a:lnTo>
                  <a:pt x="172034" y="121056"/>
                </a:lnTo>
                <a:lnTo>
                  <a:pt x="165608" y="157086"/>
                </a:lnTo>
                <a:lnTo>
                  <a:pt x="166344" y="169862"/>
                </a:lnTo>
                <a:lnTo>
                  <a:pt x="184035" y="213639"/>
                </a:lnTo>
                <a:lnTo>
                  <a:pt x="221386" y="241236"/>
                </a:lnTo>
                <a:lnTo>
                  <a:pt x="258953" y="247789"/>
                </a:lnTo>
                <a:lnTo>
                  <a:pt x="269303" y="247332"/>
                </a:lnTo>
                <a:lnTo>
                  <a:pt x="306616" y="235902"/>
                </a:lnTo>
                <a:lnTo>
                  <a:pt x="330517" y="214947"/>
                </a:lnTo>
                <a:lnTo>
                  <a:pt x="331216" y="214185"/>
                </a:lnTo>
                <a:lnTo>
                  <a:pt x="310261" y="189852"/>
                </a:lnTo>
                <a:lnTo>
                  <a:pt x="303682" y="196938"/>
                </a:lnTo>
                <a:lnTo>
                  <a:pt x="297307" y="202692"/>
                </a:lnTo>
                <a:lnTo>
                  <a:pt x="259588" y="214947"/>
                </a:lnTo>
                <a:lnTo>
                  <a:pt x="251066" y="214503"/>
                </a:lnTo>
                <a:lnTo>
                  <a:pt x="211861" y="193890"/>
                </a:lnTo>
                <a:lnTo>
                  <a:pt x="201549" y="170522"/>
                </a:lnTo>
                <a:lnTo>
                  <a:pt x="339344" y="170522"/>
                </a:lnTo>
                <a:lnTo>
                  <a:pt x="339344" y="161899"/>
                </a:lnTo>
                <a:lnTo>
                  <a:pt x="339725" y="158369"/>
                </a:lnTo>
                <a:lnTo>
                  <a:pt x="339725" y="151942"/>
                </a:lnTo>
                <a:lnTo>
                  <a:pt x="339344" y="146964"/>
                </a:lnTo>
                <a:lnTo>
                  <a:pt x="338772" y="142735"/>
                </a:lnTo>
                <a:lnTo>
                  <a:pt x="338709" y="142163"/>
                </a:lnTo>
                <a:lnTo>
                  <a:pt x="340487" y="140817"/>
                </a:lnTo>
                <a:close/>
              </a:path>
              <a:path w="524509" h="309245">
                <a:moveTo>
                  <a:pt x="524510" y="68224"/>
                </a:moveTo>
                <a:lnTo>
                  <a:pt x="488315" y="68224"/>
                </a:lnTo>
                <a:lnTo>
                  <a:pt x="430276" y="198843"/>
                </a:lnTo>
                <a:lnTo>
                  <a:pt x="372237" y="68224"/>
                </a:lnTo>
                <a:lnTo>
                  <a:pt x="334645" y="68224"/>
                </a:lnTo>
                <a:lnTo>
                  <a:pt x="411353" y="239407"/>
                </a:lnTo>
                <a:lnTo>
                  <a:pt x="405511" y="252780"/>
                </a:lnTo>
                <a:lnTo>
                  <a:pt x="383032" y="276567"/>
                </a:lnTo>
                <a:lnTo>
                  <a:pt x="371983" y="276567"/>
                </a:lnTo>
                <a:lnTo>
                  <a:pt x="367284" y="275628"/>
                </a:lnTo>
                <a:lnTo>
                  <a:pt x="363220" y="273735"/>
                </a:lnTo>
                <a:lnTo>
                  <a:pt x="359029" y="271894"/>
                </a:lnTo>
                <a:lnTo>
                  <a:pt x="353187" y="267385"/>
                </a:lnTo>
                <a:lnTo>
                  <a:pt x="345694" y="260223"/>
                </a:lnTo>
                <a:lnTo>
                  <a:pt x="328295" y="288086"/>
                </a:lnTo>
                <a:lnTo>
                  <a:pt x="368300" y="308800"/>
                </a:lnTo>
                <a:lnTo>
                  <a:pt x="385572" y="308800"/>
                </a:lnTo>
                <a:lnTo>
                  <a:pt x="393280" y="307390"/>
                </a:lnTo>
                <a:lnTo>
                  <a:pt x="393509" y="307390"/>
                </a:lnTo>
                <a:lnTo>
                  <a:pt x="425780" y="283883"/>
                </a:lnTo>
                <a:lnTo>
                  <a:pt x="430542" y="276567"/>
                </a:lnTo>
                <a:lnTo>
                  <a:pt x="434073" y="270217"/>
                </a:lnTo>
                <a:lnTo>
                  <a:pt x="437896" y="262140"/>
                </a:lnTo>
                <a:lnTo>
                  <a:pt x="466166" y="198843"/>
                </a:lnTo>
                <a:lnTo>
                  <a:pt x="524510" y="6822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8" name="object 5" descr=""/>
          <p:cNvPicPr/>
          <p:nvPr/>
        </p:nvPicPr>
        <p:blipFill>
          <a:blip r:embed="rId2"/>
          <a:stretch/>
        </p:blipFill>
        <p:spPr>
          <a:xfrm>
            <a:off x="13577040" y="3897000"/>
            <a:ext cx="3002760" cy="307080"/>
          </a:xfrm>
          <a:prstGeom prst="rect">
            <a:avLst/>
          </a:prstGeom>
          <a:ln w="0">
            <a:noFill/>
          </a:ln>
        </p:spPr>
      </p:pic>
      <p:pic>
        <p:nvPicPr>
          <p:cNvPr id="89" name="object 6" descr=""/>
          <p:cNvPicPr/>
          <p:nvPr/>
        </p:nvPicPr>
        <p:blipFill>
          <a:blip r:embed="rId3"/>
          <a:stretch/>
        </p:blipFill>
        <p:spPr>
          <a:xfrm>
            <a:off x="9736200" y="3928680"/>
            <a:ext cx="1430280" cy="275040"/>
          </a:xfrm>
          <a:prstGeom prst="rect">
            <a:avLst/>
          </a:prstGeom>
          <a:ln w="0">
            <a:noFill/>
          </a:ln>
        </p:spPr>
      </p:pic>
      <p:pic>
        <p:nvPicPr>
          <p:cNvPr id="90" name="object 7" descr=""/>
          <p:cNvPicPr/>
          <p:nvPr/>
        </p:nvPicPr>
        <p:blipFill>
          <a:blip r:embed="rId4"/>
          <a:stretch/>
        </p:blipFill>
        <p:spPr>
          <a:xfrm>
            <a:off x="11663280" y="3897000"/>
            <a:ext cx="1088280" cy="307080"/>
          </a:xfrm>
          <a:prstGeom prst="rect">
            <a:avLst/>
          </a:prstGeom>
          <a:ln w="0">
            <a:noFill/>
          </a:ln>
        </p:spPr>
      </p:pic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9450720" y="3317040"/>
            <a:ext cx="7464240" cy="5959800"/>
          </a:xfrm>
          <a:prstGeom prst="rect">
            <a:avLst/>
          </a:prstGeom>
          <a:noFill/>
          <a:ln w="0">
            <a:noFill/>
          </a:ln>
        </p:spPr>
        <p:txBody>
          <a:bodyPr lIns="0" rIns="0" tIns="76680" bIns="0" anchor="t">
            <a:noAutofit/>
          </a:bodyPr>
          <a:p>
            <a:pPr algn="ctr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97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this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presentation,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we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will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explore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000000"/>
                </a:solidFill>
                <a:latin typeface="Verdana"/>
              </a:rPr>
              <a:t>the</a:t>
            </a:r>
            <a:endParaRPr b="0" lang="en-IN" sz="2450" spc="-1" strike="noStrike">
              <a:latin typeface="Calibri"/>
            </a:endParaRPr>
          </a:p>
          <a:p>
            <a:pPr marL="1523880" algn="ctr">
              <a:lnSpc>
                <a:spcPct val="100000"/>
              </a:lnSpc>
              <a:spcBef>
                <a:spcPts val="510"/>
              </a:spcBef>
              <a:buNone/>
              <a:tabLst>
                <a:tab algn="l" pos="3129840"/>
                <a:tab algn="l" pos="6854760"/>
              </a:tabLst>
            </a:pP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of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415" strike="noStrike">
                <a:solidFill>
                  <a:srgbClr val="000000"/>
                </a:solidFill>
                <a:latin typeface="Verdana"/>
              </a:rPr>
              <a:t>.</a:t>
            </a:r>
            <a:endParaRPr b="0" lang="en-IN" sz="2450" spc="-1" strike="noStrike"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510"/>
              </a:spcBef>
              <a:buNone/>
              <a:tabLst>
                <a:tab algn="l" pos="3129840"/>
                <a:tab algn="l" pos="6854760"/>
              </a:tabLst>
            </a:pP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Understanding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these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relationships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is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crucial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in</a:t>
            </a:r>
            <a:endParaRPr b="0" lang="en-IN" sz="2450" spc="-1" strike="noStrike">
              <a:latin typeface="Calibri"/>
            </a:endParaRPr>
          </a:p>
          <a:p>
            <a:pPr marL="12240" algn="ctr">
              <a:lnSpc>
                <a:spcPct val="117000"/>
              </a:lnSpc>
              <a:spcBef>
                <a:spcPts val="74"/>
              </a:spcBef>
              <a:buNone/>
              <a:tabLst>
                <a:tab algn="l" pos="3129840"/>
                <a:tab algn="l" pos="6854760"/>
              </a:tabLst>
            </a:pPr>
            <a:r>
              <a:rPr b="0" lang="en-IN" sz="2450" spc="43" strike="noStrike">
                <a:solidFill>
                  <a:srgbClr val="000000"/>
                </a:solidFill>
                <a:latin typeface="Verdana"/>
              </a:rPr>
              <a:t>geometry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has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practical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applications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in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</a:rPr>
              <a:t>various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ﬁelds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such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</a:rPr>
              <a:t>as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architecture,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engineering,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2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art.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1820880"/>
          </a:xfrm>
          <a:prstGeom prst="rect">
            <a:avLst/>
          </a:prstGeom>
          <a:noFill/>
          <a:ln w="0">
            <a:noFill/>
          </a:ln>
        </p:spPr>
        <p:txBody>
          <a:bodyPr lIns="0" rIns="0" tIns="101160" bIns="0" anchor="t">
            <a:noAutofit/>
          </a:bodyPr>
          <a:p>
            <a:pPr marL="963684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3550" spc="180" strike="noStrike">
                <a:solidFill>
                  <a:srgbClr val="ffffff"/>
                </a:solidFill>
                <a:latin typeface="Times New Roman"/>
              </a:rPr>
              <a:t>Deﬁnition</a:t>
            </a:r>
            <a:r>
              <a:rPr b="1" lang="en-IN" sz="3550" spc="-52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550" spc="137" strike="noStrike">
                <a:solidFill>
                  <a:srgbClr val="ffffff"/>
                </a:solidFill>
                <a:latin typeface="Times New Roman"/>
              </a:rPr>
              <a:t>of</a:t>
            </a:r>
            <a:r>
              <a:rPr b="1" lang="en-IN" sz="3550" spc="-52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550" spc="89" strike="noStrike">
                <a:solidFill>
                  <a:srgbClr val="ffffff"/>
                </a:solidFill>
                <a:latin typeface="Times New Roman"/>
              </a:rPr>
              <a:t>Parallel</a:t>
            </a:r>
            <a:r>
              <a:rPr b="1" lang="en-IN" sz="3550" spc="-52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550" spc="94" strike="noStrike">
                <a:solidFill>
                  <a:srgbClr val="ffffff"/>
                </a:solidFill>
                <a:latin typeface="Times New Roman"/>
              </a:rPr>
              <a:t>Lines</a:t>
            </a:r>
            <a:endParaRPr b="0" lang="en-IN" sz="3550" spc="-1" strike="noStrike">
              <a:latin typeface="Calibri"/>
            </a:endParaRPr>
          </a:p>
        </p:txBody>
      </p:sp>
      <p:pic>
        <p:nvPicPr>
          <p:cNvPr id="94" name="object 4" descr=""/>
          <p:cNvPicPr/>
          <p:nvPr/>
        </p:nvPicPr>
        <p:blipFill>
          <a:blip r:embed="rId1"/>
          <a:stretch/>
        </p:blipFill>
        <p:spPr>
          <a:xfrm>
            <a:off x="12064320" y="3978000"/>
            <a:ext cx="1362240" cy="247320"/>
          </a:xfrm>
          <a:prstGeom prst="rect">
            <a:avLst/>
          </a:prstGeom>
          <a:ln w="0">
            <a:noFill/>
          </a:ln>
        </p:spPr>
      </p:pic>
      <p:pic>
        <p:nvPicPr>
          <p:cNvPr id="95" name="object 5" descr=""/>
          <p:cNvPicPr/>
          <p:nvPr/>
        </p:nvPicPr>
        <p:blipFill>
          <a:blip r:embed="rId2"/>
          <a:stretch/>
        </p:blipFill>
        <p:spPr>
          <a:xfrm>
            <a:off x="12561840" y="4358880"/>
            <a:ext cx="1325160" cy="247320"/>
          </a:xfrm>
          <a:prstGeom prst="rect">
            <a:avLst/>
          </a:prstGeom>
          <a:ln w="0">
            <a:noFill/>
          </a:ln>
        </p:spPr>
      </p:pic>
      <p:pic>
        <p:nvPicPr>
          <p:cNvPr id="96" name="object 6" descr=""/>
          <p:cNvPicPr/>
          <p:nvPr/>
        </p:nvPicPr>
        <p:blipFill>
          <a:blip r:embed="rId3"/>
          <a:stretch/>
        </p:blipFill>
        <p:spPr>
          <a:xfrm>
            <a:off x="12638160" y="4740120"/>
            <a:ext cx="830880" cy="307080"/>
          </a:xfrm>
          <a:prstGeom prst="rect">
            <a:avLst/>
          </a:prstGeom>
          <a:ln w="0">
            <a:noFill/>
          </a:ln>
        </p:spPr>
      </p:pic>
      <p:sp>
        <p:nvSpPr>
          <p:cNvPr id="97" name="object 7"/>
          <p:cNvSpPr/>
          <p:nvPr/>
        </p:nvSpPr>
        <p:spPr>
          <a:xfrm>
            <a:off x="11062080" y="3135240"/>
            <a:ext cx="5432760" cy="7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Parallel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lines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are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deﬁned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as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lines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that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run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7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same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direction</a:t>
            </a:r>
            <a:r>
              <a:rPr b="0" lang="en-IN" sz="2450" spc="-7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98" name="object 8"/>
          <p:cNvSpPr/>
          <p:nvPr/>
        </p:nvSpPr>
        <p:spPr>
          <a:xfrm>
            <a:off x="11062080" y="3897360"/>
            <a:ext cx="1500120" cy="11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never constant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same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99" name="object 9"/>
          <p:cNvSpPr/>
          <p:nvPr/>
        </p:nvSpPr>
        <p:spPr>
          <a:xfrm>
            <a:off x="13409280" y="3897360"/>
            <a:ext cx="2941560" cy="152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561240" indent="-54936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They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maintain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a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apart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have</a:t>
            </a:r>
            <a:endParaRPr b="0" lang="en-IN" sz="2450" spc="-1" strike="noStrike">
              <a:latin typeface="Arial"/>
            </a:endParaRPr>
          </a:p>
          <a:p>
            <a:pPr marL="142920" indent="-549360">
              <a:lnSpc>
                <a:spcPct val="100000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coordinate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0" name="object 10"/>
          <p:cNvSpPr/>
          <p:nvPr/>
        </p:nvSpPr>
        <p:spPr>
          <a:xfrm>
            <a:off x="11062080" y="5040360"/>
            <a:ext cx="5370480" cy="7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plane,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making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94" strike="noStrike">
                <a:solidFill>
                  <a:srgbClr val="ffffff"/>
                </a:solidFill>
                <a:latin typeface="Verdana"/>
              </a:rPr>
              <a:t>them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fundamental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geometry.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1" name="object 11" descr=""/>
          <p:cNvPicPr/>
          <p:nvPr/>
        </p:nvPicPr>
        <p:blipFill>
          <a:blip r:embed="rId4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64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44440" bIns="0" anchor="t">
            <a:noAutofit/>
          </a:bodyPr>
          <a:p>
            <a:pPr marL="264240">
              <a:lnSpc>
                <a:spcPct val="100000"/>
              </a:lnSpc>
              <a:spcBef>
                <a:spcPts val="1925"/>
              </a:spcBef>
              <a:buNone/>
            </a:pPr>
            <a:r>
              <a:rPr b="1" lang="en-IN" sz="4100" spc="228" strike="noStrike">
                <a:solidFill>
                  <a:srgbClr val="ffffff"/>
                </a:solidFill>
                <a:latin typeface="Times New Roman"/>
              </a:rPr>
              <a:t>Deﬁnition</a:t>
            </a:r>
            <a:r>
              <a:rPr b="1" lang="en-IN" sz="4100" spc="-4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4100" spc="168" strike="noStrike">
                <a:solidFill>
                  <a:srgbClr val="ffffff"/>
                </a:solidFill>
                <a:latin typeface="Times New Roman"/>
              </a:rPr>
              <a:t>of</a:t>
            </a:r>
            <a:r>
              <a:rPr b="1" lang="en-IN" sz="4100" spc="-4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4100" spc="154" strike="noStrike">
                <a:solidFill>
                  <a:srgbClr val="ffffff"/>
                </a:solidFill>
                <a:latin typeface="Times New Roman"/>
              </a:rPr>
              <a:t>Perpendicular</a:t>
            </a:r>
            <a:r>
              <a:rPr b="1" lang="en-IN" sz="4100" spc="-137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4100" spc="134" strike="noStrike">
                <a:solidFill>
                  <a:srgbClr val="ffffff"/>
                </a:solidFill>
                <a:latin typeface="Times New Roman"/>
              </a:rPr>
              <a:t>Lines</a:t>
            </a:r>
            <a:endParaRPr b="0" lang="en-IN" sz="4100" spc="-1" strike="noStrike">
              <a:latin typeface="Calibri"/>
            </a:endParaRPr>
          </a:p>
        </p:txBody>
      </p:sp>
      <p:pic>
        <p:nvPicPr>
          <p:cNvPr id="104" name="object 4" descr=""/>
          <p:cNvPicPr/>
          <p:nvPr/>
        </p:nvPicPr>
        <p:blipFill>
          <a:blip r:embed="rId2"/>
          <a:stretch/>
        </p:blipFill>
        <p:spPr>
          <a:xfrm>
            <a:off x="14680080" y="3458520"/>
            <a:ext cx="1701360" cy="308520"/>
          </a:xfrm>
          <a:prstGeom prst="rect">
            <a:avLst/>
          </a:prstGeom>
          <a:ln w="0">
            <a:noFill/>
          </a:ln>
        </p:spPr>
      </p:pic>
      <p:pic>
        <p:nvPicPr>
          <p:cNvPr id="105" name="object 5" descr=""/>
          <p:cNvPicPr/>
          <p:nvPr/>
        </p:nvPicPr>
        <p:blipFill>
          <a:blip r:embed="rId3"/>
          <a:stretch/>
        </p:blipFill>
        <p:spPr>
          <a:xfrm>
            <a:off x="15318360" y="3897000"/>
            <a:ext cx="1338840" cy="308520"/>
          </a:xfrm>
          <a:prstGeom prst="rect">
            <a:avLst/>
          </a:prstGeom>
          <a:ln w="0">
            <a:noFill/>
          </a:ln>
        </p:spPr>
      </p:pic>
      <p:pic>
        <p:nvPicPr>
          <p:cNvPr id="106" name="object 6" descr=""/>
          <p:cNvPicPr/>
          <p:nvPr/>
        </p:nvPicPr>
        <p:blipFill>
          <a:blip r:embed="rId4"/>
          <a:stretch/>
        </p:blipFill>
        <p:spPr>
          <a:xfrm>
            <a:off x="9372960" y="4335120"/>
            <a:ext cx="1675080" cy="307080"/>
          </a:xfrm>
          <a:prstGeom prst="rect">
            <a:avLst/>
          </a:prstGeom>
          <a:ln w="0">
            <a:noFill/>
          </a:ln>
        </p:spPr>
      </p:pic>
      <p:sp>
        <p:nvSpPr>
          <p:cNvPr id="107" name="object 7"/>
          <p:cNvSpPr/>
          <p:nvPr/>
        </p:nvSpPr>
        <p:spPr>
          <a:xfrm>
            <a:off x="9384840" y="3317040"/>
            <a:ext cx="7651440" cy="22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321840" indent="-30996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52" strike="noStrike">
                <a:latin typeface="Verdana"/>
              </a:rPr>
              <a:t>Perpendicular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lines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intersect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at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11" strike="noStrike">
                <a:latin typeface="Verdana"/>
              </a:rPr>
              <a:t>(90 </a:t>
            </a:r>
            <a:r>
              <a:rPr b="0" lang="en-IN" sz="2450" spc="-55" strike="noStrike">
                <a:latin typeface="Verdana"/>
              </a:rPr>
              <a:t>degrees).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They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have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slopes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are</a:t>
            </a:r>
            <a:endParaRPr b="0" lang="en-IN" sz="2450" spc="-1" strike="noStrike">
              <a:latin typeface="Arial"/>
            </a:endParaRPr>
          </a:p>
          <a:p>
            <a:pPr marL="129600" indent="1612440">
              <a:lnSpc>
                <a:spcPts val="3529"/>
              </a:lnSpc>
              <a:spcBef>
                <a:spcPts val="20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each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46" strike="noStrike">
                <a:latin typeface="Verdana"/>
              </a:rPr>
              <a:t>other,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meaning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if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one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line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has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slope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80" strike="noStrike">
                <a:latin typeface="Verdana"/>
              </a:rPr>
              <a:t>m,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other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have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slope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31" strike="noStrike">
                <a:latin typeface="Verdana"/>
              </a:rPr>
              <a:t>-</a:t>
            </a:r>
            <a:r>
              <a:rPr b="0" lang="en-IN" sz="2450" spc="-341" strike="noStrike">
                <a:latin typeface="Verdana"/>
              </a:rPr>
              <a:t>1/m.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09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0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438200" y="1938600"/>
            <a:ext cx="1542420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250" spc="143" strike="noStrike">
                <a:solidFill>
                  <a:srgbClr val="000000"/>
                </a:solidFill>
                <a:latin typeface="Times New Roman"/>
              </a:rPr>
              <a:t>Identifying</a:t>
            </a:r>
            <a:r>
              <a:rPr b="1" lang="en-IN" sz="4250" spc="-7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250" spc="128" strike="noStrike">
                <a:solidFill>
                  <a:srgbClr val="000000"/>
                </a:solidFill>
                <a:latin typeface="Times New Roman"/>
              </a:rPr>
              <a:t>Parallel</a:t>
            </a:r>
            <a:r>
              <a:rPr b="1" lang="en-IN" sz="4250" spc="-7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250" spc="143" strike="noStrike">
                <a:solidFill>
                  <a:srgbClr val="000000"/>
                </a:solidFill>
                <a:latin typeface="Times New Roman"/>
              </a:rPr>
              <a:t>Lines</a:t>
            </a:r>
            <a:endParaRPr b="0" lang="en-IN" sz="4250" spc="-1" strike="noStrike">
              <a:latin typeface="Calibri"/>
            </a:endParaRPr>
          </a:p>
        </p:txBody>
      </p:sp>
      <p:pic>
        <p:nvPicPr>
          <p:cNvPr id="112" name="object 6" descr=""/>
          <p:cNvPicPr/>
          <p:nvPr/>
        </p:nvPicPr>
        <p:blipFill>
          <a:blip r:embed="rId2"/>
          <a:stretch/>
        </p:blipFill>
        <p:spPr>
          <a:xfrm>
            <a:off x="1452240" y="3755160"/>
            <a:ext cx="988200" cy="307080"/>
          </a:xfrm>
          <a:prstGeom prst="rect">
            <a:avLst/>
          </a:prstGeom>
          <a:ln w="0">
            <a:noFill/>
          </a:ln>
        </p:spPr>
      </p:pic>
      <p:pic>
        <p:nvPicPr>
          <p:cNvPr id="113" name="object 7" descr=""/>
          <p:cNvPicPr/>
          <p:nvPr/>
        </p:nvPicPr>
        <p:blipFill>
          <a:blip r:embed="rId3"/>
          <a:stretch/>
        </p:blipFill>
        <p:spPr>
          <a:xfrm>
            <a:off x="1451520" y="4641120"/>
            <a:ext cx="2338920" cy="247320"/>
          </a:xfrm>
          <a:prstGeom prst="rect">
            <a:avLst/>
          </a:prstGeom>
          <a:ln w="0">
            <a:noFill/>
          </a:ln>
        </p:spPr>
      </p:pic>
      <p:sp>
        <p:nvSpPr>
          <p:cNvPr id="114" name="object 8"/>
          <p:cNvSpPr/>
          <p:nvPr/>
        </p:nvSpPr>
        <p:spPr>
          <a:xfrm>
            <a:off x="1433160" y="3175200"/>
            <a:ext cx="6226560" cy="30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100" strike="noStrike">
                <a:latin typeface="Verdana"/>
              </a:rPr>
              <a:t>To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identify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parallel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lines,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check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their</a:t>
            </a:r>
            <a:endParaRPr b="0" lang="en-IN" sz="2450" spc="-1" strike="noStrike">
              <a:latin typeface="Arial"/>
            </a:endParaRPr>
          </a:p>
          <a:p>
            <a:pPr marL="12600" indent="99108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65" strike="noStrike">
                <a:latin typeface="Verdana"/>
              </a:rPr>
              <a:t>If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two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lines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have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same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slope, </a:t>
            </a:r>
            <a:r>
              <a:rPr b="0" lang="en-IN" sz="2450" spc="-1" strike="noStrike">
                <a:latin typeface="Verdana"/>
              </a:rPr>
              <a:t>they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parallel.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Additionally,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 indent="2427120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49" strike="noStrike">
                <a:latin typeface="Verdana"/>
              </a:rPr>
              <a:t>theorem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analyze </a:t>
            </a:r>
            <a:r>
              <a:rPr b="0" lang="en-IN" sz="2450" spc="-1" strike="noStrike">
                <a:latin typeface="Verdana"/>
              </a:rPr>
              <a:t>angles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formed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97" strike="noStrike">
                <a:latin typeface="Verdana"/>
              </a:rPr>
              <a:t>when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transversal </a:t>
            </a:r>
            <a:r>
              <a:rPr b="0" lang="en-IN" sz="2450" spc="-26" strike="noStrike">
                <a:latin typeface="Verdana"/>
              </a:rPr>
              <a:t>crosses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parallel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lines.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16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7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6272640" cy="173196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134" strike="noStrike">
                <a:solidFill>
                  <a:srgbClr val="000000"/>
                </a:solidFill>
                <a:latin typeface="Times New Roman"/>
              </a:rPr>
              <a:t>Identifying</a:t>
            </a:r>
            <a:r>
              <a:rPr b="1" lang="en-IN" sz="4100" spc="-4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100" spc="143" strike="noStrike">
                <a:solidFill>
                  <a:srgbClr val="000000"/>
                </a:solidFill>
                <a:latin typeface="Times New Roman"/>
              </a:rPr>
              <a:t>Perpendicular </a:t>
            </a:r>
            <a:r>
              <a:rPr b="1" lang="en-IN" sz="4100" spc="134" strike="noStrike">
                <a:solidFill>
                  <a:srgbClr val="000000"/>
                </a:solidFill>
                <a:latin typeface="Times New Roman"/>
              </a:rPr>
              <a:t>Lines</a:t>
            </a:r>
            <a:endParaRPr b="0" lang="en-IN" sz="4100" spc="-1" strike="noStrike">
              <a:latin typeface="Calibri"/>
            </a:endParaRPr>
          </a:p>
        </p:txBody>
      </p:sp>
      <p:sp>
        <p:nvSpPr>
          <p:cNvPr id="119" name="object 6"/>
          <p:cNvSpPr/>
          <p:nvPr/>
        </p:nvSpPr>
        <p:spPr>
          <a:xfrm>
            <a:off x="6825240" y="4206240"/>
            <a:ext cx="186480" cy="233280"/>
          </a:xfrm>
          <a:custGeom>
            <a:avLst/>
            <a:gdLst/>
            <a:ahLst/>
            <a:rect l="l" t="t" r="r" b="b"/>
            <a:pathLst>
              <a:path w="186690" h="233679">
                <a:moveTo>
                  <a:pt x="95389" y="125552"/>
                </a:moveTo>
                <a:lnTo>
                  <a:pt x="0" y="125552"/>
                </a:lnTo>
                <a:lnTo>
                  <a:pt x="0" y="158089"/>
                </a:lnTo>
                <a:lnTo>
                  <a:pt x="95389" y="158089"/>
                </a:lnTo>
                <a:lnTo>
                  <a:pt x="95389" y="125552"/>
                </a:lnTo>
                <a:close/>
              </a:path>
              <a:path w="186690" h="233679">
                <a:moveTo>
                  <a:pt x="151003" y="469"/>
                </a:moveTo>
                <a:lnTo>
                  <a:pt x="150571" y="0"/>
                </a:lnTo>
                <a:lnTo>
                  <a:pt x="150571" y="469"/>
                </a:lnTo>
                <a:lnTo>
                  <a:pt x="151003" y="469"/>
                </a:lnTo>
                <a:close/>
              </a:path>
              <a:path w="186690" h="233679">
                <a:moveTo>
                  <a:pt x="186258" y="939"/>
                </a:moveTo>
                <a:lnTo>
                  <a:pt x="98691" y="939"/>
                </a:lnTo>
                <a:lnTo>
                  <a:pt x="98691" y="33959"/>
                </a:lnTo>
                <a:lnTo>
                  <a:pt x="150571" y="33959"/>
                </a:lnTo>
                <a:lnTo>
                  <a:pt x="150571" y="233349"/>
                </a:lnTo>
                <a:lnTo>
                  <a:pt x="186258" y="233349"/>
                </a:lnTo>
                <a:lnTo>
                  <a:pt x="186258" y="33959"/>
                </a:lnTo>
                <a:lnTo>
                  <a:pt x="186258" y="93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0" name="object 7"/>
          <p:cNvSpPr/>
          <p:nvPr/>
        </p:nvSpPr>
        <p:spPr>
          <a:xfrm>
            <a:off x="1433160" y="3175200"/>
            <a:ext cx="6292440" cy="262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360" bIns="0" anchor="t">
            <a:spAutoFit/>
          </a:bodyPr>
          <a:p>
            <a:pPr marL="12600">
              <a:lnSpc>
                <a:spcPct val="117000"/>
              </a:lnSpc>
              <a:spcBef>
                <a:spcPts val="74"/>
              </a:spcBef>
              <a:buNone/>
              <a:tabLst>
                <a:tab algn="l" pos="5600880"/>
              </a:tabLst>
            </a:pPr>
            <a:r>
              <a:rPr b="0" lang="en-IN" sz="2450" spc="-100" strike="noStrike">
                <a:latin typeface="Verdana"/>
              </a:rPr>
              <a:t>To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determine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if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two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lines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are </a:t>
            </a:r>
            <a:r>
              <a:rPr b="0" lang="en-IN" sz="2450" spc="-1" strike="noStrike">
                <a:latin typeface="Verdana"/>
              </a:rPr>
              <a:t>perpendicular,</a:t>
            </a:r>
            <a:r>
              <a:rPr b="0" lang="en-IN" sz="2450" spc="-3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calculate</a:t>
            </a:r>
            <a:r>
              <a:rPr b="0" lang="en-IN" sz="2450" spc="-3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3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slopes.</a:t>
            </a:r>
            <a:r>
              <a:rPr b="0" lang="en-IN" sz="2450" spc="-3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If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72" strike="noStrike">
                <a:latin typeface="Verdana"/>
              </a:rPr>
              <a:t>product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slopes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equals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1" strike="noStrike">
                <a:latin typeface="Verdana"/>
              </a:rPr>
              <a:t>lines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perpendicular.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property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is </a:t>
            </a:r>
            <a:r>
              <a:rPr b="0" lang="en-IN" sz="2450" spc="-1" strike="noStrike">
                <a:latin typeface="Verdana"/>
              </a:rPr>
              <a:t>essential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geometric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proofs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applications.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548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35080" bIns="0" anchor="t">
            <a:noAutofit/>
          </a:bodyPr>
          <a:p>
            <a:pPr marL="254520">
              <a:lnSpc>
                <a:spcPct val="100000"/>
              </a:lnSpc>
              <a:spcBef>
                <a:spcPts val="1851"/>
              </a:spcBef>
              <a:buNone/>
            </a:pPr>
            <a:r>
              <a:rPr b="1" lang="en-IN" sz="4700" spc="168" strike="noStrike">
                <a:solidFill>
                  <a:srgbClr val="ffffff"/>
                </a:solidFill>
                <a:latin typeface="Times New Roman"/>
              </a:rPr>
              <a:t>Applications</a:t>
            </a:r>
            <a:r>
              <a:rPr b="1" lang="en-IN" sz="4700" spc="-60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4700" spc="194" strike="noStrike">
                <a:solidFill>
                  <a:srgbClr val="ffffff"/>
                </a:solidFill>
                <a:latin typeface="Times New Roman"/>
              </a:rPr>
              <a:t>of</a:t>
            </a:r>
            <a:r>
              <a:rPr b="1" lang="en-IN" sz="4700" spc="-55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4700" spc="137" strike="noStrike">
                <a:solidFill>
                  <a:srgbClr val="ffffff"/>
                </a:solidFill>
                <a:latin typeface="Times New Roman"/>
              </a:rPr>
              <a:t>Parallel</a:t>
            </a:r>
            <a:r>
              <a:rPr b="1" lang="en-IN" sz="4700" spc="-55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4700" spc="157" strike="noStrike">
                <a:solidFill>
                  <a:srgbClr val="ffffff"/>
                </a:solidFill>
                <a:latin typeface="Times New Roman"/>
              </a:rPr>
              <a:t>Lines</a:t>
            </a:r>
            <a:endParaRPr b="0" lang="en-IN" sz="4700" spc="-1" strike="noStrike">
              <a:latin typeface="Calibri"/>
            </a:endParaRPr>
          </a:p>
        </p:txBody>
      </p:sp>
      <p:sp>
        <p:nvSpPr>
          <p:cNvPr id="123" name="object 4"/>
          <p:cNvSpPr/>
          <p:nvPr/>
        </p:nvSpPr>
        <p:spPr>
          <a:xfrm>
            <a:off x="10766520" y="4366800"/>
            <a:ext cx="431280" cy="216000"/>
          </a:xfrm>
          <a:custGeom>
            <a:avLst/>
            <a:gdLst/>
            <a:ahLst/>
            <a:rect l="l" t="t" r="r" b="b"/>
            <a:pathLst>
              <a:path w="431800" h="216535">
                <a:moveTo>
                  <a:pt x="143196" y="67449"/>
                </a:moveTo>
                <a:lnTo>
                  <a:pt x="75971" y="67449"/>
                </a:lnTo>
                <a:lnTo>
                  <a:pt x="85653" y="68040"/>
                </a:lnTo>
                <a:lnTo>
                  <a:pt x="93972" y="69810"/>
                </a:lnTo>
                <a:lnTo>
                  <a:pt x="116344" y="104597"/>
                </a:lnTo>
                <a:lnTo>
                  <a:pt x="116344" y="108127"/>
                </a:lnTo>
                <a:lnTo>
                  <a:pt x="70370" y="108127"/>
                </a:lnTo>
                <a:lnTo>
                  <a:pt x="58454" y="108578"/>
                </a:lnTo>
                <a:lnTo>
                  <a:pt x="16311" y="123739"/>
                </a:lnTo>
                <a:lnTo>
                  <a:pt x="0" y="161531"/>
                </a:lnTo>
                <a:lnTo>
                  <a:pt x="440" y="168186"/>
                </a:lnTo>
                <a:lnTo>
                  <a:pt x="24636" y="205610"/>
                </a:lnTo>
                <a:lnTo>
                  <a:pt x="66916" y="216090"/>
                </a:lnTo>
                <a:lnTo>
                  <a:pt x="79111" y="215419"/>
                </a:lnTo>
                <a:lnTo>
                  <a:pt x="114871" y="201739"/>
                </a:lnTo>
                <a:lnTo>
                  <a:pt x="117259" y="199669"/>
                </a:lnTo>
                <a:lnTo>
                  <a:pt x="151714" y="199669"/>
                </a:lnTo>
                <a:lnTo>
                  <a:pt x="151714" y="185470"/>
                </a:lnTo>
                <a:lnTo>
                  <a:pt x="70370" y="185470"/>
                </a:lnTo>
                <a:lnTo>
                  <a:pt x="62129" y="185044"/>
                </a:lnTo>
                <a:lnTo>
                  <a:pt x="35077" y="168186"/>
                </a:lnTo>
                <a:lnTo>
                  <a:pt x="35077" y="154419"/>
                </a:lnTo>
                <a:lnTo>
                  <a:pt x="70993" y="137896"/>
                </a:lnTo>
                <a:lnTo>
                  <a:pt x="151714" y="137896"/>
                </a:lnTo>
                <a:lnTo>
                  <a:pt x="151641" y="104597"/>
                </a:lnTo>
                <a:lnTo>
                  <a:pt x="150600" y="90474"/>
                </a:lnTo>
                <a:lnTo>
                  <a:pt x="150495" y="89042"/>
                </a:lnTo>
                <a:lnTo>
                  <a:pt x="146838" y="74704"/>
                </a:lnTo>
                <a:lnTo>
                  <a:pt x="143196" y="67449"/>
                </a:lnTo>
                <a:close/>
              </a:path>
              <a:path w="431800" h="216535">
                <a:moveTo>
                  <a:pt x="151714" y="199669"/>
                </a:moveTo>
                <a:lnTo>
                  <a:pt x="117259" y="199669"/>
                </a:lnTo>
                <a:lnTo>
                  <a:pt x="117259" y="214566"/>
                </a:lnTo>
                <a:lnTo>
                  <a:pt x="151714" y="214566"/>
                </a:lnTo>
                <a:lnTo>
                  <a:pt x="151714" y="199669"/>
                </a:lnTo>
                <a:close/>
              </a:path>
              <a:path w="431800" h="216535">
                <a:moveTo>
                  <a:pt x="151714" y="137896"/>
                </a:moveTo>
                <a:lnTo>
                  <a:pt x="116344" y="137896"/>
                </a:lnTo>
                <a:lnTo>
                  <a:pt x="116344" y="155181"/>
                </a:lnTo>
                <a:lnTo>
                  <a:pt x="112065" y="163127"/>
                </a:lnTo>
                <a:lnTo>
                  <a:pt x="85573" y="183765"/>
                </a:lnTo>
                <a:lnTo>
                  <a:pt x="85156" y="183765"/>
                </a:lnTo>
                <a:lnTo>
                  <a:pt x="78307" y="185044"/>
                </a:lnTo>
                <a:lnTo>
                  <a:pt x="77788" y="185044"/>
                </a:lnTo>
                <a:lnTo>
                  <a:pt x="70370" y="185470"/>
                </a:lnTo>
                <a:lnTo>
                  <a:pt x="151714" y="185470"/>
                </a:lnTo>
                <a:lnTo>
                  <a:pt x="151714" y="137896"/>
                </a:lnTo>
                <a:close/>
              </a:path>
              <a:path w="431800" h="216535">
                <a:moveTo>
                  <a:pt x="78206" y="34912"/>
                </a:moveTo>
                <a:lnTo>
                  <a:pt x="38912" y="41135"/>
                </a:lnTo>
                <a:lnTo>
                  <a:pt x="2540" y="62382"/>
                </a:lnTo>
                <a:lnTo>
                  <a:pt x="19494" y="90474"/>
                </a:lnTo>
                <a:lnTo>
                  <a:pt x="26873" y="84392"/>
                </a:lnTo>
                <a:lnTo>
                  <a:pt x="34055" y="79348"/>
                </a:lnTo>
                <a:lnTo>
                  <a:pt x="75971" y="67449"/>
                </a:lnTo>
                <a:lnTo>
                  <a:pt x="143196" y="67449"/>
                </a:lnTo>
                <a:lnTo>
                  <a:pt x="140746" y="62571"/>
                </a:lnTo>
                <a:lnTo>
                  <a:pt x="132219" y="52641"/>
                </a:lnTo>
                <a:lnTo>
                  <a:pt x="121563" y="44883"/>
                </a:lnTo>
                <a:lnTo>
                  <a:pt x="109008" y="39343"/>
                </a:lnTo>
                <a:lnTo>
                  <a:pt x="94556" y="36019"/>
                </a:lnTo>
                <a:lnTo>
                  <a:pt x="78206" y="34912"/>
                </a:lnTo>
                <a:close/>
              </a:path>
              <a:path w="431800" h="216535">
                <a:moveTo>
                  <a:pt x="233730" y="36525"/>
                </a:moveTo>
                <a:lnTo>
                  <a:pt x="199351" y="36525"/>
                </a:lnTo>
                <a:lnTo>
                  <a:pt x="199351" y="214566"/>
                </a:lnTo>
                <a:lnTo>
                  <a:pt x="234645" y="214566"/>
                </a:lnTo>
                <a:lnTo>
                  <a:pt x="234645" y="123774"/>
                </a:lnTo>
                <a:lnTo>
                  <a:pt x="235450" y="111232"/>
                </a:lnTo>
                <a:lnTo>
                  <a:pt x="254664" y="77184"/>
                </a:lnTo>
                <a:lnTo>
                  <a:pt x="279904" y="69672"/>
                </a:lnTo>
                <a:lnTo>
                  <a:pt x="295351" y="69672"/>
                </a:lnTo>
                <a:lnTo>
                  <a:pt x="295351" y="57264"/>
                </a:lnTo>
                <a:lnTo>
                  <a:pt x="231089" y="57264"/>
                </a:lnTo>
                <a:lnTo>
                  <a:pt x="233730" y="36525"/>
                </a:lnTo>
                <a:close/>
              </a:path>
              <a:path w="431800" h="216535">
                <a:moveTo>
                  <a:pt x="295351" y="34912"/>
                </a:moveTo>
                <a:lnTo>
                  <a:pt x="254578" y="41084"/>
                </a:lnTo>
                <a:lnTo>
                  <a:pt x="231089" y="57264"/>
                </a:lnTo>
                <a:lnTo>
                  <a:pt x="295351" y="57264"/>
                </a:lnTo>
                <a:lnTo>
                  <a:pt x="295351" y="34912"/>
                </a:lnTo>
                <a:close/>
              </a:path>
              <a:path w="431800" h="216535">
                <a:moveTo>
                  <a:pt x="369163" y="68059"/>
                </a:moveTo>
                <a:lnTo>
                  <a:pt x="333857" y="68059"/>
                </a:lnTo>
                <a:lnTo>
                  <a:pt x="333857" y="161531"/>
                </a:lnTo>
                <a:lnTo>
                  <a:pt x="334759" y="173649"/>
                </a:lnTo>
                <a:lnTo>
                  <a:pt x="337357" y="183946"/>
                </a:lnTo>
                <a:lnTo>
                  <a:pt x="337465" y="184378"/>
                </a:lnTo>
                <a:lnTo>
                  <a:pt x="365652" y="212486"/>
                </a:lnTo>
                <a:lnTo>
                  <a:pt x="388734" y="216090"/>
                </a:lnTo>
                <a:lnTo>
                  <a:pt x="395897" y="216090"/>
                </a:lnTo>
                <a:lnTo>
                  <a:pt x="431622" y="199517"/>
                </a:lnTo>
                <a:lnTo>
                  <a:pt x="424055" y="183946"/>
                </a:lnTo>
                <a:lnTo>
                  <a:pt x="383946" y="183946"/>
                </a:lnTo>
                <a:lnTo>
                  <a:pt x="378421" y="181978"/>
                </a:lnTo>
                <a:lnTo>
                  <a:pt x="374688" y="178028"/>
                </a:lnTo>
                <a:lnTo>
                  <a:pt x="371005" y="174091"/>
                </a:lnTo>
                <a:lnTo>
                  <a:pt x="369163" y="168160"/>
                </a:lnTo>
                <a:lnTo>
                  <a:pt x="369163" y="68059"/>
                </a:lnTo>
                <a:close/>
              </a:path>
              <a:path w="431800" h="216535">
                <a:moveTo>
                  <a:pt x="417969" y="171424"/>
                </a:moveTo>
                <a:lnTo>
                  <a:pt x="410921" y="176901"/>
                </a:lnTo>
                <a:lnTo>
                  <a:pt x="404120" y="180814"/>
                </a:lnTo>
                <a:lnTo>
                  <a:pt x="397567" y="183163"/>
                </a:lnTo>
                <a:lnTo>
                  <a:pt x="391261" y="183946"/>
                </a:lnTo>
                <a:lnTo>
                  <a:pt x="424055" y="183946"/>
                </a:lnTo>
                <a:lnTo>
                  <a:pt x="417969" y="171424"/>
                </a:lnTo>
                <a:close/>
              </a:path>
              <a:path w="431800" h="216535">
                <a:moveTo>
                  <a:pt x="419506" y="36525"/>
                </a:moveTo>
                <a:lnTo>
                  <a:pt x="304317" y="36525"/>
                </a:lnTo>
                <a:lnTo>
                  <a:pt x="304317" y="68059"/>
                </a:lnTo>
                <a:lnTo>
                  <a:pt x="419506" y="68059"/>
                </a:lnTo>
                <a:lnTo>
                  <a:pt x="419506" y="36525"/>
                </a:lnTo>
                <a:close/>
              </a:path>
              <a:path w="431800" h="216535">
                <a:moveTo>
                  <a:pt x="369163" y="0"/>
                </a:moveTo>
                <a:lnTo>
                  <a:pt x="333857" y="0"/>
                </a:lnTo>
                <a:lnTo>
                  <a:pt x="333857" y="36525"/>
                </a:lnTo>
                <a:lnTo>
                  <a:pt x="369163" y="36525"/>
                </a:lnTo>
                <a:lnTo>
                  <a:pt x="369163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4" name="object 5" descr=""/>
          <p:cNvPicPr/>
          <p:nvPr/>
        </p:nvPicPr>
        <p:blipFill>
          <a:blip r:embed="rId2"/>
          <a:stretch/>
        </p:blipFill>
        <p:spPr>
          <a:xfrm>
            <a:off x="11288880" y="3897000"/>
            <a:ext cx="1901520" cy="247320"/>
          </a:xfrm>
          <a:prstGeom prst="rect">
            <a:avLst/>
          </a:prstGeom>
          <a:ln w="0">
            <a:noFill/>
          </a:ln>
        </p:spPr>
      </p:pic>
      <p:sp>
        <p:nvSpPr>
          <p:cNvPr id="125" name="object 6"/>
          <p:cNvSpPr/>
          <p:nvPr/>
        </p:nvSpPr>
        <p:spPr>
          <a:xfrm>
            <a:off x="9886680" y="3377880"/>
            <a:ext cx="659232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" strike="noStrike">
                <a:latin typeface="Verdana"/>
              </a:rPr>
              <a:t>Parallel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lines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have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numerous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applications,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6" name="object 7"/>
          <p:cNvSpPr/>
          <p:nvPr/>
        </p:nvSpPr>
        <p:spPr>
          <a:xfrm>
            <a:off x="9304560" y="3755160"/>
            <a:ext cx="1897560" cy="8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371520" indent="-35928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72" strike="noStrike">
                <a:latin typeface="Verdana"/>
              </a:rPr>
              <a:t>including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7" name="object 8"/>
          <p:cNvSpPr/>
          <p:nvPr/>
        </p:nvSpPr>
        <p:spPr>
          <a:xfrm>
            <a:off x="10766520" y="4366800"/>
            <a:ext cx="431280" cy="216000"/>
          </a:xfrm>
          <a:custGeom>
            <a:avLst/>
            <a:gdLst/>
            <a:ahLst/>
            <a:rect l="l" t="t" r="r" b="b"/>
            <a:pathLst>
              <a:path w="431800" h="216535">
                <a:moveTo>
                  <a:pt x="143196" y="67449"/>
                </a:moveTo>
                <a:lnTo>
                  <a:pt x="75971" y="67449"/>
                </a:lnTo>
                <a:lnTo>
                  <a:pt x="85653" y="68040"/>
                </a:lnTo>
                <a:lnTo>
                  <a:pt x="93972" y="69810"/>
                </a:lnTo>
                <a:lnTo>
                  <a:pt x="116344" y="104597"/>
                </a:lnTo>
                <a:lnTo>
                  <a:pt x="116344" y="108127"/>
                </a:lnTo>
                <a:lnTo>
                  <a:pt x="70370" y="108127"/>
                </a:lnTo>
                <a:lnTo>
                  <a:pt x="58454" y="108578"/>
                </a:lnTo>
                <a:lnTo>
                  <a:pt x="16311" y="123739"/>
                </a:lnTo>
                <a:lnTo>
                  <a:pt x="0" y="161531"/>
                </a:lnTo>
                <a:lnTo>
                  <a:pt x="440" y="168186"/>
                </a:lnTo>
                <a:lnTo>
                  <a:pt x="24636" y="205610"/>
                </a:lnTo>
                <a:lnTo>
                  <a:pt x="66916" y="216090"/>
                </a:lnTo>
                <a:lnTo>
                  <a:pt x="79111" y="215419"/>
                </a:lnTo>
                <a:lnTo>
                  <a:pt x="114871" y="201739"/>
                </a:lnTo>
                <a:lnTo>
                  <a:pt x="117259" y="199669"/>
                </a:lnTo>
                <a:lnTo>
                  <a:pt x="151714" y="199669"/>
                </a:lnTo>
                <a:lnTo>
                  <a:pt x="151714" y="185470"/>
                </a:lnTo>
                <a:lnTo>
                  <a:pt x="70370" y="185470"/>
                </a:lnTo>
                <a:lnTo>
                  <a:pt x="62129" y="185044"/>
                </a:lnTo>
                <a:lnTo>
                  <a:pt x="35077" y="168186"/>
                </a:lnTo>
                <a:lnTo>
                  <a:pt x="35077" y="154419"/>
                </a:lnTo>
                <a:lnTo>
                  <a:pt x="70993" y="137896"/>
                </a:lnTo>
                <a:lnTo>
                  <a:pt x="151714" y="137896"/>
                </a:lnTo>
                <a:lnTo>
                  <a:pt x="151641" y="104597"/>
                </a:lnTo>
                <a:lnTo>
                  <a:pt x="150600" y="90474"/>
                </a:lnTo>
                <a:lnTo>
                  <a:pt x="150495" y="89042"/>
                </a:lnTo>
                <a:lnTo>
                  <a:pt x="146838" y="74704"/>
                </a:lnTo>
                <a:lnTo>
                  <a:pt x="143196" y="67449"/>
                </a:lnTo>
                <a:close/>
              </a:path>
              <a:path w="431800" h="216535">
                <a:moveTo>
                  <a:pt x="151714" y="199669"/>
                </a:moveTo>
                <a:lnTo>
                  <a:pt x="117259" y="199669"/>
                </a:lnTo>
                <a:lnTo>
                  <a:pt x="117259" y="214566"/>
                </a:lnTo>
                <a:lnTo>
                  <a:pt x="151714" y="214566"/>
                </a:lnTo>
                <a:lnTo>
                  <a:pt x="151714" y="199669"/>
                </a:lnTo>
                <a:close/>
              </a:path>
              <a:path w="431800" h="216535">
                <a:moveTo>
                  <a:pt x="151714" y="137896"/>
                </a:moveTo>
                <a:lnTo>
                  <a:pt x="116344" y="137896"/>
                </a:lnTo>
                <a:lnTo>
                  <a:pt x="116344" y="155181"/>
                </a:lnTo>
                <a:lnTo>
                  <a:pt x="112065" y="163127"/>
                </a:lnTo>
                <a:lnTo>
                  <a:pt x="85573" y="183765"/>
                </a:lnTo>
                <a:lnTo>
                  <a:pt x="85156" y="183765"/>
                </a:lnTo>
                <a:lnTo>
                  <a:pt x="78307" y="185044"/>
                </a:lnTo>
                <a:lnTo>
                  <a:pt x="77788" y="185044"/>
                </a:lnTo>
                <a:lnTo>
                  <a:pt x="70370" y="185470"/>
                </a:lnTo>
                <a:lnTo>
                  <a:pt x="151714" y="185470"/>
                </a:lnTo>
                <a:lnTo>
                  <a:pt x="151714" y="137896"/>
                </a:lnTo>
                <a:close/>
              </a:path>
              <a:path w="431800" h="216535">
                <a:moveTo>
                  <a:pt x="78206" y="34912"/>
                </a:moveTo>
                <a:lnTo>
                  <a:pt x="38912" y="41135"/>
                </a:lnTo>
                <a:lnTo>
                  <a:pt x="2540" y="62382"/>
                </a:lnTo>
                <a:lnTo>
                  <a:pt x="19494" y="90474"/>
                </a:lnTo>
                <a:lnTo>
                  <a:pt x="26873" y="84392"/>
                </a:lnTo>
                <a:lnTo>
                  <a:pt x="34055" y="79348"/>
                </a:lnTo>
                <a:lnTo>
                  <a:pt x="75971" y="67449"/>
                </a:lnTo>
                <a:lnTo>
                  <a:pt x="143196" y="67449"/>
                </a:lnTo>
                <a:lnTo>
                  <a:pt x="140746" y="62571"/>
                </a:lnTo>
                <a:lnTo>
                  <a:pt x="132219" y="52641"/>
                </a:lnTo>
                <a:lnTo>
                  <a:pt x="121563" y="44883"/>
                </a:lnTo>
                <a:lnTo>
                  <a:pt x="109008" y="39343"/>
                </a:lnTo>
                <a:lnTo>
                  <a:pt x="94556" y="36019"/>
                </a:lnTo>
                <a:lnTo>
                  <a:pt x="78206" y="34912"/>
                </a:lnTo>
                <a:close/>
              </a:path>
              <a:path w="431800" h="216535">
                <a:moveTo>
                  <a:pt x="233730" y="36525"/>
                </a:moveTo>
                <a:lnTo>
                  <a:pt x="199351" y="36525"/>
                </a:lnTo>
                <a:lnTo>
                  <a:pt x="199351" y="214566"/>
                </a:lnTo>
                <a:lnTo>
                  <a:pt x="234645" y="214566"/>
                </a:lnTo>
                <a:lnTo>
                  <a:pt x="234645" y="123774"/>
                </a:lnTo>
                <a:lnTo>
                  <a:pt x="235450" y="111232"/>
                </a:lnTo>
                <a:lnTo>
                  <a:pt x="254664" y="77184"/>
                </a:lnTo>
                <a:lnTo>
                  <a:pt x="279904" y="69672"/>
                </a:lnTo>
                <a:lnTo>
                  <a:pt x="295351" y="69672"/>
                </a:lnTo>
                <a:lnTo>
                  <a:pt x="295351" y="57264"/>
                </a:lnTo>
                <a:lnTo>
                  <a:pt x="231089" y="57264"/>
                </a:lnTo>
                <a:lnTo>
                  <a:pt x="233730" y="36525"/>
                </a:lnTo>
                <a:close/>
              </a:path>
              <a:path w="431800" h="216535">
                <a:moveTo>
                  <a:pt x="295351" y="34912"/>
                </a:moveTo>
                <a:lnTo>
                  <a:pt x="254578" y="41084"/>
                </a:lnTo>
                <a:lnTo>
                  <a:pt x="231089" y="57264"/>
                </a:lnTo>
                <a:lnTo>
                  <a:pt x="295351" y="57264"/>
                </a:lnTo>
                <a:lnTo>
                  <a:pt x="295351" y="34912"/>
                </a:lnTo>
                <a:close/>
              </a:path>
              <a:path w="431800" h="216535">
                <a:moveTo>
                  <a:pt x="369163" y="68059"/>
                </a:moveTo>
                <a:lnTo>
                  <a:pt x="333857" y="68059"/>
                </a:lnTo>
                <a:lnTo>
                  <a:pt x="333857" y="161531"/>
                </a:lnTo>
                <a:lnTo>
                  <a:pt x="334759" y="173649"/>
                </a:lnTo>
                <a:lnTo>
                  <a:pt x="337357" y="183946"/>
                </a:lnTo>
                <a:lnTo>
                  <a:pt x="337465" y="184378"/>
                </a:lnTo>
                <a:lnTo>
                  <a:pt x="365652" y="212486"/>
                </a:lnTo>
                <a:lnTo>
                  <a:pt x="388734" y="216090"/>
                </a:lnTo>
                <a:lnTo>
                  <a:pt x="395897" y="216090"/>
                </a:lnTo>
                <a:lnTo>
                  <a:pt x="431622" y="199517"/>
                </a:lnTo>
                <a:lnTo>
                  <a:pt x="424055" y="183946"/>
                </a:lnTo>
                <a:lnTo>
                  <a:pt x="383946" y="183946"/>
                </a:lnTo>
                <a:lnTo>
                  <a:pt x="378421" y="181978"/>
                </a:lnTo>
                <a:lnTo>
                  <a:pt x="374688" y="178028"/>
                </a:lnTo>
                <a:lnTo>
                  <a:pt x="371005" y="174091"/>
                </a:lnTo>
                <a:lnTo>
                  <a:pt x="369163" y="168160"/>
                </a:lnTo>
                <a:lnTo>
                  <a:pt x="369163" y="68059"/>
                </a:lnTo>
                <a:close/>
              </a:path>
              <a:path w="431800" h="216535">
                <a:moveTo>
                  <a:pt x="417969" y="171424"/>
                </a:moveTo>
                <a:lnTo>
                  <a:pt x="410921" y="176901"/>
                </a:lnTo>
                <a:lnTo>
                  <a:pt x="404120" y="180814"/>
                </a:lnTo>
                <a:lnTo>
                  <a:pt x="397567" y="183163"/>
                </a:lnTo>
                <a:lnTo>
                  <a:pt x="391261" y="183946"/>
                </a:lnTo>
                <a:lnTo>
                  <a:pt x="424055" y="183946"/>
                </a:lnTo>
                <a:lnTo>
                  <a:pt x="417969" y="171424"/>
                </a:lnTo>
                <a:close/>
              </a:path>
              <a:path w="431800" h="216535">
                <a:moveTo>
                  <a:pt x="419506" y="36525"/>
                </a:moveTo>
                <a:lnTo>
                  <a:pt x="304317" y="36525"/>
                </a:lnTo>
                <a:lnTo>
                  <a:pt x="304317" y="68059"/>
                </a:lnTo>
                <a:lnTo>
                  <a:pt x="419506" y="68059"/>
                </a:lnTo>
                <a:lnTo>
                  <a:pt x="419506" y="36525"/>
                </a:lnTo>
                <a:close/>
              </a:path>
              <a:path w="431800" h="216535">
                <a:moveTo>
                  <a:pt x="369163" y="0"/>
                </a:moveTo>
                <a:lnTo>
                  <a:pt x="333857" y="0"/>
                </a:lnTo>
                <a:lnTo>
                  <a:pt x="333857" y="36525"/>
                </a:lnTo>
                <a:lnTo>
                  <a:pt x="369163" y="36525"/>
                </a:lnTo>
                <a:lnTo>
                  <a:pt x="369163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8" name="object 9"/>
          <p:cNvSpPr/>
          <p:nvPr/>
        </p:nvSpPr>
        <p:spPr>
          <a:xfrm>
            <a:off x="11262600" y="3755160"/>
            <a:ext cx="5797800" cy="8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199836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designing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structures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creating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perspective.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They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help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9" name="object 10"/>
          <p:cNvSpPr/>
          <p:nvPr/>
        </p:nvSpPr>
        <p:spPr>
          <a:xfrm>
            <a:off x="9492120" y="4640760"/>
            <a:ext cx="7380720" cy="8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2097360" indent="-208548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49" strike="noStrike">
                <a:latin typeface="Verdana"/>
              </a:rPr>
              <a:t>maintain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uniformity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consistency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various </a:t>
            </a:r>
            <a:r>
              <a:rPr b="0" lang="en-IN" sz="2450" spc="-1" strike="noStrike">
                <a:latin typeface="Verdana"/>
              </a:rPr>
              <a:t>designs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layouts.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31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2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4914000" cy="173196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143" strike="noStrike">
                <a:solidFill>
                  <a:srgbClr val="000000"/>
                </a:solidFill>
                <a:latin typeface="Times New Roman"/>
              </a:rPr>
              <a:t>Applications</a:t>
            </a:r>
            <a:r>
              <a:rPr b="1" lang="en-IN" sz="4100" spc="-2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100" spc="134" strike="noStrike">
                <a:solidFill>
                  <a:srgbClr val="000000"/>
                </a:solidFill>
                <a:latin typeface="Times New Roman"/>
              </a:rPr>
              <a:t>of </a:t>
            </a:r>
            <a:r>
              <a:rPr b="1" lang="en-IN" sz="4100" spc="154" strike="noStrike">
                <a:solidFill>
                  <a:srgbClr val="000000"/>
                </a:solidFill>
                <a:latin typeface="Times New Roman"/>
              </a:rPr>
              <a:t>Perpendicular</a:t>
            </a:r>
            <a:r>
              <a:rPr b="1" lang="en-IN" sz="4100" spc="-97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100" spc="123" strike="noStrike">
                <a:solidFill>
                  <a:srgbClr val="000000"/>
                </a:solidFill>
                <a:latin typeface="Times New Roman"/>
              </a:rPr>
              <a:t>Lines</a:t>
            </a:r>
            <a:endParaRPr b="0" lang="en-IN" sz="4100" spc="-1" strike="noStrike">
              <a:latin typeface="Calibri"/>
            </a:endParaRPr>
          </a:p>
        </p:txBody>
      </p:sp>
      <p:pic>
        <p:nvPicPr>
          <p:cNvPr id="134" name="object 6" descr=""/>
          <p:cNvPicPr/>
          <p:nvPr/>
        </p:nvPicPr>
        <p:blipFill>
          <a:blip r:embed="rId2"/>
          <a:stretch/>
        </p:blipFill>
        <p:spPr>
          <a:xfrm>
            <a:off x="1460520" y="3755160"/>
            <a:ext cx="1897200" cy="308520"/>
          </a:xfrm>
          <a:prstGeom prst="rect">
            <a:avLst/>
          </a:prstGeom>
          <a:ln w="0">
            <a:noFill/>
          </a:ln>
        </p:spPr>
      </p:pic>
      <p:pic>
        <p:nvPicPr>
          <p:cNvPr id="135" name="object 7" descr=""/>
          <p:cNvPicPr/>
          <p:nvPr/>
        </p:nvPicPr>
        <p:blipFill>
          <a:blip r:embed="rId3"/>
          <a:stretch/>
        </p:blipFill>
        <p:spPr>
          <a:xfrm>
            <a:off x="4166640" y="3755160"/>
            <a:ext cx="1971720" cy="247320"/>
          </a:xfrm>
          <a:prstGeom prst="rect">
            <a:avLst/>
          </a:prstGeom>
          <a:ln w="0">
            <a:noFill/>
          </a:ln>
        </p:spPr>
      </p:pic>
      <p:sp>
        <p:nvSpPr>
          <p:cNvPr id="136" name="object 8"/>
          <p:cNvSpPr/>
          <p:nvPr/>
        </p:nvSpPr>
        <p:spPr>
          <a:xfrm>
            <a:off x="1433160" y="3175200"/>
            <a:ext cx="6121800" cy="38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52" strike="noStrike">
                <a:latin typeface="Verdana"/>
              </a:rPr>
              <a:t>Perpendicular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lines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vital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2025000">
              <a:lnSpc>
                <a:spcPct val="100000"/>
              </a:lnSpc>
              <a:spcBef>
                <a:spcPts val="510"/>
              </a:spcBef>
              <a:buNone/>
              <a:tabLst>
                <a:tab algn="l" pos="4803840"/>
              </a:tabLst>
            </a:pP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26" strike="noStrike">
                <a:latin typeface="Verdana"/>
              </a:rPr>
              <a:t>for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0"/>
              </a:spcBef>
              <a:buNone/>
              <a:tabLst>
                <a:tab algn="l" pos="4803840"/>
              </a:tabLst>
            </a:pPr>
            <a:r>
              <a:rPr b="0" lang="en-IN" sz="2450" spc="-1" strike="noStrike">
                <a:latin typeface="Verdana"/>
              </a:rPr>
              <a:t>ensuring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stability</a:t>
            </a:r>
            <a:r>
              <a:rPr b="0" lang="en-IN" sz="2450" spc="-5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5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right</a:t>
            </a:r>
            <a:r>
              <a:rPr b="0" lang="en-IN" sz="2450" spc="-5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angles</a:t>
            </a:r>
            <a:r>
              <a:rPr b="0" lang="en-IN" sz="2450" spc="-5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17000"/>
              </a:lnSpc>
              <a:spcBef>
                <a:spcPts val="74"/>
              </a:spcBef>
              <a:buNone/>
              <a:tabLst>
                <a:tab algn="l" pos="4803840"/>
              </a:tabLst>
            </a:pPr>
            <a:r>
              <a:rPr b="0" lang="en-IN" sz="2450" spc="-32" strike="noStrike">
                <a:latin typeface="Verdana"/>
              </a:rPr>
              <a:t>structures.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They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also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used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 </a:t>
            </a:r>
            <a:r>
              <a:rPr b="0" lang="en-IN" sz="2450" spc="-1" strike="noStrike">
                <a:latin typeface="Verdana"/>
              </a:rPr>
              <a:t>coordinate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systems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deﬁne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grids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computer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graphics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rendering.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object 2"/>
          <p:cNvSpPr/>
          <p:nvPr/>
        </p:nvSpPr>
        <p:spPr>
          <a:xfrm>
            <a:off x="0" y="-180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17061942" y="0"/>
                </a:lnTo>
                <a:lnTo>
                  <a:pt x="17061942" y="1225550"/>
                </a:lnTo>
                <a:lnTo>
                  <a:pt x="17061942" y="9061450"/>
                </a:lnTo>
                <a:lnTo>
                  <a:pt x="12092534" y="9061450"/>
                </a:lnTo>
                <a:lnTo>
                  <a:pt x="12092534" y="9057615"/>
                </a:lnTo>
                <a:lnTo>
                  <a:pt x="6195504" y="9057615"/>
                </a:lnTo>
                <a:lnTo>
                  <a:pt x="6195504" y="9061450"/>
                </a:lnTo>
                <a:lnTo>
                  <a:pt x="1225994" y="9061450"/>
                </a:lnTo>
                <a:lnTo>
                  <a:pt x="1225994" y="1225550"/>
                </a:lnTo>
                <a:lnTo>
                  <a:pt x="6195504" y="1225550"/>
                </a:lnTo>
                <a:lnTo>
                  <a:pt x="6195504" y="1230045"/>
                </a:lnTo>
                <a:lnTo>
                  <a:pt x="12092534" y="1230045"/>
                </a:lnTo>
                <a:lnTo>
                  <a:pt x="12092534" y="1225550"/>
                </a:lnTo>
                <a:lnTo>
                  <a:pt x="17061942" y="1225550"/>
                </a:lnTo>
                <a:lnTo>
                  <a:pt x="17061942" y="0"/>
                </a:lnTo>
                <a:lnTo>
                  <a:pt x="11815737" y="0"/>
                </a:lnTo>
                <a:lnTo>
                  <a:pt x="11815737" y="1828"/>
                </a:lnTo>
                <a:lnTo>
                  <a:pt x="6472263" y="1828"/>
                </a:lnTo>
                <a:lnTo>
                  <a:pt x="6472263" y="0"/>
                </a:lnTo>
                <a:lnTo>
                  <a:pt x="0" y="0"/>
                </a:lnTo>
                <a:lnTo>
                  <a:pt x="0" y="1225550"/>
                </a:lnTo>
                <a:lnTo>
                  <a:pt x="0" y="9061450"/>
                </a:lnTo>
                <a:lnTo>
                  <a:pt x="0" y="10287000"/>
                </a:lnTo>
                <a:lnTo>
                  <a:pt x="6472263" y="10287000"/>
                </a:lnTo>
                <a:lnTo>
                  <a:pt x="6472263" y="10285832"/>
                </a:lnTo>
                <a:lnTo>
                  <a:pt x="11815737" y="10285832"/>
                </a:lnTo>
                <a:lnTo>
                  <a:pt x="11815737" y="10287000"/>
                </a:lnTo>
                <a:lnTo>
                  <a:pt x="18288000" y="10287000"/>
                </a:lnTo>
                <a:lnTo>
                  <a:pt x="18288000" y="9061450"/>
                </a:lnTo>
                <a:lnTo>
                  <a:pt x="18288000" y="122555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778000" y="2406600"/>
            <a:ext cx="6722280" cy="1737000"/>
          </a:xfrm>
          <a:prstGeom prst="rect">
            <a:avLst/>
          </a:prstGeom>
          <a:noFill/>
          <a:ln w="0">
            <a:noFill/>
          </a:ln>
        </p:spPr>
        <p:txBody>
          <a:bodyPr lIns="0" rIns="0" tIns="17280" bIns="0" anchor="t">
            <a:noAutofit/>
          </a:bodyPr>
          <a:p>
            <a:pPr marL="12600">
              <a:lnSpc>
                <a:spcPct val="100000"/>
              </a:lnSpc>
              <a:spcBef>
                <a:spcPts val="136"/>
              </a:spcBef>
              <a:buNone/>
            </a:pPr>
            <a:r>
              <a:rPr b="1" lang="en-IN" sz="10000" spc="449" strike="noStrike">
                <a:solidFill>
                  <a:srgbClr val="000000"/>
                </a:solidFill>
                <a:latin typeface="Times New Roman"/>
              </a:rPr>
              <a:t>Conclusion</a:t>
            </a:r>
            <a:endParaRPr b="0" lang="en-IN" sz="10000" spc="-1" strike="noStrike">
              <a:latin typeface="Calibri"/>
            </a:endParaRPr>
          </a:p>
        </p:txBody>
      </p:sp>
      <p:sp>
        <p:nvSpPr>
          <p:cNvPr id="139" name="object 4"/>
          <p:cNvSpPr/>
          <p:nvPr/>
        </p:nvSpPr>
        <p:spPr>
          <a:xfrm>
            <a:off x="4334040" y="4660200"/>
            <a:ext cx="9609840" cy="152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algn="ctr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parallel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perpendicular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lines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essential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 </a:t>
            </a:r>
            <a:r>
              <a:rPr b="0" lang="en-IN" sz="2450" spc="52" strike="noStrike">
                <a:latin typeface="Verdana"/>
              </a:rPr>
              <a:t>mathematics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applications.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Mastering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concepts </a:t>
            </a:r>
            <a:r>
              <a:rPr b="0" lang="en-IN" sz="2450" spc="-1" strike="noStrike">
                <a:latin typeface="Verdana"/>
              </a:rPr>
              <a:t>allows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better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problem-solving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skills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enhances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our </a:t>
            </a:r>
            <a:r>
              <a:rPr b="0" lang="en-IN" sz="2450" spc="-12" strike="noStrike">
                <a:latin typeface="Verdana"/>
              </a:rPr>
              <a:t>ability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analyze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geometric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situations.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2024-12-18T15:25:14Z</dcterms:created>
  <dc:creator/>
  <dc:description/>
  <dc:language>en-IN</dc:language>
  <cp:lastModifiedBy/>
  <dcterms:modified xsi:type="dcterms:W3CDTF">2025-02-04T10:46:21Z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NXPowerLiteLastOptimized">
    <vt:lpwstr>259117</vt:lpwstr>
  </property>
  <property fmtid="{D5CDD505-2E9C-101B-9397-08002B2CF9AE}" pid="6" name="NXPowerLiteSettings">
    <vt:lpwstr>F7000400038000</vt:lpwstr>
  </property>
  <property fmtid="{D5CDD505-2E9C-101B-9397-08002B2CF9AE}" pid="7" name="NXPowerLiteVersion">
    <vt:lpwstr>S10.3.1</vt:lpwstr>
  </property>
  <property fmtid="{D5CDD505-2E9C-101B-9397-08002B2CF9AE}" pid="8" name="PresentationFormat">
    <vt:lpwstr>On-screen Show (4:3)</vt:lpwstr>
  </property>
  <property fmtid="{D5CDD505-2E9C-101B-9397-08002B2CF9AE}" pid="9" name="Producer">
    <vt:lpwstr>GPL Ghostscript 10.04.0</vt:lpwstr>
  </property>
</Properties>
</file>