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3.png" ContentType="image/png"/>
  <Override PartName="/ppt/media/image9.jpeg" ContentType="image/jpeg"/>
  <Override PartName="/ppt/media/image12.png" ContentType="image/png"/>
  <Override PartName="/ppt/media/image20.jpeg" ContentType="image/jpeg"/>
  <Override PartName="/ppt/media/image7.png" ContentType="image/png"/>
  <Override PartName="/ppt/media/image1.jpeg" ContentType="image/jpeg"/>
  <Override PartName="/ppt/media/image11.png" ContentType="image/png"/>
  <Override PartName="/ppt/media/image6.png" ContentType="image/png"/>
  <Override PartName="/ppt/media/image8.jpeg" ContentType="image/jpeg"/>
  <Override PartName="/ppt/media/image5.png" ContentType="image/png"/>
  <Override PartName="/ppt/media/image28.png" ContentType="image/png"/>
  <Override PartName="/ppt/media/image4.png" ContentType="image/png"/>
  <Override PartName="/ppt/media/image27.png" ContentType="image/png"/>
  <Override PartName="/ppt/media/image3.png" ContentType="image/png"/>
  <Override PartName="/ppt/media/image26.png" ContentType="image/png"/>
  <Override PartName="/ppt/media/image25.jpeg" ContentType="image/jpeg"/>
  <Override PartName="/ppt/media/image2.jpeg" ContentType="image/jpeg"/>
  <Override PartName="/ppt/media/image24.png" ContentType="image/png"/>
  <Override PartName="/ppt/media/image23.png" ContentType="image/png"/>
  <Override PartName="/ppt/media/image22.png" ContentType="image/png"/>
  <Override PartName="/ppt/media/image10.png" ContentType="image/png"/>
  <Override PartName="/ppt/media/image21.png" ContentType="image/png"/>
  <Override PartName="/ppt/media/image19.png" ContentType="image/png"/>
  <Override PartName="/ppt/media/image18.png" ContentType="image/png"/>
  <Override PartName="/ppt/media/image15.jpeg" ContentType="image/jpeg"/>
  <Override PartName="/ppt/media/image17.png" ContentType="image/png"/>
  <Override PartName="/ppt/media/image16.png" ContentType="image/png"/>
  <Override PartName="/ppt/media/image14.jpeg" ContentType="image/jpe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E34C1DB-D048-4812-B808-F35C7C57304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438200" y="1419840"/>
            <a:ext cx="15424200" cy="13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1B4EE38-A4B3-441F-824E-9F924698876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438200" y="1419840"/>
            <a:ext cx="15424200" cy="13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D7C4267-0E5B-4D1D-A9B0-CC24F40FE656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438200" y="1419840"/>
            <a:ext cx="15424200" cy="13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648396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205244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91512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648396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205244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23FF658-7453-4A02-9F12-9F2969A60D12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5A58616-F03F-4F14-84F7-255DDE59876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438200" y="1419840"/>
            <a:ext cx="15424200" cy="13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B09FA33-E898-4921-8D87-B52D5404D52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438200" y="1419840"/>
            <a:ext cx="15424200" cy="13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C9F0387-D0B9-41B7-A5D1-DC9951D10C8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438200" y="1419840"/>
            <a:ext cx="15424200" cy="13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20C7E66-FA1C-4034-8137-9C5630494D0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438200" y="1419840"/>
            <a:ext cx="15424200" cy="13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3CC4FC9-68D6-430C-99D3-87707CA6859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1438200" y="1419840"/>
            <a:ext cx="15424200" cy="628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A62B741-BF09-40F0-8BD7-D361EFD5F08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438200" y="1419840"/>
            <a:ext cx="15424200" cy="13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FDAB439-4AAF-4282-B5EE-143BF51B9C7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438200" y="1419840"/>
            <a:ext cx="15424200" cy="13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87DC67E-ABBB-4873-8A23-301AC9DCA54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438200" y="1419840"/>
            <a:ext cx="15424200" cy="13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72BE8F8-1403-4848-AE43-294577CFC1B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438200" y="1419840"/>
            <a:ext cx="15424200" cy="13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9BD0155-6D03-4952-9A66-450777DD967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438200" y="1419840"/>
            <a:ext cx="15424200" cy="13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9B7C657-95D4-41E4-9BAC-89F8CE779D0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438200" y="1419840"/>
            <a:ext cx="15424200" cy="13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43F2437-66DB-4689-8E09-38E6FDE4733A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438200" y="1419840"/>
            <a:ext cx="15424200" cy="13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648396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1205244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91512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648396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1205244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ED98DAF-918F-4E73-9268-0A2FCA0B7C1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438200" y="1419840"/>
            <a:ext cx="15424200" cy="13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76F2E3D-B19D-4594-BD0B-2E90BAC2B38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438200" y="1419840"/>
            <a:ext cx="15424200" cy="13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08B05C-A3C0-40CD-8164-FA332EC99E0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438200" y="1419840"/>
            <a:ext cx="15424200" cy="13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13D18B0-5D53-4782-986D-4B48CB801D0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438200" y="1419840"/>
            <a:ext cx="15424200" cy="628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858288F-5FC7-4AB3-BC78-2CE9B03E6A1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438200" y="1419840"/>
            <a:ext cx="15424200" cy="13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618980E-4E58-45CF-BE78-0FF4C12ECCB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438200" y="1419840"/>
            <a:ext cx="15424200" cy="13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402CDDF-A146-4FF2-9516-A9F51B9CFDD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438200" y="1419840"/>
            <a:ext cx="15424200" cy="13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608709A-B55B-4699-BF3D-FC4DD63C17D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880" cy="1028664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364A28C-1423-4B34-BE2A-1F6F7FF0F93D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438200" y="1419840"/>
            <a:ext cx="15424200" cy="13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5000" spc="-1" strike="noStrike">
                <a:latin typeface="Calibri"/>
              </a:rPr>
              <a:t>Click to edit the title text format</a:t>
            </a:r>
            <a:endParaRPr b="0" lang="en-IN" sz="5000" spc="-1" strike="noStrike"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Fifth Outline Level</a:t>
            </a:r>
            <a:endParaRPr b="0" lang="en-IN" sz="18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Sixth Outline Level</a:t>
            </a:r>
            <a:endParaRPr b="0" lang="en-IN" sz="18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Seventh Outline Level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F749F7EB-24A7-41DD-B79D-16705821A050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8.png"/><Relationship Id="rId2" Type="http://schemas.openxmlformats.org/officeDocument/2006/relationships/hyperlink" Target="mailto:youremail@email.com" TargetMode="External"/><Relationship Id="rId3" Type="http://schemas.openxmlformats.org/officeDocument/2006/relationships/hyperlink" Target="http://www.yourwebsite.com/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jpeg"/><Relationship Id="rId4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image" Target="../media/image13.png"/><Relationship Id="rId3" Type="http://schemas.openxmlformats.org/officeDocument/2006/relationships/image" Target="../media/image14.jpeg"/><Relationship Id="rId4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5.jpeg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image" Target="../media/image19.png"/><Relationship Id="rId6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0.jpeg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3.png"/><Relationship Id="rId2" Type="http://schemas.openxmlformats.org/officeDocument/2006/relationships/image" Target="../media/image24.png"/><Relationship Id="rId3" Type="http://schemas.openxmlformats.org/officeDocument/2006/relationships/image" Target="../media/image25.jpeg"/><Relationship Id="rId4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6.png"/><Relationship Id="rId2" Type="http://schemas.openxmlformats.org/officeDocument/2006/relationships/image" Target="../media/image27.pn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object 2"/>
          <p:cNvSpPr/>
          <p:nvPr/>
        </p:nvSpPr>
        <p:spPr>
          <a:xfrm>
            <a:off x="9411840" y="1253160"/>
            <a:ext cx="7323120" cy="819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 algn="ctr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8950" spc="304" strike="noStrike">
                <a:solidFill>
                  <a:srgbClr val="ffffff"/>
                </a:solidFill>
                <a:latin typeface="Times New Roman"/>
              </a:rPr>
              <a:t>Unlocking</a:t>
            </a:r>
            <a:r>
              <a:rPr b="1" lang="en-IN" sz="8950" spc="-245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8950" spc="347" strike="noStrike">
                <a:solidFill>
                  <a:srgbClr val="ffffff"/>
                </a:solidFill>
                <a:latin typeface="Times New Roman"/>
              </a:rPr>
              <a:t>the </a:t>
            </a:r>
            <a:r>
              <a:rPr b="1" lang="en-IN" sz="8950" spc="174" strike="noStrike">
                <a:solidFill>
                  <a:srgbClr val="ffffff"/>
                </a:solidFill>
                <a:latin typeface="Times New Roman"/>
              </a:rPr>
              <a:t>Universe: </a:t>
            </a:r>
            <a:r>
              <a:rPr b="1" lang="en-IN" sz="8950" spc="287" strike="noStrike">
                <a:solidFill>
                  <a:srgbClr val="ffffff"/>
                </a:solidFill>
                <a:latin typeface="Times New Roman"/>
              </a:rPr>
              <a:t>Exploring</a:t>
            </a:r>
            <a:r>
              <a:rPr b="1" lang="en-IN" sz="8950" spc="-256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8950" spc="347" strike="noStrike">
                <a:solidFill>
                  <a:srgbClr val="ffffff"/>
                </a:solidFill>
                <a:latin typeface="Times New Roman"/>
              </a:rPr>
              <a:t>the </a:t>
            </a:r>
            <a:r>
              <a:rPr b="1" lang="en-IN" sz="8950" spc="443" strike="noStrike">
                <a:solidFill>
                  <a:srgbClr val="ffffff"/>
                </a:solidFill>
                <a:latin typeface="Times New Roman"/>
              </a:rPr>
              <a:t>Domain</a:t>
            </a:r>
            <a:r>
              <a:rPr b="1" lang="en-IN" sz="8950" spc="-140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8950" spc="324" strike="noStrike">
                <a:solidFill>
                  <a:srgbClr val="ffffff"/>
                </a:solidFill>
                <a:latin typeface="Times New Roman"/>
              </a:rPr>
              <a:t>and </a:t>
            </a:r>
            <a:r>
              <a:rPr b="1" lang="en-IN" sz="8950" spc="239" strike="noStrike">
                <a:solidFill>
                  <a:srgbClr val="ffffff"/>
                </a:solidFill>
                <a:latin typeface="Times New Roman"/>
              </a:rPr>
              <a:t>Range</a:t>
            </a:r>
            <a:r>
              <a:rPr b="1" lang="en-IN" sz="8950" spc="-140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8950" spc="347" strike="noStrike">
                <a:solidFill>
                  <a:srgbClr val="ffffff"/>
                </a:solidFill>
                <a:latin typeface="Times New Roman"/>
              </a:rPr>
              <a:t>of </a:t>
            </a:r>
            <a:r>
              <a:rPr b="1" lang="en-IN" sz="8950" spc="369" strike="noStrike">
                <a:solidFill>
                  <a:srgbClr val="ffffff"/>
                </a:solidFill>
                <a:latin typeface="Times New Roman"/>
              </a:rPr>
              <a:t>Functions</a:t>
            </a:r>
            <a:endParaRPr b="0" lang="en-IN" sz="8950" spc="-1" strike="noStrike">
              <a:latin typeface="Arial"/>
            </a:endParaRPr>
          </a:p>
        </p:txBody>
      </p:sp>
      <p:pic>
        <p:nvPicPr>
          <p:cNvPr id="84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720" cy="8000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0" name="object 3"/>
          <p:cNvSpPr/>
          <p:nvPr/>
        </p:nvSpPr>
        <p:spPr>
          <a:xfrm>
            <a:off x="3861360" y="782352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1" name="object 4"/>
          <p:cNvSpPr/>
          <p:nvPr/>
        </p:nvSpPr>
        <p:spPr>
          <a:xfrm>
            <a:off x="2691720" y="781884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42" name="object 5"/>
          <p:cNvGrpSpPr/>
          <p:nvPr/>
        </p:nvGrpSpPr>
        <p:grpSpPr>
          <a:xfrm>
            <a:off x="1511640" y="7818840"/>
            <a:ext cx="685440" cy="685440"/>
            <a:chOff x="1511640" y="7818840"/>
            <a:chExt cx="685440" cy="685440"/>
          </a:xfrm>
        </p:grpSpPr>
        <p:sp>
          <p:nvSpPr>
            <p:cNvPr id="143" name="object 6"/>
            <p:cNvSpPr/>
            <p:nvPr/>
          </p:nvSpPr>
          <p:spPr>
            <a:xfrm>
              <a:off x="1693080" y="8000280"/>
              <a:ext cx="322200" cy="322920"/>
            </a:xfrm>
            <a:custGeom>
              <a:avLst/>
              <a:gdLst/>
              <a:ah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44" name="object 7" descr=""/>
            <p:cNvPicPr/>
            <p:nvPr/>
          </p:nvPicPr>
          <p:blipFill>
            <a:blip r:embed="rId1"/>
            <a:stretch/>
          </p:blipFill>
          <p:spPr>
            <a:xfrm>
              <a:off x="1788840" y="8096040"/>
              <a:ext cx="13104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45" name="object 8"/>
            <p:cNvSpPr/>
            <p:nvPr/>
          </p:nvSpPr>
          <p:spPr>
            <a:xfrm>
              <a:off x="1511640" y="7818840"/>
              <a:ext cx="685440" cy="685440"/>
            </a:xfrm>
            <a:custGeom>
              <a:avLst/>
              <a:gdLst/>
              <a:ah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1505160" y="2530800"/>
            <a:ext cx="7125480" cy="229248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338" strike="noStrike">
                <a:solidFill>
                  <a:srgbClr val="ffffff"/>
                </a:solidFill>
                <a:latin typeface="Times New Roman"/>
              </a:rPr>
              <a:t>Thanks!</a:t>
            </a:r>
            <a:endParaRPr b="0" lang="en-IN" sz="14950" spc="-1" strike="noStrike">
              <a:latin typeface="Calibri"/>
            </a:endParaRPr>
          </a:p>
        </p:txBody>
      </p:sp>
      <p:sp>
        <p:nvSpPr>
          <p:cNvPr id="147" name="object 10"/>
          <p:cNvSpPr/>
          <p:nvPr/>
        </p:nvSpPr>
        <p:spPr>
          <a:xfrm>
            <a:off x="1505160" y="5084640"/>
            <a:ext cx="491328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12600">
              <a:lnSpc>
                <a:spcPct val="102000"/>
              </a:lnSpc>
              <a:spcBef>
                <a:spcPts val="31"/>
              </a:spcBef>
              <a:buNone/>
            </a:pPr>
            <a:r>
              <a:rPr b="0" lang="en-IN" sz="2750" spc="94" strike="noStrike">
                <a:solidFill>
                  <a:srgbClr val="ffffff"/>
                </a:solidFill>
                <a:latin typeface="Verdana"/>
              </a:rPr>
              <a:t>Do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1" strike="noStrike">
                <a:solidFill>
                  <a:srgbClr val="ffffff"/>
                </a:solidFill>
                <a:latin typeface="Verdana"/>
              </a:rPr>
              <a:t>you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750" spc="-22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questions? </a:t>
            </a: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2"/>
              </a:rPr>
              <a:t>youremail@email.com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en-IN" sz="2750" spc="-517" strike="noStrike">
                <a:solidFill>
                  <a:srgbClr val="ffffff"/>
                </a:solidFill>
                <a:latin typeface="Verdana"/>
              </a:rPr>
              <a:t>+91</a:t>
            </a:r>
            <a:r>
              <a:rPr b="0" lang="en-IN" sz="2750" spc="-25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75" strike="noStrike">
                <a:solidFill>
                  <a:srgbClr val="ffffff"/>
                </a:solidFill>
                <a:latin typeface="Verdana"/>
              </a:rPr>
              <a:t>620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307" strike="noStrike">
                <a:solidFill>
                  <a:srgbClr val="ffffff"/>
                </a:solidFill>
                <a:latin typeface="Verdana"/>
              </a:rPr>
              <a:t>000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6" strike="noStrike">
                <a:solidFill>
                  <a:srgbClr val="ffffff"/>
                </a:solidFill>
                <a:latin typeface="Verdana"/>
              </a:rPr>
              <a:t>838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3"/>
              </a:rPr>
              <a:t>www.yourwebsite.com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 @yourusername</a:t>
            </a:r>
            <a:endParaRPr b="0" lang="en-IN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object 2"/>
          <p:cNvGrpSpPr/>
          <p:nvPr/>
        </p:nvGrpSpPr>
        <p:grpSpPr>
          <a:xfrm>
            <a:off x="0" y="0"/>
            <a:ext cx="9143640" cy="10286640"/>
            <a:chOff x="0" y="0"/>
            <a:chExt cx="9143640" cy="10286640"/>
          </a:xfrm>
        </p:grpSpPr>
        <p:sp>
          <p:nvSpPr>
            <p:cNvPr id="86" name="object 3"/>
            <p:cNvSpPr/>
            <p:nvPr/>
          </p:nvSpPr>
          <p:spPr>
            <a:xfrm>
              <a:off x="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87" name="object 4" descr=""/>
            <p:cNvPicPr/>
            <p:nvPr/>
          </p:nvPicPr>
          <p:blipFill>
            <a:blip r:embed="rId1"/>
            <a:stretch/>
          </p:blipFill>
          <p:spPr>
            <a:xfrm>
              <a:off x="1334880" y="1143000"/>
              <a:ext cx="6467040" cy="8000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438200" y="1419840"/>
            <a:ext cx="15424200" cy="1800360"/>
          </a:xfrm>
          <a:prstGeom prst="rect">
            <a:avLst/>
          </a:prstGeom>
          <a:noFill/>
          <a:ln w="0">
            <a:noFill/>
          </a:ln>
        </p:spPr>
        <p:txBody>
          <a:bodyPr lIns="0" rIns="0" tIns="80640" bIns="0" anchor="t">
            <a:noAutofit/>
          </a:bodyPr>
          <a:p>
            <a:pPr marL="912744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4550" spc="157" strike="noStrike">
                <a:solidFill>
                  <a:srgbClr val="000000"/>
                </a:solidFill>
                <a:latin typeface="Times New Roman"/>
              </a:rPr>
              <a:t>Unlocking</a:t>
            </a:r>
            <a:r>
              <a:rPr b="1" lang="en-IN" sz="4550" spc="-114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4550" spc="199" strike="noStrike">
                <a:solidFill>
                  <a:srgbClr val="000000"/>
                </a:solidFill>
                <a:latin typeface="Times New Roman"/>
              </a:rPr>
              <a:t>the</a:t>
            </a:r>
            <a:r>
              <a:rPr b="1" lang="en-IN" sz="4550" spc="-55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4550" spc="123" strike="noStrike">
                <a:solidFill>
                  <a:srgbClr val="000000"/>
                </a:solidFill>
                <a:latin typeface="Times New Roman"/>
              </a:rPr>
              <a:t>Universe</a:t>
            </a:r>
            <a:endParaRPr b="0" lang="en-IN" sz="4550" spc="-1" strike="noStrike">
              <a:latin typeface="Calibri"/>
            </a:endParaRPr>
          </a:p>
        </p:txBody>
      </p:sp>
      <p:pic>
        <p:nvPicPr>
          <p:cNvPr id="89" name="object 6" descr=""/>
          <p:cNvPicPr/>
          <p:nvPr/>
        </p:nvPicPr>
        <p:blipFill>
          <a:blip r:embed="rId2"/>
          <a:stretch/>
        </p:blipFill>
        <p:spPr>
          <a:xfrm>
            <a:off x="10575000" y="2869200"/>
            <a:ext cx="1490760" cy="247320"/>
          </a:xfrm>
          <a:prstGeom prst="rect">
            <a:avLst/>
          </a:prstGeom>
          <a:ln w="0">
            <a:noFill/>
          </a:ln>
        </p:spPr>
      </p:pic>
      <p:pic>
        <p:nvPicPr>
          <p:cNvPr id="90" name="object 7" descr=""/>
          <p:cNvPicPr/>
          <p:nvPr/>
        </p:nvPicPr>
        <p:blipFill>
          <a:blip r:embed="rId3"/>
          <a:stretch/>
        </p:blipFill>
        <p:spPr>
          <a:xfrm>
            <a:off x="15045480" y="3631320"/>
            <a:ext cx="1486800" cy="308520"/>
          </a:xfrm>
          <a:prstGeom prst="rect">
            <a:avLst/>
          </a:prstGeom>
          <a:ln w="0">
            <a:noFill/>
          </a:ln>
        </p:spPr>
      </p:pic>
      <p:pic>
        <p:nvPicPr>
          <p:cNvPr id="91" name="object 8" descr=""/>
          <p:cNvPicPr/>
          <p:nvPr/>
        </p:nvPicPr>
        <p:blipFill>
          <a:blip r:embed="rId4"/>
          <a:stretch/>
        </p:blipFill>
        <p:spPr>
          <a:xfrm>
            <a:off x="15329160" y="5155200"/>
            <a:ext cx="1221840" cy="247320"/>
          </a:xfrm>
          <a:prstGeom prst="rect">
            <a:avLst/>
          </a:prstGeom>
          <a:ln w="0">
            <a:noFill/>
          </a:ln>
        </p:spPr>
      </p:pic>
      <p:sp>
        <p:nvSpPr>
          <p:cNvPr id="92" name="object 9"/>
          <p:cNvSpPr/>
          <p:nvPr/>
        </p:nvSpPr>
        <p:spPr>
          <a:xfrm>
            <a:off x="10553040" y="2788560"/>
            <a:ext cx="6026400" cy="304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 indent="1582920">
              <a:lnSpc>
                <a:spcPct val="102000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our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exploration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77" strike="noStrike">
                <a:latin typeface="Verdana"/>
              </a:rPr>
              <a:t>domain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range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functions!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97" strike="noStrike">
                <a:latin typeface="Verdana"/>
              </a:rPr>
              <a:t>In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this </a:t>
            </a:r>
            <a:r>
              <a:rPr b="0" lang="en-IN" sz="2450" spc="-75" strike="noStrike">
                <a:latin typeface="Verdana"/>
              </a:rPr>
              <a:t>journey,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will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uncover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2600" indent="158292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how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functions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deﬁne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relationships </a:t>
            </a:r>
            <a:r>
              <a:rPr b="0" lang="en-IN" sz="2450" spc="63" strike="noStrike">
                <a:latin typeface="Verdana"/>
              </a:rPr>
              <a:t>between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variables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how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they </a:t>
            </a:r>
            <a:r>
              <a:rPr b="0" lang="en-IN" sz="2450" spc="-1" strike="noStrike">
                <a:latin typeface="Verdana"/>
              </a:rPr>
              <a:t>shape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our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understanding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-52" strike="noStrike">
                <a:latin typeface="Verdana"/>
              </a:rPr>
              <a:t>universe.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Let's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embark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on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this </a:t>
            </a:r>
            <a:r>
              <a:rPr b="0" lang="en-IN" sz="2450" spc="-1" strike="noStrike">
                <a:latin typeface="Verdana"/>
              </a:rPr>
              <a:t>adventure</a:t>
            </a:r>
            <a:r>
              <a:rPr b="0" lang="en-IN" sz="2450" spc="-2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together!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438200" y="1419840"/>
            <a:ext cx="15424200" cy="2352240"/>
          </a:xfrm>
          <a:prstGeom prst="rect">
            <a:avLst/>
          </a:prstGeom>
          <a:noFill/>
          <a:ln w="0">
            <a:noFill/>
          </a:ln>
        </p:spPr>
        <p:txBody>
          <a:bodyPr lIns="0" rIns="0" tIns="632520" bIns="0" anchor="t">
            <a:noAutofit/>
          </a:bodyPr>
          <a:p>
            <a:pPr marL="963684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4650" spc="-1" strike="noStrike">
                <a:solidFill>
                  <a:srgbClr val="ffffff"/>
                </a:solidFill>
                <a:latin typeface="Times New Roman"/>
              </a:rPr>
              <a:t>What</a:t>
            </a:r>
            <a:r>
              <a:rPr b="1" lang="en-IN" sz="4650" spc="-26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4650" spc="134" strike="noStrike">
                <a:solidFill>
                  <a:srgbClr val="ffffff"/>
                </a:solidFill>
                <a:latin typeface="Times New Roman"/>
              </a:rPr>
              <a:t>are</a:t>
            </a:r>
            <a:r>
              <a:rPr b="1" lang="en-IN" sz="4650" spc="9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4650" spc="168" strike="noStrike">
                <a:solidFill>
                  <a:srgbClr val="ffffff"/>
                </a:solidFill>
                <a:latin typeface="Times New Roman"/>
              </a:rPr>
              <a:t>Functions?</a:t>
            </a:r>
            <a:endParaRPr b="0" lang="en-IN" sz="4650" spc="-1" strike="noStrike">
              <a:latin typeface="Calibri"/>
            </a:endParaRPr>
          </a:p>
        </p:txBody>
      </p:sp>
      <p:pic>
        <p:nvPicPr>
          <p:cNvPr id="95" name="object 4" descr=""/>
          <p:cNvPicPr/>
          <p:nvPr/>
        </p:nvPicPr>
        <p:blipFill>
          <a:blip r:embed="rId1"/>
          <a:stretch/>
        </p:blipFill>
        <p:spPr>
          <a:xfrm>
            <a:off x="11387880" y="3214440"/>
            <a:ext cx="1308960" cy="249120"/>
          </a:xfrm>
          <a:prstGeom prst="rect">
            <a:avLst/>
          </a:prstGeom>
          <a:ln w="0">
            <a:noFill/>
          </a:ln>
        </p:spPr>
      </p:pic>
      <p:pic>
        <p:nvPicPr>
          <p:cNvPr id="96" name="object 5" descr=""/>
          <p:cNvPicPr/>
          <p:nvPr/>
        </p:nvPicPr>
        <p:blipFill>
          <a:blip r:embed="rId2"/>
          <a:stretch/>
        </p:blipFill>
        <p:spPr>
          <a:xfrm>
            <a:off x="11106000" y="4358880"/>
            <a:ext cx="1360800" cy="247320"/>
          </a:xfrm>
          <a:prstGeom prst="rect">
            <a:avLst/>
          </a:prstGeom>
          <a:ln w="0">
            <a:noFill/>
          </a:ln>
        </p:spPr>
      </p:pic>
      <p:sp>
        <p:nvSpPr>
          <p:cNvPr id="97" name="object 6"/>
          <p:cNvSpPr/>
          <p:nvPr/>
        </p:nvSpPr>
        <p:spPr>
          <a:xfrm>
            <a:off x="11062080" y="3135240"/>
            <a:ext cx="5631480" cy="419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1733400"/>
              </a:tabLst>
            </a:pP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special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relationship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where</a:t>
            </a:r>
            <a:r>
              <a:rPr b="0" lang="en-IN" sz="2450" spc="-10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each</a:t>
            </a:r>
            <a:r>
              <a:rPr b="0" lang="en-IN" sz="2450" spc="-10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2" strike="noStrike">
                <a:solidFill>
                  <a:srgbClr val="ffffff"/>
                </a:solidFill>
                <a:latin typeface="Verdana"/>
              </a:rPr>
              <a:t>input</a:t>
            </a:r>
            <a:r>
              <a:rPr b="0" lang="en-IN" sz="2450" spc="-10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10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associated</a:t>
            </a:r>
            <a:r>
              <a:rPr b="0" lang="en-IN" sz="2450" spc="-10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with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exactly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one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output.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Think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it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5" strike="noStrike">
                <a:solidFill>
                  <a:srgbClr val="ffffff"/>
                </a:solidFill>
                <a:latin typeface="Verdana"/>
              </a:rPr>
              <a:t>as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a</a:t>
            </a:r>
            <a:endParaRPr b="0" lang="en-IN" sz="2450" spc="-1" strike="noStrike">
              <a:latin typeface="Arial"/>
            </a:endParaRPr>
          </a:p>
          <a:p>
            <a:pPr marL="12600" indent="147528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that</a:t>
            </a:r>
            <a:r>
              <a:rPr b="0" lang="en-IN" sz="2450" spc="-114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transforms</a:t>
            </a:r>
            <a:r>
              <a:rPr b="0" lang="en-IN" sz="2450" spc="-1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38" strike="noStrike">
                <a:solidFill>
                  <a:srgbClr val="ffffff"/>
                </a:solidFill>
                <a:latin typeface="Verdana"/>
              </a:rPr>
              <a:t>inputs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into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outputs,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allowing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us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to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2" strike="noStrike">
                <a:solidFill>
                  <a:srgbClr val="ffffff"/>
                </a:solidFill>
                <a:latin typeface="Verdana"/>
              </a:rPr>
              <a:t>model </a:t>
            </a:r>
            <a:r>
              <a:rPr b="0" lang="en-IN" sz="2450" spc="-75" strike="noStrike">
                <a:solidFill>
                  <a:srgbClr val="ffffff"/>
                </a:solidFill>
                <a:latin typeface="Verdana"/>
              </a:rPr>
              <a:t>real-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world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phenomena.</a:t>
            </a:r>
            <a:endParaRPr b="0" lang="en-IN" sz="2450" spc="-1" strike="noStrike">
              <a:latin typeface="Arial"/>
            </a:endParaRPr>
          </a:p>
          <a:p>
            <a:pPr marL="12600" indent="147528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Understanding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3" strike="noStrike">
                <a:solidFill>
                  <a:srgbClr val="ffffff"/>
                </a:solidFill>
                <a:latin typeface="Verdana"/>
              </a:rPr>
              <a:t>functions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crucial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for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navigating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complexities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 of</a:t>
            </a:r>
            <a:endParaRPr b="0" lang="en-IN" sz="2450" spc="-1" strike="noStrike">
              <a:latin typeface="Arial"/>
            </a:endParaRPr>
          </a:p>
          <a:p>
            <a:pPr marL="12600" indent="1475280">
              <a:lnSpc>
                <a:spcPct val="100000"/>
              </a:lnSpc>
              <a:spcBef>
                <a:spcPts val="136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mathematics.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98" name="object 7" descr=""/>
          <p:cNvPicPr/>
          <p:nvPr/>
        </p:nvPicPr>
        <p:blipFill>
          <a:blip r:embed="rId3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object 2"/>
          <p:cNvGrpSpPr/>
          <p:nvPr/>
        </p:nvGrpSpPr>
        <p:grpSpPr>
          <a:xfrm>
            <a:off x="0" y="0"/>
            <a:ext cx="9143640" cy="10286640"/>
            <a:chOff x="0" y="0"/>
            <a:chExt cx="9143640" cy="10286640"/>
          </a:xfrm>
        </p:grpSpPr>
        <p:sp>
          <p:nvSpPr>
            <p:cNvPr id="100" name="object 3"/>
            <p:cNvSpPr/>
            <p:nvPr/>
          </p:nvSpPr>
          <p:spPr>
            <a:xfrm>
              <a:off x="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01" name="object 4" descr=""/>
            <p:cNvPicPr/>
            <p:nvPr/>
          </p:nvPicPr>
          <p:blipFill>
            <a:blip r:embed="rId1"/>
            <a:stretch/>
          </p:blipFill>
          <p:spPr>
            <a:xfrm>
              <a:off x="1334880" y="1143000"/>
              <a:ext cx="6467040" cy="8000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1438200" y="1419840"/>
            <a:ext cx="15424200" cy="1806840"/>
          </a:xfrm>
          <a:prstGeom prst="rect">
            <a:avLst/>
          </a:prstGeom>
          <a:noFill/>
          <a:ln w="0">
            <a:noFill/>
          </a:ln>
        </p:spPr>
        <p:txBody>
          <a:bodyPr lIns="0" rIns="0" tIns="87120" bIns="0" anchor="t">
            <a:noAutofit/>
          </a:bodyPr>
          <a:p>
            <a:pPr marL="912744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6000" spc="338" strike="noStrike">
                <a:solidFill>
                  <a:srgbClr val="000000"/>
                </a:solidFill>
                <a:latin typeface="Times New Roman"/>
              </a:rPr>
              <a:t>Deﬁning</a:t>
            </a:r>
            <a:r>
              <a:rPr b="1" lang="en-IN" sz="6000" spc="-100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6000" spc="273" strike="noStrike">
                <a:solidFill>
                  <a:srgbClr val="000000"/>
                </a:solidFill>
                <a:latin typeface="Times New Roman"/>
              </a:rPr>
              <a:t>Domain</a:t>
            </a:r>
            <a:endParaRPr b="0" lang="en-IN" sz="6000" spc="-1" strike="noStrike">
              <a:latin typeface="Calibri"/>
            </a:endParaRPr>
          </a:p>
        </p:txBody>
      </p:sp>
      <p:pic>
        <p:nvPicPr>
          <p:cNvPr id="103" name="object 6" descr=""/>
          <p:cNvPicPr/>
          <p:nvPr/>
        </p:nvPicPr>
        <p:blipFill>
          <a:blip r:embed="rId2"/>
          <a:stretch/>
        </p:blipFill>
        <p:spPr>
          <a:xfrm>
            <a:off x="10601640" y="2869200"/>
            <a:ext cx="1220400" cy="247320"/>
          </a:xfrm>
          <a:prstGeom prst="rect">
            <a:avLst/>
          </a:prstGeom>
          <a:ln w="0">
            <a:noFill/>
          </a:ln>
        </p:spPr>
      </p:pic>
      <p:pic>
        <p:nvPicPr>
          <p:cNvPr id="104" name="object 7" descr=""/>
          <p:cNvPicPr/>
          <p:nvPr/>
        </p:nvPicPr>
        <p:blipFill>
          <a:blip r:embed="rId3"/>
          <a:stretch/>
        </p:blipFill>
        <p:spPr>
          <a:xfrm>
            <a:off x="13078800" y="3697920"/>
            <a:ext cx="920520" cy="240120"/>
          </a:xfrm>
          <a:prstGeom prst="rect">
            <a:avLst/>
          </a:prstGeom>
          <a:ln w="0">
            <a:noFill/>
          </a:ln>
        </p:spPr>
      </p:pic>
      <p:sp>
        <p:nvSpPr>
          <p:cNvPr id="105" name="object 8"/>
          <p:cNvSpPr/>
          <p:nvPr/>
        </p:nvSpPr>
        <p:spPr>
          <a:xfrm>
            <a:off x="10553040" y="2788560"/>
            <a:ext cx="6025680" cy="304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 indent="1355040">
              <a:lnSpc>
                <a:spcPct val="102000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450" spc="-46" strike="noStrike">
                <a:latin typeface="Verdana"/>
              </a:rPr>
              <a:t>refers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set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all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possible </a:t>
            </a:r>
            <a:r>
              <a:rPr b="0" lang="en-IN" sz="2450" spc="72" strike="noStrike">
                <a:latin typeface="Verdana"/>
              </a:rPr>
              <a:t>input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values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function.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It </a:t>
            </a:r>
            <a:r>
              <a:rPr b="0" lang="en-IN" sz="2450" spc="-1" strike="noStrike">
                <a:latin typeface="Verdana"/>
              </a:rPr>
              <a:t>determines</a:t>
            </a:r>
            <a:r>
              <a:rPr b="0" lang="en-IN" sz="2450" spc="154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-1" strike="noStrike">
                <a:latin typeface="Verdana"/>
              </a:rPr>
              <a:t>function's</a:t>
            </a:r>
            <a:r>
              <a:rPr b="0" lang="en-IN" sz="2450" spc="-4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application.</a:t>
            </a:r>
            <a:r>
              <a:rPr b="0" lang="en-IN" sz="2450" spc="-4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By</a:t>
            </a:r>
            <a:r>
              <a:rPr b="0" lang="en-IN" sz="2450" spc="-4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identifying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domain,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unlock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-1" strike="noStrike">
                <a:latin typeface="Verdana"/>
              </a:rPr>
              <a:t>potential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function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 </a:t>
            </a:r>
            <a:r>
              <a:rPr b="0" lang="en-IN" sz="2450" spc="49" strike="noStrike">
                <a:latin typeface="Verdana"/>
              </a:rPr>
              <a:t>understand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its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limitations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-12" strike="noStrike">
                <a:latin typeface="Verdana"/>
              </a:rPr>
              <a:t>universe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mathematics.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1438200" y="1419840"/>
            <a:ext cx="15424200" cy="2349000"/>
          </a:xfrm>
          <a:prstGeom prst="rect">
            <a:avLst/>
          </a:prstGeom>
          <a:noFill/>
          <a:ln w="0">
            <a:noFill/>
          </a:ln>
        </p:spPr>
        <p:txBody>
          <a:bodyPr lIns="0" rIns="0" tIns="629280" bIns="0" anchor="t">
            <a:noAutofit/>
          </a:bodyPr>
          <a:p>
            <a:pPr marL="963684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4450" spc="143" strike="noStrike">
                <a:solidFill>
                  <a:srgbClr val="ffffff"/>
                </a:solidFill>
                <a:latin typeface="Times New Roman"/>
              </a:rPr>
              <a:t>Understanding</a:t>
            </a:r>
            <a:r>
              <a:rPr b="1" lang="en-IN" sz="4450" spc="-35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4450" spc="89" strike="noStrike">
                <a:solidFill>
                  <a:srgbClr val="ffffff"/>
                </a:solidFill>
                <a:latin typeface="Times New Roman"/>
              </a:rPr>
              <a:t>Range</a:t>
            </a:r>
            <a:endParaRPr b="0" lang="en-IN" sz="4450" spc="-1" strike="noStrike">
              <a:latin typeface="Calibri"/>
            </a:endParaRPr>
          </a:p>
        </p:txBody>
      </p:sp>
      <p:pic>
        <p:nvPicPr>
          <p:cNvPr id="108" name="object 4" descr=""/>
          <p:cNvPicPr/>
          <p:nvPr/>
        </p:nvPicPr>
        <p:blipFill>
          <a:blip r:embed="rId1"/>
          <a:stretch/>
        </p:blipFill>
        <p:spPr>
          <a:xfrm>
            <a:off x="11771280" y="3282480"/>
            <a:ext cx="882360" cy="241920"/>
          </a:xfrm>
          <a:prstGeom prst="rect">
            <a:avLst/>
          </a:prstGeom>
          <a:ln w="0">
            <a:noFill/>
          </a:ln>
        </p:spPr>
      </p:pic>
      <p:pic>
        <p:nvPicPr>
          <p:cNvPr id="109" name="object 5" descr=""/>
          <p:cNvPicPr/>
          <p:nvPr/>
        </p:nvPicPr>
        <p:blipFill>
          <a:blip r:embed="rId2"/>
          <a:stretch/>
        </p:blipFill>
        <p:spPr>
          <a:xfrm>
            <a:off x="14896440" y="4357440"/>
            <a:ext cx="1038960" cy="249120"/>
          </a:xfrm>
          <a:prstGeom prst="rect">
            <a:avLst/>
          </a:prstGeom>
          <a:ln w="0">
            <a:noFill/>
          </a:ln>
        </p:spPr>
      </p:pic>
      <p:sp>
        <p:nvSpPr>
          <p:cNvPr id="110" name="object 6"/>
          <p:cNvSpPr/>
          <p:nvPr/>
        </p:nvSpPr>
        <p:spPr>
          <a:xfrm>
            <a:off x="11062080" y="3135240"/>
            <a:ext cx="5399640" cy="304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1674360"/>
                <a:tab algn="l" pos="4952520"/>
              </a:tabLst>
            </a:pP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set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all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possible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output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values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that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function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38" strike="noStrike">
                <a:solidFill>
                  <a:srgbClr val="ffffff"/>
                </a:solidFill>
                <a:latin typeface="Verdana"/>
              </a:rPr>
              <a:t>can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produce.</a:t>
            </a:r>
            <a:r>
              <a:rPr b="0" lang="en-IN" sz="2450" spc="-10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By</a:t>
            </a:r>
            <a:r>
              <a:rPr b="0" lang="en-IN" sz="2450" spc="-10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exploring</a:t>
            </a:r>
            <a:r>
              <a:rPr b="0" lang="en-IN" sz="2450" spc="-10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0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range,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we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gain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3" strike="noStrike">
                <a:solidFill>
                  <a:srgbClr val="ffffff"/>
                </a:solidFill>
                <a:latin typeface="Verdana"/>
              </a:rPr>
              <a:t>insight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into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of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different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inputs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94" strike="noStrike">
                <a:solidFill>
                  <a:srgbClr val="ffffff"/>
                </a:solidFill>
                <a:latin typeface="Verdana"/>
              </a:rPr>
              <a:t>how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they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inﬂuence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output.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This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5" strike="noStrike">
                <a:solidFill>
                  <a:srgbClr val="ffffff"/>
                </a:solidFill>
                <a:latin typeface="Verdana"/>
              </a:rPr>
              <a:t>key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to </a:t>
            </a:r>
            <a:r>
              <a:rPr b="0" lang="en-IN" sz="2450" spc="83" strike="noStrike">
                <a:solidFill>
                  <a:srgbClr val="ffffff"/>
                </a:solidFill>
                <a:latin typeface="Verdana"/>
              </a:rPr>
              <a:t>comprehending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behavior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of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functions.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11" name="object 7" descr=""/>
          <p:cNvPicPr/>
          <p:nvPr/>
        </p:nvPicPr>
        <p:blipFill>
          <a:blip r:embed="rId3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13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14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1438200" y="1419840"/>
            <a:ext cx="15424200" cy="2244960"/>
          </a:xfrm>
          <a:prstGeom prst="rect">
            <a:avLst/>
          </a:prstGeom>
          <a:noFill/>
          <a:ln w="0">
            <a:noFill/>
          </a:ln>
        </p:spPr>
        <p:txBody>
          <a:bodyPr lIns="0" rIns="0" tIns="5252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4400" spc="180" strike="noStrike">
                <a:solidFill>
                  <a:srgbClr val="000000"/>
                </a:solidFill>
                <a:latin typeface="Times New Roman"/>
              </a:rPr>
              <a:t>Real-</a:t>
            </a:r>
            <a:r>
              <a:rPr b="1" lang="en-IN" sz="4400" spc="-1" strike="noStrike">
                <a:solidFill>
                  <a:srgbClr val="000000"/>
                </a:solidFill>
                <a:latin typeface="Times New Roman"/>
              </a:rPr>
              <a:t>World</a:t>
            </a:r>
            <a:r>
              <a:rPr b="1" lang="en-IN" sz="4400" spc="-100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4400" spc="143" strike="noStrike">
                <a:solidFill>
                  <a:srgbClr val="000000"/>
                </a:solidFill>
                <a:latin typeface="Times New Roman"/>
              </a:rPr>
              <a:t>Applications</a:t>
            </a:r>
            <a:endParaRPr b="0" lang="en-IN" sz="4400" spc="-1" strike="noStrike">
              <a:latin typeface="Calibri"/>
            </a:endParaRPr>
          </a:p>
        </p:txBody>
      </p:sp>
      <p:pic>
        <p:nvPicPr>
          <p:cNvPr id="116" name="object 6" descr=""/>
          <p:cNvPicPr/>
          <p:nvPr/>
        </p:nvPicPr>
        <p:blipFill>
          <a:blip r:embed="rId2"/>
          <a:stretch/>
        </p:blipFill>
        <p:spPr>
          <a:xfrm>
            <a:off x="3169440" y="5079240"/>
            <a:ext cx="1299240" cy="247320"/>
          </a:xfrm>
          <a:prstGeom prst="rect">
            <a:avLst/>
          </a:prstGeom>
          <a:ln w="0">
            <a:noFill/>
          </a:ln>
        </p:spPr>
      </p:pic>
      <p:pic>
        <p:nvPicPr>
          <p:cNvPr id="117" name="object 7" descr=""/>
          <p:cNvPicPr/>
          <p:nvPr/>
        </p:nvPicPr>
        <p:blipFill>
          <a:blip r:embed="rId3"/>
          <a:stretch/>
        </p:blipFill>
        <p:spPr>
          <a:xfrm>
            <a:off x="1451520" y="5517360"/>
            <a:ext cx="1015920" cy="247320"/>
          </a:xfrm>
          <a:prstGeom prst="rect">
            <a:avLst/>
          </a:prstGeom>
          <a:ln w="0">
            <a:noFill/>
          </a:ln>
        </p:spPr>
      </p:pic>
      <p:pic>
        <p:nvPicPr>
          <p:cNvPr id="118" name="object 8" descr=""/>
          <p:cNvPicPr/>
          <p:nvPr/>
        </p:nvPicPr>
        <p:blipFill>
          <a:blip r:embed="rId4"/>
          <a:stretch/>
        </p:blipFill>
        <p:spPr>
          <a:xfrm>
            <a:off x="3275280" y="3755160"/>
            <a:ext cx="1171440" cy="247320"/>
          </a:xfrm>
          <a:prstGeom prst="rect">
            <a:avLst/>
          </a:prstGeom>
          <a:ln w="0">
            <a:noFill/>
          </a:ln>
        </p:spPr>
      </p:pic>
      <p:pic>
        <p:nvPicPr>
          <p:cNvPr id="119" name="object 9" descr=""/>
          <p:cNvPicPr/>
          <p:nvPr/>
        </p:nvPicPr>
        <p:blipFill>
          <a:blip r:embed="rId5"/>
          <a:stretch/>
        </p:blipFill>
        <p:spPr>
          <a:xfrm>
            <a:off x="6212880" y="5077440"/>
            <a:ext cx="1307160" cy="249120"/>
          </a:xfrm>
          <a:prstGeom prst="rect">
            <a:avLst/>
          </a:prstGeom>
          <a:ln w="0">
            <a:noFill/>
          </a:ln>
        </p:spPr>
      </p:pic>
      <p:sp>
        <p:nvSpPr>
          <p:cNvPr id="120" name="object 10"/>
          <p:cNvSpPr/>
          <p:nvPr/>
        </p:nvSpPr>
        <p:spPr>
          <a:xfrm>
            <a:off x="1433160" y="3175200"/>
            <a:ext cx="6354000" cy="345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17000"/>
              </a:lnSpc>
              <a:spcBef>
                <a:spcPts val="96"/>
              </a:spcBef>
              <a:buNone/>
              <a:tabLst>
                <a:tab algn="l" pos="3096360"/>
              </a:tabLst>
            </a:pPr>
            <a:r>
              <a:rPr b="0" lang="en-IN" sz="2450" spc="58" strike="noStrike">
                <a:latin typeface="Verdana"/>
              </a:rPr>
              <a:t>Functions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play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vital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role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various </a:t>
            </a:r>
            <a:r>
              <a:rPr b="0" lang="en-IN" sz="2450" spc="-60" strike="noStrike">
                <a:latin typeface="Verdana"/>
              </a:rPr>
              <a:t>ﬁelds,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from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economics.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10"/>
              </a:spcBef>
              <a:buNone/>
              <a:tabLst>
                <a:tab algn="l" pos="3096360"/>
              </a:tabLst>
            </a:pPr>
            <a:r>
              <a:rPr b="0" lang="en-IN" sz="2450" spc="63" strike="noStrike">
                <a:latin typeface="Verdana"/>
              </a:rPr>
              <a:t>Understanding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domain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range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helps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17000"/>
              </a:lnSpc>
              <a:spcBef>
                <a:spcPts val="74"/>
              </a:spcBef>
              <a:buNone/>
              <a:tabLst>
                <a:tab algn="l" pos="3034800"/>
              </a:tabLst>
            </a:pPr>
            <a:r>
              <a:rPr b="0" lang="en-IN" sz="2450" spc="-1" strike="noStrike">
                <a:latin typeface="Verdana"/>
              </a:rPr>
              <a:t>us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83" strike="noStrike">
                <a:latin typeface="Verdana"/>
              </a:rPr>
              <a:t>model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75" strike="noStrike">
                <a:latin typeface="Verdana"/>
              </a:rPr>
              <a:t>real-</a:t>
            </a:r>
            <a:r>
              <a:rPr b="0" lang="en-IN" sz="2450" spc="-1" strike="noStrike">
                <a:latin typeface="Verdana"/>
              </a:rPr>
              <a:t>world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situations,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such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as </a:t>
            </a:r>
            <a:r>
              <a:rPr b="0" lang="en-IN" sz="2450" spc="49" strike="noStrike">
                <a:latin typeface="Verdana"/>
              </a:rPr>
              <a:t>predicting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analyzing</a:t>
            </a:r>
            <a:endParaRPr b="0" lang="en-IN" sz="2450" spc="-1" strike="noStrike">
              <a:latin typeface="Arial"/>
            </a:endParaRPr>
          </a:p>
          <a:p>
            <a:pPr marL="1030680">
              <a:lnSpc>
                <a:spcPct val="100000"/>
              </a:lnSpc>
              <a:spcBef>
                <a:spcPts val="510"/>
              </a:spcBef>
              <a:buNone/>
              <a:tabLst>
                <a:tab algn="l" pos="3034800"/>
              </a:tabLst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or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even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designing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technology.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10"/>
              </a:spcBef>
              <a:buNone/>
              <a:tabLst>
                <a:tab algn="l" pos="3034800"/>
              </a:tabLst>
            </a:pPr>
            <a:r>
              <a:rPr b="0" lang="en-IN" sz="2450" spc="-1" strike="noStrike">
                <a:latin typeface="Verdana"/>
              </a:rPr>
              <a:t>The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applications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truly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limitless!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22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23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1438200" y="1419840"/>
            <a:ext cx="15424200" cy="2244960"/>
          </a:xfrm>
          <a:prstGeom prst="rect">
            <a:avLst/>
          </a:prstGeom>
          <a:noFill/>
          <a:ln w="0">
            <a:noFill/>
          </a:ln>
        </p:spPr>
        <p:txBody>
          <a:bodyPr lIns="0" rIns="0" tIns="5252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5000" spc="154" strike="noStrike">
                <a:solidFill>
                  <a:srgbClr val="000000"/>
                </a:solidFill>
                <a:latin typeface="Times New Roman"/>
              </a:rPr>
              <a:t>Visualizing</a:t>
            </a:r>
            <a:r>
              <a:rPr b="1" lang="en-IN" sz="5000" spc="-60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5000" spc="214" strike="noStrike">
                <a:solidFill>
                  <a:srgbClr val="000000"/>
                </a:solidFill>
                <a:latin typeface="Times New Roman"/>
              </a:rPr>
              <a:t>Functions</a:t>
            </a:r>
            <a:endParaRPr b="0" lang="en-IN" sz="5000" spc="-1" strike="noStrike">
              <a:latin typeface="Calibri"/>
            </a:endParaRPr>
          </a:p>
        </p:txBody>
      </p:sp>
      <p:pic>
        <p:nvPicPr>
          <p:cNvPr id="125" name="object 6" descr=""/>
          <p:cNvPicPr/>
          <p:nvPr/>
        </p:nvPicPr>
        <p:blipFill>
          <a:blip r:embed="rId2"/>
          <a:stretch/>
        </p:blipFill>
        <p:spPr>
          <a:xfrm>
            <a:off x="1460520" y="4193280"/>
            <a:ext cx="1195200" cy="247320"/>
          </a:xfrm>
          <a:prstGeom prst="rect">
            <a:avLst/>
          </a:prstGeom>
          <a:ln w="0">
            <a:noFill/>
          </a:ln>
        </p:spPr>
      </p:pic>
      <p:pic>
        <p:nvPicPr>
          <p:cNvPr id="126" name="object 7" descr=""/>
          <p:cNvPicPr/>
          <p:nvPr/>
        </p:nvPicPr>
        <p:blipFill>
          <a:blip r:embed="rId3"/>
          <a:stretch/>
        </p:blipFill>
        <p:spPr>
          <a:xfrm>
            <a:off x="3479040" y="4259880"/>
            <a:ext cx="882360" cy="241920"/>
          </a:xfrm>
          <a:prstGeom prst="rect">
            <a:avLst/>
          </a:prstGeom>
          <a:ln w="0">
            <a:noFill/>
          </a:ln>
        </p:spPr>
      </p:pic>
      <p:sp>
        <p:nvSpPr>
          <p:cNvPr id="127" name="object 8"/>
          <p:cNvSpPr/>
          <p:nvPr/>
        </p:nvSpPr>
        <p:spPr>
          <a:xfrm>
            <a:off x="1433160" y="3175200"/>
            <a:ext cx="6275880" cy="388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17000"/>
              </a:lnSpc>
              <a:spcBef>
                <a:spcPts val="96"/>
              </a:spcBef>
              <a:buNone/>
            </a:pPr>
            <a:r>
              <a:rPr b="0" lang="en-IN" sz="2450" spc="-12" strike="noStrike">
                <a:latin typeface="Verdana"/>
              </a:rPr>
              <a:t>Graphs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powerful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tools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visualizing </a:t>
            </a:r>
            <a:r>
              <a:rPr b="0" lang="en-IN" sz="2450" spc="-1" strike="noStrike">
                <a:latin typeface="Verdana"/>
              </a:rPr>
              <a:t>functions.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They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help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identify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320840">
              <a:lnSpc>
                <a:spcPct val="100000"/>
              </a:lnSpc>
              <a:spcBef>
                <a:spcPts val="510"/>
              </a:spcBef>
              <a:buNone/>
              <a:tabLst>
                <a:tab algn="l" pos="3011040"/>
              </a:tabLst>
            </a:pP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at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glance.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By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17000"/>
              </a:lnSpc>
              <a:spcBef>
                <a:spcPts val="74"/>
              </a:spcBef>
              <a:buNone/>
              <a:tabLst>
                <a:tab algn="l" pos="3011040"/>
              </a:tabLst>
            </a:pPr>
            <a:r>
              <a:rPr b="0" lang="en-IN" sz="2450" spc="58" strike="noStrike">
                <a:latin typeface="Verdana"/>
              </a:rPr>
              <a:t>plotting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functions,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observe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their </a:t>
            </a:r>
            <a:r>
              <a:rPr b="0" lang="en-IN" sz="2450" spc="-41" strike="noStrike">
                <a:latin typeface="Verdana"/>
              </a:rPr>
              <a:t>behavior,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relationships,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how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they </a:t>
            </a:r>
            <a:r>
              <a:rPr b="0" lang="en-IN" sz="2450" spc="-1" strike="noStrike">
                <a:latin typeface="Verdana"/>
              </a:rPr>
              <a:t>interact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with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universe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around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us.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10"/>
              </a:spcBef>
              <a:buNone/>
              <a:tabLst>
                <a:tab algn="l" pos="3011040"/>
              </a:tabLst>
            </a:pPr>
            <a:r>
              <a:rPr b="0" lang="en-IN" sz="2450" spc="-32" strike="noStrike">
                <a:latin typeface="Verdana"/>
              </a:rPr>
              <a:t>Let's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dive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into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some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examples!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3974400" y="1419840"/>
            <a:ext cx="3704400" cy="1727280"/>
          </a:xfrm>
          <a:prstGeom prst="rect">
            <a:avLst/>
          </a:prstGeom>
          <a:noFill/>
          <a:ln w="0">
            <a:noFill/>
          </a:ln>
        </p:spPr>
        <p:txBody>
          <a:bodyPr lIns="0" rIns="0" tIns="7560" bIns="0" anchor="t">
            <a:noAutofit/>
          </a:bodyPr>
          <a:p>
            <a:pPr marL="12600" indent="134640">
              <a:lnSpc>
                <a:spcPct val="101000"/>
              </a:lnSpc>
              <a:spcBef>
                <a:spcPts val="60"/>
              </a:spcBef>
              <a:buNone/>
              <a:tabLst>
                <a:tab algn="l" pos="0"/>
              </a:tabLst>
            </a:pPr>
            <a:r>
              <a:rPr b="1" lang="en-IN" sz="3950" spc="154" strike="noStrike">
                <a:solidFill>
                  <a:srgbClr val="000000"/>
                </a:solidFill>
                <a:latin typeface="Times New Roman"/>
              </a:rPr>
              <a:t>Challenges</a:t>
            </a:r>
            <a:r>
              <a:rPr b="1" lang="en-IN" sz="3950" spc="-55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3950" spc="128" strike="noStrike">
                <a:solidFill>
                  <a:srgbClr val="000000"/>
                </a:solidFill>
                <a:latin typeface="Times New Roman"/>
              </a:rPr>
              <a:t>and </a:t>
            </a:r>
            <a:r>
              <a:rPr b="1" lang="en-IN" sz="3950" spc="180" strike="noStrike">
                <a:solidFill>
                  <a:srgbClr val="000000"/>
                </a:solidFill>
                <a:latin typeface="Times New Roman"/>
              </a:rPr>
              <a:t>Misconceptions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129" name="object 3" descr=""/>
          <p:cNvPicPr/>
          <p:nvPr/>
        </p:nvPicPr>
        <p:blipFill>
          <a:blip r:embed="rId1"/>
          <a:stretch/>
        </p:blipFill>
        <p:spPr>
          <a:xfrm>
            <a:off x="3936960" y="3826440"/>
            <a:ext cx="2479320" cy="307080"/>
          </a:xfrm>
          <a:prstGeom prst="rect">
            <a:avLst/>
          </a:prstGeom>
          <a:ln w="0">
            <a:noFill/>
          </a:ln>
        </p:spPr>
      </p:pic>
      <p:pic>
        <p:nvPicPr>
          <p:cNvPr id="130" name="object 4" descr=""/>
          <p:cNvPicPr/>
          <p:nvPr/>
        </p:nvPicPr>
        <p:blipFill>
          <a:blip r:embed="rId2"/>
          <a:stretch/>
        </p:blipFill>
        <p:spPr>
          <a:xfrm>
            <a:off x="4645440" y="5588640"/>
            <a:ext cx="2308680" cy="308520"/>
          </a:xfrm>
          <a:prstGeom prst="rect">
            <a:avLst/>
          </a:prstGeom>
          <a:ln w="0">
            <a:noFill/>
          </a:ln>
        </p:spPr>
      </p:pic>
      <p:sp>
        <p:nvSpPr>
          <p:cNvPr id="131" name="object 5"/>
          <p:cNvSpPr/>
          <p:nvPr/>
        </p:nvSpPr>
        <p:spPr>
          <a:xfrm>
            <a:off x="1490400" y="2808360"/>
            <a:ext cx="6187680" cy="351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753120" indent="-408240" algn="just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58" strike="noStrike">
                <a:latin typeface="Verdana"/>
              </a:rPr>
              <a:t>Many</a:t>
            </a:r>
            <a:r>
              <a:rPr b="0" lang="en-IN" sz="2450" spc="-2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students</a:t>
            </a:r>
            <a:r>
              <a:rPr b="0" lang="en-IN" sz="2450" spc="-1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face</a:t>
            </a:r>
            <a:r>
              <a:rPr b="0" lang="en-IN" sz="2450" spc="-1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challenges</a:t>
            </a:r>
            <a:r>
              <a:rPr b="0" lang="en-IN" sz="2450" spc="-1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when </a:t>
            </a:r>
            <a:r>
              <a:rPr b="0" lang="en-IN" sz="2450" spc="58" strike="noStrike">
                <a:latin typeface="Verdana"/>
              </a:rPr>
              <a:t>understanding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domain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range. </a:t>
            </a:r>
            <a:r>
              <a:rPr b="0" lang="en-IN" sz="2450" spc="94" strike="noStrike">
                <a:latin typeface="Verdana"/>
              </a:rPr>
              <a:t>Common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include</a:t>
            </a:r>
            <a:endParaRPr b="0" lang="en-IN" sz="2450" spc="-1" strike="noStrike">
              <a:latin typeface="Arial"/>
            </a:endParaRPr>
          </a:p>
          <a:p>
            <a:pPr marL="407160" indent="-394920" algn="r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overlooking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restrictions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or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assuming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all </a:t>
            </a:r>
            <a:r>
              <a:rPr b="0" lang="en-IN" sz="2450" spc="49" strike="noStrike">
                <a:latin typeface="Verdana"/>
              </a:rPr>
              <a:t>inputs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75" strike="noStrike">
                <a:latin typeface="Verdana"/>
              </a:rPr>
              <a:t>valid.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By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addressing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these </a:t>
            </a:r>
            <a:r>
              <a:rPr b="0" lang="en-IN" sz="2450" spc="-1" strike="noStrike">
                <a:latin typeface="Verdana"/>
              </a:rPr>
              <a:t>challenges,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enhance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our </a:t>
            </a:r>
            <a:r>
              <a:rPr b="0" lang="en-IN" sz="2450" spc="43" strike="noStrike">
                <a:latin typeface="Verdana"/>
              </a:rPr>
              <a:t>mathematical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and </a:t>
            </a:r>
            <a:r>
              <a:rPr b="0" lang="en-IN" sz="2450" spc="58" strike="noStrike">
                <a:latin typeface="Verdana"/>
              </a:rPr>
              <a:t>unlock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full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potential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functions.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32" name="object 6" descr=""/>
          <p:cNvPicPr/>
          <p:nvPr/>
        </p:nvPicPr>
        <p:blipFill>
          <a:blip r:embed="rId3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" name="object 2"/>
          <p:cNvGrpSpPr/>
          <p:nvPr/>
        </p:nvGrpSpPr>
        <p:grpSpPr>
          <a:xfrm>
            <a:off x="0" y="-1800"/>
            <a:ext cx="18287640" cy="10286640"/>
            <a:chOff x="0" y="-1800"/>
            <a:chExt cx="18287640" cy="10286640"/>
          </a:xfrm>
        </p:grpSpPr>
        <p:sp>
          <p:nvSpPr>
            <p:cNvPr id="134" name="object 3"/>
            <p:cNvSpPr/>
            <p:nvPr/>
          </p:nvSpPr>
          <p:spPr>
            <a:xfrm>
              <a:off x="0" y="-1800"/>
              <a:ext cx="18287640" cy="10286640"/>
            </a:xfrm>
            <a:custGeom>
              <a:avLst/>
              <a:gdLst/>
              <a:ah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35" name="object 4" descr=""/>
            <p:cNvPicPr/>
            <p:nvPr/>
          </p:nvPicPr>
          <p:blipFill>
            <a:blip r:embed="rId1"/>
            <a:stretch/>
          </p:blipFill>
          <p:spPr>
            <a:xfrm>
              <a:off x="10148040" y="4740840"/>
              <a:ext cx="1195200" cy="247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36" name="object 5" descr=""/>
            <p:cNvPicPr/>
            <p:nvPr/>
          </p:nvPicPr>
          <p:blipFill>
            <a:blip r:embed="rId2"/>
            <a:stretch/>
          </p:blipFill>
          <p:spPr>
            <a:xfrm>
              <a:off x="12166920" y="4807440"/>
              <a:ext cx="882360" cy="2419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2402640" y="2406600"/>
            <a:ext cx="13472280" cy="2242440"/>
          </a:xfrm>
          <a:prstGeom prst="rect">
            <a:avLst/>
          </a:prstGeom>
          <a:noFill/>
          <a:ln w="0">
            <a:noFill/>
          </a:ln>
        </p:spPr>
        <p:txBody>
          <a:bodyPr lIns="0" rIns="0" tIns="17280" bIns="0" anchor="t">
            <a:noAutofit/>
          </a:bodyPr>
          <a:p>
            <a:pPr marL="12600">
              <a:lnSpc>
                <a:spcPct val="100000"/>
              </a:lnSpc>
              <a:spcBef>
                <a:spcPts val="136"/>
              </a:spcBef>
              <a:buNone/>
            </a:pPr>
            <a:r>
              <a:rPr b="1" lang="en-IN" sz="7300" spc="279" strike="noStrike">
                <a:solidFill>
                  <a:srgbClr val="000000"/>
                </a:solidFill>
                <a:latin typeface="Times New Roman"/>
              </a:rPr>
              <a:t>Conclusion:</a:t>
            </a:r>
            <a:r>
              <a:rPr b="1" lang="en-IN" sz="7300" spc="-276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7300" spc="253" strike="noStrike">
                <a:solidFill>
                  <a:srgbClr val="000000"/>
                </a:solidFill>
                <a:latin typeface="Times New Roman"/>
              </a:rPr>
              <a:t>The</a:t>
            </a:r>
            <a:r>
              <a:rPr b="1" lang="en-IN" sz="7300" spc="-106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7300" spc="109" strike="noStrike">
                <a:solidFill>
                  <a:srgbClr val="000000"/>
                </a:solidFill>
                <a:latin typeface="Times New Roman"/>
              </a:rPr>
              <a:t>Journey</a:t>
            </a:r>
            <a:r>
              <a:rPr b="1" lang="en-IN" sz="7300" spc="-602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7300" spc="154" strike="noStrike">
                <a:solidFill>
                  <a:srgbClr val="000000"/>
                </a:solidFill>
                <a:latin typeface="Times New Roman"/>
              </a:rPr>
              <a:t>Ahead</a:t>
            </a:r>
            <a:endParaRPr b="0" lang="en-IN" sz="7300" spc="-1" strike="noStrike">
              <a:latin typeface="Calibri"/>
            </a:endParaRPr>
          </a:p>
        </p:txBody>
      </p:sp>
      <p:sp>
        <p:nvSpPr>
          <p:cNvPr id="138" name="object 7"/>
          <p:cNvSpPr/>
          <p:nvPr/>
        </p:nvSpPr>
        <p:spPr>
          <a:xfrm>
            <a:off x="4494960" y="4660200"/>
            <a:ext cx="9288360" cy="19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 algn="ctr">
              <a:lnSpc>
                <a:spcPct val="102000"/>
              </a:lnSpc>
              <a:spcBef>
                <a:spcPts val="65"/>
              </a:spcBef>
              <a:buNone/>
              <a:tabLst>
                <a:tab algn="l" pos="6612120"/>
                <a:tab algn="l" pos="8302680"/>
              </a:tabLst>
            </a:pPr>
            <a:r>
              <a:rPr b="0" lang="en-IN" sz="2450" spc="-97" strike="noStrike">
                <a:latin typeface="Verdana"/>
              </a:rPr>
              <a:t>In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conclusion,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understanding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26" strike="noStrike">
                <a:latin typeface="Verdana"/>
              </a:rPr>
              <a:t>of </a:t>
            </a:r>
            <a:r>
              <a:rPr b="0" lang="en-IN" sz="2450" spc="43" strike="noStrike">
                <a:latin typeface="Verdana"/>
              </a:rPr>
              <a:t>functions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essential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unlocking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universe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 </a:t>
            </a:r>
            <a:r>
              <a:rPr b="0" lang="en-IN" sz="2450" spc="-1" strike="noStrike">
                <a:latin typeface="Verdana"/>
              </a:rPr>
              <a:t>mathematics.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By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mastering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concepts,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72" strike="noStrike">
                <a:latin typeface="Verdana"/>
              </a:rPr>
              <a:t>equip </a:t>
            </a:r>
            <a:r>
              <a:rPr b="0" lang="en-IN" sz="2450" spc="-26" strike="noStrike">
                <a:latin typeface="Verdana"/>
              </a:rPr>
              <a:t>ourselves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with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tools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explore,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66" strike="noStrike">
                <a:latin typeface="Verdana"/>
              </a:rPr>
              <a:t>analyze,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innovate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 </a:t>
            </a: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60" strike="noStrike">
                <a:latin typeface="Verdana"/>
              </a:rPr>
              <a:t>ﬁelds.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Let's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continue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journey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discovery!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2024-12-18T06:09:21Z</dcterms:created>
  <dc:creator/>
  <dc:description/>
  <dc:language>en-IN</dc:language>
  <cp:lastModifiedBy/>
  <dcterms:modified xsi:type="dcterms:W3CDTF">2025-01-06T11:24:57Z</dcterms:modified>
  <cp:revision>1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