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4630400" cy="8229600"/>
  <p:notesSz cx="8229600" cy="14630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10"/>
  </p:normalViewPr>
  <p:slideViewPr>
    <p:cSldViewPr snapToGrid="0" snapToObjects="1">
      <p:cViewPr varScale="1">
        <p:scale>
          <a:sx n="95" d="100"/>
          <a:sy n="95" d="100"/>
        </p:scale>
        <p:origin x="4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157651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1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181719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242429"/>
          </a:solidFill>
          <a:ln/>
        </p:spPr>
      </p:sp>
      <p:pic>
        <p:nvPicPr>
          <p:cNvPr id="4" name="Image 0" descr="preencoded.pn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2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181719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242429"/>
          </a:solidFill>
          <a:ln/>
        </p:spPr>
      </p:sp>
      <p:pic>
        <p:nvPicPr>
          <p:cNvPr id="4" name="Image 0" descr="preencoded.pn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3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181719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242429"/>
          </a:solidFill>
          <a:ln/>
        </p:spPr>
      </p:sp>
      <p:pic>
        <p:nvPicPr>
          <p:cNvPr id="4" name="Image 0" descr="preencoded.pn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4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181719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242429"/>
          </a:solidFill>
          <a:ln/>
        </p:spPr>
      </p:sp>
      <p:pic>
        <p:nvPicPr>
          <p:cNvPr id="4" name="Image 0" descr="preencoded.pn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5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181719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242429"/>
          </a:solidFill>
          <a:ln/>
        </p:spPr>
      </p:sp>
      <p:pic>
        <p:nvPicPr>
          <p:cNvPr id="4" name="Image 0" descr="preencoded.pn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6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181719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242429"/>
          </a:solidFill>
          <a:ln/>
        </p:spPr>
      </p:sp>
      <p:pic>
        <p:nvPicPr>
          <p:cNvPr id="4" name="Image 0" descr="preencoded.pn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7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181719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242429"/>
          </a:solidFill>
          <a:ln/>
        </p:spPr>
      </p:sp>
      <p:pic>
        <p:nvPicPr>
          <p:cNvPr id="4" name="Image 0" descr="preencoded.pn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8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181719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242429"/>
          </a:solidFill>
          <a:ln/>
        </p:spPr>
      </p:sp>
      <p:pic>
        <p:nvPicPr>
          <p:cNvPr id="4" name="Image 0" descr="preencoded.pn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5486400" cy="82296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280190" y="1285399"/>
            <a:ext cx="7556421" cy="212633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5550"/>
              </a:lnSpc>
              <a:buNone/>
            </a:pPr>
            <a:r>
              <a:rPr lang="en-US" sz="4450" dirty="0">
                <a:solidFill>
                  <a:srgbClr val="EFD5FA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Logarithms: Unlocking the Secrets of Exponential Growth</a:t>
            </a:r>
            <a:endParaRPr lang="en-US" sz="4450" dirty="0"/>
          </a:p>
        </p:txBody>
      </p:sp>
      <p:sp>
        <p:nvSpPr>
          <p:cNvPr id="4" name="Text 1"/>
          <p:cNvSpPr/>
          <p:nvPr/>
        </p:nvSpPr>
        <p:spPr>
          <a:xfrm>
            <a:off x="6280190" y="3751898"/>
            <a:ext cx="7556421" cy="25403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850"/>
              </a:lnSpc>
              <a:buNone/>
            </a:pPr>
            <a:r>
              <a:rPr lang="en-US" sz="1750" dirty="0">
                <a:solidFill>
                  <a:srgbClr val="C7CDD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Welcome to our exploration of logarithms, a powerful tool in mathematics with wide-ranging applications. Throughout this presentation, we'll unveil the mysteries behind these functions, their historical significance, and their real-world impact. We'll also delve into their properties, applications, and how they solve complex equations. Prepare to unlock a new understanding of exponential growth and the fascinating world of logarithms.</a:t>
            </a:r>
            <a:endParaRPr lang="en-US" sz="1750" dirty="0"/>
          </a:p>
        </p:txBody>
      </p:sp>
      <p:sp>
        <p:nvSpPr>
          <p:cNvPr id="5" name="Shape 2"/>
          <p:cNvSpPr/>
          <p:nvPr/>
        </p:nvSpPr>
        <p:spPr>
          <a:xfrm>
            <a:off x="6280190" y="6564273"/>
            <a:ext cx="362903" cy="362903"/>
          </a:xfrm>
          <a:prstGeom prst="roundRect">
            <a:avLst>
              <a:gd name="adj" fmla="val 25194296"/>
            </a:avLst>
          </a:prstGeom>
          <a:noFill/>
          <a:ln w="7620">
            <a:solidFill>
              <a:srgbClr val="FFFFFF"/>
            </a:solidFill>
            <a:prstDash val="solid"/>
          </a:ln>
        </p:spPr>
      </p:sp>
      <p:pic>
        <p:nvPicPr>
          <p:cNvPr id="6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87810" y="6571893"/>
            <a:ext cx="347663" cy="347663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6756440" y="6547366"/>
            <a:ext cx="4025622" cy="39683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3100"/>
              </a:lnSpc>
              <a:buNone/>
            </a:pPr>
            <a:r>
              <a:rPr lang="en-US" sz="2200" b="1" dirty="0">
                <a:solidFill>
                  <a:srgbClr val="C7CDD6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by ONYEDIKACHI ONWURAH</a:t>
            </a:r>
            <a:endParaRPr lang="en-US" sz="2200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F2DC085-97D8-4D5D-B0A3-CC81CD8A36A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172607" y="7654823"/>
            <a:ext cx="2457793" cy="47631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3790" y="2358509"/>
            <a:ext cx="5850136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5550"/>
              </a:lnSpc>
              <a:buNone/>
            </a:pPr>
            <a:r>
              <a:rPr lang="en-US" sz="4450" dirty="0">
                <a:solidFill>
                  <a:srgbClr val="EFD5FA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What are Logarithms?</a:t>
            </a:r>
            <a:endParaRPr lang="en-US" sz="4450" dirty="0"/>
          </a:p>
        </p:txBody>
      </p:sp>
      <p:sp>
        <p:nvSpPr>
          <p:cNvPr id="3" name="Text 1"/>
          <p:cNvSpPr/>
          <p:nvPr/>
        </p:nvSpPr>
        <p:spPr>
          <a:xfrm>
            <a:off x="793790" y="3634264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2750"/>
              </a:lnSpc>
              <a:buNone/>
            </a:pPr>
            <a:r>
              <a:rPr lang="en-US" sz="2200" dirty="0">
                <a:solidFill>
                  <a:srgbClr val="EFD5FA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Inverse of Exponents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793790" y="4215408"/>
            <a:ext cx="6244709" cy="1451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850"/>
              </a:lnSpc>
              <a:buNone/>
            </a:pPr>
            <a:r>
              <a:rPr lang="en-US" sz="1750" dirty="0">
                <a:solidFill>
                  <a:srgbClr val="C7CDD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Logarithms are the inverse of exponents. They answer the question: "What power must we raise a base to in order to get a certain number?" For example, log2 8 = 3, meaning 2 raised to the power of 3 equals 8.</a:t>
            </a:r>
            <a:endParaRPr lang="en-US" sz="1750" dirty="0"/>
          </a:p>
        </p:txBody>
      </p:sp>
      <p:sp>
        <p:nvSpPr>
          <p:cNvPr id="5" name="Text 3"/>
          <p:cNvSpPr/>
          <p:nvPr/>
        </p:nvSpPr>
        <p:spPr>
          <a:xfrm>
            <a:off x="7599521" y="3634264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2750"/>
              </a:lnSpc>
              <a:buNone/>
            </a:pPr>
            <a:r>
              <a:rPr lang="en-US" sz="2200" dirty="0">
                <a:solidFill>
                  <a:srgbClr val="EFD5FA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Key Components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7599521" y="4215408"/>
            <a:ext cx="6244709" cy="1451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850"/>
              </a:lnSpc>
              <a:buNone/>
            </a:pPr>
            <a:r>
              <a:rPr lang="en-US" sz="1750" dirty="0">
                <a:solidFill>
                  <a:srgbClr val="C7CDD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Logarithms consist of a base, a number, and a result. The base is the number being raised to a power, the number is the result of the exponentiation, and the result is the power required to reach the number.</a:t>
            </a:r>
            <a:endParaRPr lang="en-US" sz="175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F877240-76AB-4BD2-A299-B5D8EB681A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72607" y="7717990"/>
            <a:ext cx="2457793" cy="476316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0" y="0"/>
            <a:ext cx="5486400" cy="82296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750094" y="762238"/>
            <a:ext cx="7643813" cy="133945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5250"/>
              </a:lnSpc>
              <a:buNone/>
            </a:pPr>
            <a:r>
              <a:rPr lang="en-US" sz="4200" dirty="0">
                <a:solidFill>
                  <a:srgbClr val="EFD5FA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The History and Importance of Logarithms</a:t>
            </a:r>
            <a:endParaRPr lang="en-US" sz="4200" dirty="0"/>
          </a:p>
        </p:txBody>
      </p:sp>
      <p:sp>
        <p:nvSpPr>
          <p:cNvPr id="4" name="Shape 1"/>
          <p:cNvSpPr/>
          <p:nvPr/>
        </p:nvSpPr>
        <p:spPr>
          <a:xfrm>
            <a:off x="750094" y="2664262"/>
            <a:ext cx="375047" cy="375047"/>
          </a:xfrm>
          <a:prstGeom prst="roundRect">
            <a:avLst>
              <a:gd name="adj" fmla="val 8572"/>
            </a:avLst>
          </a:prstGeom>
          <a:solidFill>
            <a:srgbClr val="434348"/>
          </a:solidFill>
          <a:ln/>
        </p:spPr>
      </p:sp>
      <p:sp>
        <p:nvSpPr>
          <p:cNvPr id="5" name="Text 2"/>
          <p:cNvSpPr/>
          <p:nvPr/>
        </p:nvSpPr>
        <p:spPr>
          <a:xfrm>
            <a:off x="1339453" y="2664262"/>
            <a:ext cx="2679025" cy="33480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2600"/>
              </a:lnSpc>
              <a:buNone/>
            </a:pPr>
            <a:r>
              <a:rPr lang="en-US" sz="2100" dirty="0">
                <a:solidFill>
                  <a:srgbClr val="C7CDD6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John Napier</a:t>
            </a:r>
            <a:endParaRPr lang="en-US" sz="2100" dirty="0"/>
          </a:p>
        </p:txBody>
      </p:sp>
      <p:sp>
        <p:nvSpPr>
          <p:cNvPr id="6" name="Text 3"/>
          <p:cNvSpPr/>
          <p:nvPr/>
        </p:nvSpPr>
        <p:spPr>
          <a:xfrm>
            <a:off x="1339453" y="3127653"/>
            <a:ext cx="3125391" cy="20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700"/>
              </a:lnSpc>
              <a:buNone/>
            </a:pPr>
            <a:r>
              <a:rPr lang="en-US" sz="1650" dirty="0">
                <a:solidFill>
                  <a:srgbClr val="C7CDD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Logarithms were first invented by John Napier in the early 17th century as a way to simplify complex calculations involving multiplication and division.</a:t>
            </a:r>
            <a:endParaRPr lang="en-US" sz="1650" dirty="0"/>
          </a:p>
        </p:txBody>
      </p:sp>
      <p:sp>
        <p:nvSpPr>
          <p:cNvPr id="7" name="Shape 4"/>
          <p:cNvSpPr/>
          <p:nvPr/>
        </p:nvSpPr>
        <p:spPr>
          <a:xfrm>
            <a:off x="4679156" y="2664262"/>
            <a:ext cx="375047" cy="375047"/>
          </a:xfrm>
          <a:prstGeom prst="roundRect">
            <a:avLst>
              <a:gd name="adj" fmla="val 8572"/>
            </a:avLst>
          </a:prstGeom>
          <a:solidFill>
            <a:srgbClr val="434348"/>
          </a:solidFill>
          <a:ln/>
        </p:spPr>
      </p:sp>
      <p:sp>
        <p:nvSpPr>
          <p:cNvPr id="8" name="Text 5"/>
          <p:cNvSpPr/>
          <p:nvPr/>
        </p:nvSpPr>
        <p:spPr>
          <a:xfrm>
            <a:off x="5268516" y="2664262"/>
            <a:ext cx="3125391" cy="669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600"/>
              </a:lnSpc>
              <a:buNone/>
            </a:pPr>
            <a:r>
              <a:rPr lang="en-US" sz="2100" dirty="0">
                <a:solidFill>
                  <a:srgbClr val="C7CDD6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Revolutionized Astronomy</a:t>
            </a:r>
            <a:endParaRPr lang="en-US" sz="2100" dirty="0"/>
          </a:p>
        </p:txBody>
      </p:sp>
      <p:sp>
        <p:nvSpPr>
          <p:cNvPr id="9" name="Text 6"/>
          <p:cNvSpPr/>
          <p:nvPr/>
        </p:nvSpPr>
        <p:spPr>
          <a:xfrm>
            <a:off x="5268516" y="3462457"/>
            <a:ext cx="3125391" cy="20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700"/>
              </a:lnSpc>
              <a:buNone/>
            </a:pPr>
            <a:r>
              <a:rPr lang="en-US" sz="1650" dirty="0">
                <a:solidFill>
                  <a:srgbClr val="C7CDD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Their invention revolutionized fields like astronomy, allowing scientists to perform astronomical calculations with greater accuracy and efficiency.</a:t>
            </a:r>
            <a:endParaRPr lang="en-US" sz="1650" dirty="0"/>
          </a:p>
        </p:txBody>
      </p:sp>
      <p:sp>
        <p:nvSpPr>
          <p:cNvPr id="10" name="Shape 7"/>
          <p:cNvSpPr/>
          <p:nvPr/>
        </p:nvSpPr>
        <p:spPr>
          <a:xfrm>
            <a:off x="750094" y="5975271"/>
            <a:ext cx="375047" cy="375047"/>
          </a:xfrm>
          <a:prstGeom prst="roundRect">
            <a:avLst>
              <a:gd name="adj" fmla="val 8572"/>
            </a:avLst>
          </a:prstGeom>
          <a:solidFill>
            <a:srgbClr val="434348"/>
          </a:solidFill>
          <a:ln/>
        </p:spPr>
      </p:sp>
      <p:sp>
        <p:nvSpPr>
          <p:cNvPr id="11" name="Text 8"/>
          <p:cNvSpPr/>
          <p:nvPr/>
        </p:nvSpPr>
        <p:spPr>
          <a:xfrm>
            <a:off x="1339453" y="5975271"/>
            <a:ext cx="4555927" cy="33480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2600"/>
              </a:lnSpc>
              <a:buNone/>
            </a:pPr>
            <a:r>
              <a:rPr lang="en-US" sz="2100" dirty="0">
                <a:solidFill>
                  <a:srgbClr val="C7CDD6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Foundation for Modern Mathematics</a:t>
            </a:r>
            <a:endParaRPr lang="en-US" sz="2100" dirty="0"/>
          </a:p>
        </p:txBody>
      </p:sp>
      <p:sp>
        <p:nvSpPr>
          <p:cNvPr id="12" name="Text 9"/>
          <p:cNvSpPr/>
          <p:nvPr/>
        </p:nvSpPr>
        <p:spPr>
          <a:xfrm>
            <a:off x="1339453" y="6438662"/>
            <a:ext cx="7054453" cy="10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700"/>
              </a:lnSpc>
              <a:buNone/>
            </a:pPr>
            <a:r>
              <a:rPr lang="en-US" sz="1650" dirty="0">
                <a:solidFill>
                  <a:srgbClr val="C7CDD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Logarithms laid the foundation for modern calculus and other branches of mathematics, making them a fundamental concept in the advancement of science and technology.</a:t>
            </a:r>
            <a:endParaRPr lang="en-US" sz="16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3790" y="979289"/>
            <a:ext cx="11280577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5550"/>
              </a:lnSpc>
              <a:buNone/>
            </a:pPr>
            <a:r>
              <a:rPr lang="en-US" sz="4450" dirty="0">
                <a:solidFill>
                  <a:srgbClr val="EFD5FA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Logarithmic Functions and their Properties</a:t>
            </a:r>
            <a:endParaRPr lang="en-US" sz="4450" dirty="0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7430" y="2141696"/>
            <a:ext cx="1614011" cy="807958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3999309" y="2406015"/>
            <a:ext cx="110252" cy="45350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3550"/>
              </a:lnSpc>
              <a:buNone/>
            </a:pPr>
            <a:r>
              <a:rPr lang="en-US" sz="2200" dirty="0">
                <a:solidFill>
                  <a:srgbClr val="C7CDD6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1</a:t>
            </a:r>
            <a:endParaRPr lang="en-US" sz="2200" dirty="0"/>
          </a:p>
        </p:txBody>
      </p:sp>
      <p:sp>
        <p:nvSpPr>
          <p:cNvPr id="5" name="Text 2"/>
          <p:cNvSpPr/>
          <p:nvPr/>
        </p:nvSpPr>
        <p:spPr>
          <a:xfrm>
            <a:off x="5088255" y="2368510"/>
            <a:ext cx="2529959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dirty="0">
                <a:solidFill>
                  <a:srgbClr val="C7CDD6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Function Definition</a:t>
            </a:r>
            <a:endParaRPr lang="en-US" sz="2200" dirty="0"/>
          </a:p>
        </p:txBody>
      </p:sp>
      <p:sp>
        <p:nvSpPr>
          <p:cNvPr id="6" name="Shape 3"/>
          <p:cNvSpPr/>
          <p:nvPr/>
        </p:nvSpPr>
        <p:spPr>
          <a:xfrm>
            <a:off x="4918115" y="2962751"/>
            <a:ext cx="8861822" cy="15240"/>
          </a:xfrm>
          <a:prstGeom prst="roundRect">
            <a:avLst>
              <a:gd name="adj" fmla="val 223256"/>
            </a:avLst>
          </a:prstGeom>
          <a:solidFill>
            <a:srgbClr val="5C5C61"/>
          </a:solidFill>
          <a:ln/>
        </p:spPr>
      </p:sp>
      <p:pic>
        <p:nvPicPr>
          <p:cNvPr id="7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40424" y="3006328"/>
            <a:ext cx="3228022" cy="807958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3976330" y="3183493"/>
            <a:ext cx="156210" cy="45350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3550"/>
              </a:lnSpc>
              <a:buNone/>
            </a:pPr>
            <a:r>
              <a:rPr lang="en-US" sz="2200" dirty="0">
                <a:solidFill>
                  <a:srgbClr val="C7CDD6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2</a:t>
            </a:r>
            <a:endParaRPr lang="en-US" sz="2200" dirty="0"/>
          </a:p>
        </p:txBody>
      </p:sp>
      <p:sp>
        <p:nvSpPr>
          <p:cNvPr id="9" name="Text 5"/>
          <p:cNvSpPr/>
          <p:nvPr/>
        </p:nvSpPr>
        <p:spPr>
          <a:xfrm>
            <a:off x="5895261" y="3233142"/>
            <a:ext cx="2490907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dirty="0">
                <a:solidFill>
                  <a:srgbClr val="C7CDD6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Domain and Range</a:t>
            </a:r>
            <a:endParaRPr lang="en-US" sz="2200" dirty="0"/>
          </a:p>
        </p:txBody>
      </p:sp>
      <p:sp>
        <p:nvSpPr>
          <p:cNvPr id="10" name="Shape 6"/>
          <p:cNvSpPr/>
          <p:nvPr/>
        </p:nvSpPr>
        <p:spPr>
          <a:xfrm>
            <a:off x="5725120" y="3827383"/>
            <a:ext cx="8054816" cy="15240"/>
          </a:xfrm>
          <a:prstGeom prst="roundRect">
            <a:avLst>
              <a:gd name="adj" fmla="val 223256"/>
            </a:avLst>
          </a:prstGeom>
          <a:solidFill>
            <a:srgbClr val="5C5C61"/>
          </a:solidFill>
          <a:ln/>
        </p:spPr>
      </p:sp>
      <p:pic>
        <p:nvPicPr>
          <p:cNvPr id="11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33418" y="3870960"/>
            <a:ext cx="4842034" cy="807958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3972639" y="4048125"/>
            <a:ext cx="163592" cy="45350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3550"/>
              </a:lnSpc>
              <a:buNone/>
            </a:pPr>
            <a:r>
              <a:rPr lang="en-US" sz="2200" dirty="0">
                <a:solidFill>
                  <a:srgbClr val="C7CDD6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3</a:t>
            </a:r>
            <a:endParaRPr lang="en-US" sz="2200" dirty="0"/>
          </a:p>
        </p:txBody>
      </p:sp>
      <p:sp>
        <p:nvSpPr>
          <p:cNvPr id="13" name="Text 8"/>
          <p:cNvSpPr/>
          <p:nvPr/>
        </p:nvSpPr>
        <p:spPr>
          <a:xfrm>
            <a:off x="6702266" y="4097774"/>
            <a:ext cx="160079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dirty="0">
                <a:solidFill>
                  <a:srgbClr val="C7CDD6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Asymptotes</a:t>
            </a:r>
            <a:endParaRPr lang="en-US" sz="2200" dirty="0"/>
          </a:p>
        </p:txBody>
      </p:sp>
      <p:sp>
        <p:nvSpPr>
          <p:cNvPr id="14" name="Shape 9"/>
          <p:cNvSpPr/>
          <p:nvPr/>
        </p:nvSpPr>
        <p:spPr>
          <a:xfrm>
            <a:off x="6532126" y="4692015"/>
            <a:ext cx="7247811" cy="15240"/>
          </a:xfrm>
          <a:prstGeom prst="roundRect">
            <a:avLst>
              <a:gd name="adj" fmla="val 223256"/>
            </a:avLst>
          </a:prstGeom>
          <a:solidFill>
            <a:srgbClr val="5C5C61"/>
          </a:solidFill>
          <a:ln/>
        </p:spPr>
      </p:sp>
      <p:pic>
        <p:nvPicPr>
          <p:cNvPr id="15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6294" y="4735592"/>
            <a:ext cx="6456164" cy="807958"/>
          </a:xfrm>
          <a:prstGeom prst="rect">
            <a:avLst/>
          </a:prstGeom>
        </p:spPr>
      </p:pic>
      <p:sp>
        <p:nvSpPr>
          <p:cNvPr id="16" name="Text 10"/>
          <p:cNvSpPr/>
          <p:nvPr/>
        </p:nvSpPr>
        <p:spPr>
          <a:xfrm>
            <a:off x="3968234" y="4912757"/>
            <a:ext cx="172045" cy="45350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3550"/>
              </a:lnSpc>
              <a:buNone/>
            </a:pPr>
            <a:r>
              <a:rPr lang="en-US" sz="2200" dirty="0">
                <a:solidFill>
                  <a:srgbClr val="C7CDD6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4</a:t>
            </a:r>
            <a:endParaRPr lang="en-US" sz="2200" dirty="0"/>
          </a:p>
        </p:txBody>
      </p:sp>
      <p:sp>
        <p:nvSpPr>
          <p:cNvPr id="17" name="Text 11"/>
          <p:cNvSpPr/>
          <p:nvPr/>
        </p:nvSpPr>
        <p:spPr>
          <a:xfrm>
            <a:off x="7509272" y="4962406"/>
            <a:ext cx="1388626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dirty="0">
                <a:solidFill>
                  <a:srgbClr val="C7CDD6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Properties</a:t>
            </a:r>
            <a:endParaRPr lang="en-US" sz="2200" dirty="0"/>
          </a:p>
        </p:txBody>
      </p:sp>
      <p:sp>
        <p:nvSpPr>
          <p:cNvPr id="18" name="Text 12"/>
          <p:cNvSpPr/>
          <p:nvPr/>
        </p:nvSpPr>
        <p:spPr>
          <a:xfrm>
            <a:off x="793790" y="5798701"/>
            <a:ext cx="13042821" cy="1451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850"/>
              </a:lnSpc>
              <a:buNone/>
            </a:pPr>
            <a:r>
              <a:rPr lang="en-US" sz="1750" dirty="0">
                <a:solidFill>
                  <a:srgbClr val="C7CDD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 logarithmic function is expressed as logb(x) = y, where b is the base, x is the number, and y is the power. The domain of a logarithmic function is all positive real numbers, and its range is all real numbers. Logarithmic functions have a vertical asymptote at x = 0. They also exhibit several important properties, including the product rule, the quotient rule, and the power rule.</a:t>
            </a:r>
            <a:endParaRPr lang="en-US" sz="1750" dirty="0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B20E5212-343D-4666-8B8B-1AD361D3E85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172607" y="7715098"/>
            <a:ext cx="2457793" cy="476316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0" y="0"/>
            <a:ext cx="5486400" cy="82296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28412" y="494109"/>
            <a:ext cx="7887176" cy="112204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4400"/>
              </a:lnSpc>
              <a:buNone/>
            </a:pPr>
            <a:r>
              <a:rPr lang="en-US" sz="3500" dirty="0">
                <a:solidFill>
                  <a:srgbClr val="EFD5FA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Applications of Logarithms in the Real World</a:t>
            </a:r>
            <a:endParaRPr lang="en-US" sz="3500" dirty="0"/>
          </a:p>
        </p:txBody>
      </p:sp>
      <p:pic>
        <p:nvPicPr>
          <p:cNvPr id="4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8412" y="1885474"/>
            <a:ext cx="448866" cy="448866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628412" y="2513886"/>
            <a:ext cx="2244328" cy="28051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200"/>
              </a:lnSpc>
              <a:buNone/>
            </a:pPr>
            <a:r>
              <a:rPr lang="en-US" sz="1750" dirty="0">
                <a:solidFill>
                  <a:srgbClr val="C7CDD6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Earthquakes</a:t>
            </a:r>
            <a:endParaRPr lang="en-US" sz="1750" dirty="0"/>
          </a:p>
        </p:txBody>
      </p:sp>
      <p:sp>
        <p:nvSpPr>
          <p:cNvPr id="6" name="Text 2"/>
          <p:cNvSpPr/>
          <p:nvPr/>
        </p:nvSpPr>
        <p:spPr>
          <a:xfrm>
            <a:off x="628412" y="2902029"/>
            <a:ext cx="7887176" cy="5743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250"/>
              </a:lnSpc>
              <a:buNone/>
            </a:pPr>
            <a:r>
              <a:rPr lang="en-US" sz="1400" dirty="0">
                <a:solidFill>
                  <a:srgbClr val="C7CDD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Richter scale, used to measure the intensity of earthquakes, is based on a logarithmic scale.</a:t>
            </a:r>
            <a:endParaRPr lang="en-US" sz="1400" dirty="0"/>
          </a:p>
        </p:txBody>
      </p:sp>
      <p:pic>
        <p:nvPicPr>
          <p:cNvPr id="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8412" y="4015026"/>
            <a:ext cx="448866" cy="448866"/>
          </a:xfrm>
          <a:prstGeom prst="rect">
            <a:avLst/>
          </a:prstGeom>
        </p:spPr>
      </p:pic>
      <p:sp>
        <p:nvSpPr>
          <p:cNvPr id="8" name="Text 3"/>
          <p:cNvSpPr/>
          <p:nvPr/>
        </p:nvSpPr>
        <p:spPr>
          <a:xfrm>
            <a:off x="628412" y="4643438"/>
            <a:ext cx="2244328" cy="28051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200"/>
              </a:lnSpc>
              <a:buNone/>
            </a:pPr>
            <a:r>
              <a:rPr lang="en-US" sz="1750" dirty="0">
                <a:solidFill>
                  <a:srgbClr val="C7CDD6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Chemistry</a:t>
            </a:r>
            <a:endParaRPr lang="en-US" sz="1750" dirty="0"/>
          </a:p>
        </p:txBody>
      </p:sp>
      <p:sp>
        <p:nvSpPr>
          <p:cNvPr id="9" name="Text 4"/>
          <p:cNvSpPr/>
          <p:nvPr/>
        </p:nvSpPr>
        <p:spPr>
          <a:xfrm>
            <a:off x="628412" y="5031581"/>
            <a:ext cx="7887176" cy="5743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250"/>
              </a:lnSpc>
              <a:buNone/>
            </a:pPr>
            <a:r>
              <a:rPr lang="en-US" sz="1400" dirty="0">
                <a:solidFill>
                  <a:srgbClr val="C7CDD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pH scale, measuring acidity and alkalinity, utilizes a logarithmic scale for quantifying hydrogen ion concentration.</a:t>
            </a:r>
            <a:endParaRPr lang="en-US" sz="1400" dirty="0"/>
          </a:p>
        </p:txBody>
      </p:sp>
      <p:pic>
        <p:nvPicPr>
          <p:cNvPr id="10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8412" y="6144578"/>
            <a:ext cx="448866" cy="448866"/>
          </a:xfrm>
          <a:prstGeom prst="rect">
            <a:avLst/>
          </a:prstGeom>
        </p:spPr>
      </p:pic>
      <p:sp>
        <p:nvSpPr>
          <p:cNvPr id="11" name="Text 5"/>
          <p:cNvSpPr/>
          <p:nvPr/>
        </p:nvSpPr>
        <p:spPr>
          <a:xfrm>
            <a:off x="628412" y="6772989"/>
            <a:ext cx="2244328" cy="28051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200"/>
              </a:lnSpc>
              <a:buNone/>
            </a:pPr>
            <a:r>
              <a:rPr lang="en-US" sz="1750" dirty="0">
                <a:solidFill>
                  <a:srgbClr val="C7CDD6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Finance</a:t>
            </a:r>
            <a:endParaRPr lang="en-US" sz="1750" dirty="0"/>
          </a:p>
        </p:txBody>
      </p:sp>
      <p:sp>
        <p:nvSpPr>
          <p:cNvPr id="12" name="Text 6"/>
          <p:cNvSpPr/>
          <p:nvPr/>
        </p:nvSpPr>
        <p:spPr>
          <a:xfrm>
            <a:off x="628412" y="7161133"/>
            <a:ext cx="7887176" cy="5743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250"/>
              </a:lnSpc>
              <a:buNone/>
            </a:pPr>
            <a:r>
              <a:rPr lang="en-US" sz="1400" dirty="0">
                <a:solidFill>
                  <a:srgbClr val="C7CDD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Logarithms are crucial in financial modeling and analysis, helping to understand compound interest and exponential growth in investments.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0" y="0"/>
            <a:ext cx="5486400" cy="82296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773073" y="608290"/>
            <a:ext cx="7597854" cy="13804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5400"/>
              </a:lnSpc>
              <a:buNone/>
            </a:pPr>
            <a:r>
              <a:rPr lang="en-US" sz="4300" dirty="0">
                <a:solidFill>
                  <a:srgbClr val="EFD5FA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Solving Exponential Equations Using Logarithms</a:t>
            </a:r>
            <a:endParaRPr lang="en-US" sz="4300" dirty="0"/>
          </a:p>
        </p:txBody>
      </p:sp>
      <p:pic>
        <p:nvPicPr>
          <p:cNvPr id="4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3073" y="2319933"/>
            <a:ext cx="1104424" cy="1767126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2208728" y="2540794"/>
            <a:ext cx="3650218" cy="34504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00"/>
              </a:lnSpc>
              <a:buNone/>
            </a:pPr>
            <a:r>
              <a:rPr lang="en-US" sz="2150" dirty="0">
                <a:solidFill>
                  <a:srgbClr val="C7CDD6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Isolate the Exponential Term</a:t>
            </a:r>
            <a:endParaRPr lang="en-US" sz="2150" dirty="0"/>
          </a:p>
        </p:txBody>
      </p:sp>
      <p:sp>
        <p:nvSpPr>
          <p:cNvPr id="6" name="Text 2"/>
          <p:cNvSpPr/>
          <p:nvPr/>
        </p:nvSpPr>
        <p:spPr>
          <a:xfrm>
            <a:off x="2208728" y="3018353"/>
            <a:ext cx="6162199" cy="7067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1700" dirty="0">
                <a:solidFill>
                  <a:srgbClr val="C7CDD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first step involves isolating the exponential term on one side of the equation.</a:t>
            </a:r>
            <a:endParaRPr lang="en-US" sz="1700" dirty="0"/>
          </a:p>
        </p:txBody>
      </p:sp>
      <p:pic>
        <p:nvPicPr>
          <p:cNvPr id="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3073" y="4087058"/>
            <a:ext cx="1104424" cy="1767126"/>
          </a:xfrm>
          <a:prstGeom prst="rect">
            <a:avLst/>
          </a:prstGeom>
        </p:spPr>
      </p:pic>
      <p:sp>
        <p:nvSpPr>
          <p:cNvPr id="8" name="Text 3"/>
          <p:cNvSpPr/>
          <p:nvPr/>
        </p:nvSpPr>
        <p:spPr>
          <a:xfrm>
            <a:off x="2208728" y="4307919"/>
            <a:ext cx="2761178" cy="34504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00"/>
              </a:lnSpc>
              <a:buNone/>
            </a:pPr>
            <a:r>
              <a:rPr lang="en-US" sz="2150" dirty="0">
                <a:solidFill>
                  <a:srgbClr val="C7CDD6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Apply Logarithms</a:t>
            </a:r>
            <a:endParaRPr lang="en-US" sz="2150" dirty="0"/>
          </a:p>
        </p:txBody>
      </p:sp>
      <p:sp>
        <p:nvSpPr>
          <p:cNvPr id="9" name="Text 4"/>
          <p:cNvSpPr/>
          <p:nvPr/>
        </p:nvSpPr>
        <p:spPr>
          <a:xfrm>
            <a:off x="2208728" y="4785479"/>
            <a:ext cx="6162199" cy="7067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1700" dirty="0">
                <a:solidFill>
                  <a:srgbClr val="C7CDD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Apply the appropriate logarithm to both sides of the equation, using the same base as the exponential term.</a:t>
            </a:r>
            <a:endParaRPr lang="en-US" sz="1700" dirty="0"/>
          </a:p>
        </p:txBody>
      </p:sp>
      <p:pic>
        <p:nvPicPr>
          <p:cNvPr id="10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73073" y="5854184"/>
            <a:ext cx="1104424" cy="1767126"/>
          </a:xfrm>
          <a:prstGeom prst="rect">
            <a:avLst/>
          </a:prstGeom>
        </p:spPr>
      </p:pic>
      <p:sp>
        <p:nvSpPr>
          <p:cNvPr id="11" name="Text 5"/>
          <p:cNvSpPr/>
          <p:nvPr/>
        </p:nvSpPr>
        <p:spPr>
          <a:xfrm>
            <a:off x="2208728" y="6075045"/>
            <a:ext cx="2761178" cy="34504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00"/>
              </a:lnSpc>
              <a:buNone/>
            </a:pPr>
            <a:r>
              <a:rPr lang="en-US" sz="2150" dirty="0">
                <a:solidFill>
                  <a:srgbClr val="C7CDD6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Solve for the Variable</a:t>
            </a:r>
            <a:endParaRPr lang="en-US" sz="2150" dirty="0"/>
          </a:p>
        </p:txBody>
      </p:sp>
      <p:sp>
        <p:nvSpPr>
          <p:cNvPr id="12" name="Text 6"/>
          <p:cNvSpPr/>
          <p:nvPr/>
        </p:nvSpPr>
        <p:spPr>
          <a:xfrm>
            <a:off x="2208728" y="6552605"/>
            <a:ext cx="6162199" cy="7067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1700" dirty="0">
                <a:solidFill>
                  <a:srgbClr val="C7CDD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Utilize logarithmic properties to simplify the equation and solve for the variable.</a:t>
            </a:r>
            <a:endParaRPr lang="en-US" sz="1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5486400" cy="82296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075521" y="463748"/>
            <a:ext cx="7965758" cy="10520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4100"/>
              </a:lnSpc>
              <a:buNone/>
            </a:pPr>
            <a:r>
              <a:rPr lang="en-US" sz="3300" dirty="0">
                <a:solidFill>
                  <a:srgbClr val="EFD5FA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Natural Logarithms and their Significance</a:t>
            </a:r>
            <a:endParaRPr lang="en-US" sz="3300" dirty="0"/>
          </a:p>
        </p:txBody>
      </p:sp>
      <p:sp>
        <p:nvSpPr>
          <p:cNvPr id="4" name="Text 1"/>
          <p:cNvSpPr/>
          <p:nvPr/>
        </p:nvSpPr>
        <p:spPr>
          <a:xfrm>
            <a:off x="6075521" y="1852255"/>
            <a:ext cx="7965758" cy="55554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4350"/>
              </a:lnSpc>
              <a:buNone/>
            </a:pPr>
            <a:r>
              <a:rPr lang="en-US" sz="4350" dirty="0">
                <a:solidFill>
                  <a:srgbClr val="C7CDD6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e</a:t>
            </a:r>
            <a:endParaRPr lang="en-US" sz="4350" dirty="0"/>
          </a:p>
        </p:txBody>
      </p:sp>
      <p:sp>
        <p:nvSpPr>
          <p:cNvPr id="5" name="Text 2"/>
          <p:cNvSpPr/>
          <p:nvPr/>
        </p:nvSpPr>
        <p:spPr>
          <a:xfrm>
            <a:off x="9006245" y="2618065"/>
            <a:ext cx="2104311" cy="2628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2050"/>
              </a:lnSpc>
              <a:buNone/>
            </a:pPr>
            <a:r>
              <a:rPr lang="en-US" sz="1650" dirty="0">
                <a:solidFill>
                  <a:srgbClr val="C7CDD6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Euler's Number</a:t>
            </a:r>
            <a:endParaRPr lang="en-US" sz="1650" dirty="0"/>
          </a:p>
        </p:txBody>
      </p:sp>
      <p:sp>
        <p:nvSpPr>
          <p:cNvPr id="6" name="Text 3"/>
          <p:cNvSpPr/>
          <p:nvPr/>
        </p:nvSpPr>
        <p:spPr>
          <a:xfrm>
            <a:off x="6075521" y="2981920"/>
            <a:ext cx="7965758" cy="5386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100"/>
              </a:lnSpc>
              <a:buNone/>
            </a:pPr>
            <a:r>
              <a:rPr lang="en-US" sz="1300" dirty="0">
                <a:solidFill>
                  <a:srgbClr val="C7CDD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natural logarithm is a special type of logarithm with a base of Euler's number, denoted by the letter "e," which is approximately 2.718.</a:t>
            </a:r>
            <a:endParaRPr lang="en-US" sz="1300" dirty="0"/>
          </a:p>
        </p:txBody>
      </p:sp>
      <p:sp>
        <p:nvSpPr>
          <p:cNvPr id="7" name="Text 4"/>
          <p:cNvSpPr/>
          <p:nvPr/>
        </p:nvSpPr>
        <p:spPr>
          <a:xfrm>
            <a:off x="6075521" y="4109561"/>
            <a:ext cx="7965758" cy="55554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4350"/>
              </a:lnSpc>
              <a:buNone/>
            </a:pPr>
            <a:r>
              <a:rPr lang="en-US" sz="4350" dirty="0">
                <a:solidFill>
                  <a:srgbClr val="C7CDD6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ln</a:t>
            </a:r>
            <a:endParaRPr lang="en-US" sz="4350" dirty="0"/>
          </a:p>
        </p:txBody>
      </p:sp>
      <p:sp>
        <p:nvSpPr>
          <p:cNvPr id="8" name="Text 5"/>
          <p:cNvSpPr/>
          <p:nvPr/>
        </p:nvSpPr>
        <p:spPr>
          <a:xfrm>
            <a:off x="9006245" y="4875371"/>
            <a:ext cx="2104311" cy="2628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2050"/>
              </a:lnSpc>
              <a:buNone/>
            </a:pPr>
            <a:r>
              <a:rPr lang="en-US" sz="1650" dirty="0">
                <a:solidFill>
                  <a:srgbClr val="C7CDD6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ln(x)</a:t>
            </a:r>
            <a:endParaRPr lang="en-US" sz="1650" dirty="0"/>
          </a:p>
        </p:txBody>
      </p:sp>
      <p:sp>
        <p:nvSpPr>
          <p:cNvPr id="9" name="Text 6"/>
          <p:cNvSpPr/>
          <p:nvPr/>
        </p:nvSpPr>
        <p:spPr>
          <a:xfrm>
            <a:off x="6075521" y="5239226"/>
            <a:ext cx="7965758" cy="26931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2100"/>
              </a:lnSpc>
              <a:buNone/>
            </a:pPr>
            <a:r>
              <a:rPr lang="en-US" sz="1300" dirty="0">
                <a:solidFill>
                  <a:srgbClr val="C7CDD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natural logarithm is commonly denoted as ln(x).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6075521" y="6097548"/>
            <a:ext cx="7965758" cy="55554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4350"/>
              </a:lnSpc>
              <a:buNone/>
            </a:pPr>
            <a:r>
              <a:rPr lang="en-US" sz="4350" dirty="0">
                <a:solidFill>
                  <a:srgbClr val="C7CDD6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1</a:t>
            </a:r>
            <a:endParaRPr lang="en-US" sz="4350" dirty="0"/>
          </a:p>
        </p:txBody>
      </p:sp>
      <p:sp>
        <p:nvSpPr>
          <p:cNvPr id="11" name="Text 8"/>
          <p:cNvSpPr/>
          <p:nvPr/>
        </p:nvSpPr>
        <p:spPr>
          <a:xfrm>
            <a:off x="9006245" y="6863358"/>
            <a:ext cx="2104311" cy="2628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2050"/>
              </a:lnSpc>
              <a:buNone/>
            </a:pPr>
            <a:r>
              <a:rPr lang="en-US" sz="1650" dirty="0">
                <a:solidFill>
                  <a:srgbClr val="C7CDD6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Applications</a:t>
            </a:r>
            <a:endParaRPr lang="en-US" sz="1650" dirty="0"/>
          </a:p>
        </p:txBody>
      </p:sp>
      <p:sp>
        <p:nvSpPr>
          <p:cNvPr id="12" name="Text 9"/>
          <p:cNvSpPr/>
          <p:nvPr/>
        </p:nvSpPr>
        <p:spPr>
          <a:xfrm>
            <a:off x="6075521" y="7227213"/>
            <a:ext cx="7965758" cy="5386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100"/>
              </a:lnSpc>
              <a:buNone/>
            </a:pPr>
            <a:r>
              <a:rPr lang="en-US" sz="1300" dirty="0">
                <a:solidFill>
                  <a:srgbClr val="C7CDD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Natural logarithms have numerous applications in calculus, physics, and engineering, particularly in areas involving continuous growth and decay.</a:t>
            </a:r>
            <a:endParaRPr lang="en-US" sz="1300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2B409CE1-9857-44D0-94E4-2B6035B37BB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95218" y="7753284"/>
            <a:ext cx="2457793" cy="476316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49379" y="922973"/>
            <a:ext cx="12698016" cy="66913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5250"/>
              </a:lnSpc>
              <a:buNone/>
            </a:pPr>
            <a:r>
              <a:rPr lang="en-US" sz="4200" dirty="0">
                <a:solidFill>
                  <a:srgbClr val="EFD5FA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Logarithms in Calculus and Advanced Mathematics</a:t>
            </a:r>
            <a:endParaRPr lang="en-US" sz="4200" dirty="0"/>
          </a:p>
        </p:txBody>
      </p:sp>
      <p:sp>
        <p:nvSpPr>
          <p:cNvPr id="3" name="Shape 1"/>
          <p:cNvSpPr/>
          <p:nvPr/>
        </p:nvSpPr>
        <p:spPr>
          <a:xfrm>
            <a:off x="749379" y="2020372"/>
            <a:ext cx="2188488" cy="1576507"/>
          </a:xfrm>
          <a:prstGeom prst="roundRect">
            <a:avLst>
              <a:gd name="adj" fmla="val 2037"/>
            </a:avLst>
          </a:prstGeom>
          <a:solidFill>
            <a:srgbClr val="434348"/>
          </a:solidFill>
          <a:ln/>
        </p:spPr>
      </p:sp>
      <p:sp>
        <p:nvSpPr>
          <p:cNvPr id="4" name="Text 2"/>
          <p:cNvSpPr/>
          <p:nvPr/>
        </p:nvSpPr>
        <p:spPr>
          <a:xfrm>
            <a:off x="963454" y="2594491"/>
            <a:ext cx="104180" cy="4281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3350"/>
              </a:lnSpc>
              <a:buNone/>
            </a:pPr>
            <a:r>
              <a:rPr lang="en-US" sz="2100" dirty="0">
                <a:solidFill>
                  <a:srgbClr val="C7CDD6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1</a:t>
            </a:r>
            <a:endParaRPr lang="en-US" sz="2100" dirty="0"/>
          </a:p>
        </p:txBody>
      </p:sp>
      <p:sp>
        <p:nvSpPr>
          <p:cNvPr id="5" name="Text 3"/>
          <p:cNvSpPr/>
          <p:nvPr/>
        </p:nvSpPr>
        <p:spPr>
          <a:xfrm>
            <a:off x="3151942" y="2234446"/>
            <a:ext cx="2676644" cy="33456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600"/>
              </a:lnSpc>
              <a:buNone/>
            </a:pPr>
            <a:r>
              <a:rPr lang="en-US" sz="2100" dirty="0">
                <a:solidFill>
                  <a:srgbClr val="C7CDD6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Derivatives</a:t>
            </a:r>
            <a:endParaRPr lang="en-US" sz="2100" dirty="0"/>
          </a:p>
        </p:txBody>
      </p:sp>
      <p:sp>
        <p:nvSpPr>
          <p:cNvPr id="6" name="Text 4"/>
          <p:cNvSpPr/>
          <p:nvPr/>
        </p:nvSpPr>
        <p:spPr>
          <a:xfrm>
            <a:off x="3151942" y="2697480"/>
            <a:ext cx="10515005" cy="6853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650"/>
              </a:lnSpc>
              <a:buNone/>
            </a:pPr>
            <a:r>
              <a:rPr lang="en-US" sz="1650" dirty="0">
                <a:solidFill>
                  <a:srgbClr val="C7CDD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Calculus utilizes logarithms to find the derivatives of exponential functions and to simplify complex integral expressions.</a:t>
            </a:r>
            <a:endParaRPr lang="en-US" sz="1650" dirty="0"/>
          </a:p>
        </p:txBody>
      </p:sp>
      <p:sp>
        <p:nvSpPr>
          <p:cNvPr id="7" name="Shape 5"/>
          <p:cNvSpPr/>
          <p:nvPr/>
        </p:nvSpPr>
        <p:spPr>
          <a:xfrm>
            <a:off x="3044904" y="3581638"/>
            <a:ext cx="10729079" cy="15240"/>
          </a:xfrm>
          <a:prstGeom prst="roundRect">
            <a:avLst>
              <a:gd name="adj" fmla="val 210766"/>
            </a:avLst>
          </a:prstGeom>
          <a:solidFill>
            <a:srgbClr val="5C5C61"/>
          </a:solidFill>
          <a:ln/>
        </p:spPr>
      </p:sp>
      <p:sp>
        <p:nvSpPr>
          <p:cNvPr id="8" name="Shape 6"/>
          <p:cNvSpPr/>
          <p:nvPr/>
        </p:nvSpPr>
        <p:spPr>
          <a:xfrm>
            <a:off x="749379" y="3703915"/>
            <a:ext cx="4377095" cy="1576507"/>
          </a:xfrm>
          <a:prstGeom prst="roundRect">
            <a:avLst>
              <a:gd name="adj" fmla="val 2037"/>
            </a:avLst>
          </a:prstGeom>
          <a:solidFill>
            <a:srgbClr val="434348"/>
          </a:solidFill>
          <a:ln/>
        </p:spPr>
      </p:sp>
      <p:sp>
        <p:nvSpPr>
          <p:cNvPr id="9" name="Text 7"/>
          <p:cNvSpPr/>
          <p:nvPr/>
        </p:nvSpPr>
        <p:spPr>
          <a:xfrm>
            <a:off x="963454" y="4278035"/>
            <a:ext cx="147518" cy="4281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3350"/>
              </a:lnSpc>
              <a:buNone/>
            </a:pPr>
            <a:r>
              <a:rPr lang="en-US" sz="2100" dirty="0">
                <a:solidFill>
                  <a:srgbClr val="C7CDD6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2</a:t>
            </a:r>
            <a:endParaRPr lang="en-US" sz="2100" dirty="0"/>
          </a:p>
        </p:txBody>
      </p:sp>
      <p:sp>
        <p:nvSpPr>
          <p:cNvPr id="10" name="Text 8"/>
          <p:cNvSpPr/>
          <p:nvPr/>
        </p:nvSpPr>
        <p:spPr>
          <a:xfrm>
            <a:off x="5340548" y="3917990"/>
            <a:ext cx="2676644" cy="33456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600"/>
              </a:lnSpc>
              <a:buNone/>
            </a:pPr>
            <a:r>
              <a:rPr lang="en-US" sz="2100" dirty="0">
                <a:solidFill>
                  <a:srgbClr val="C7CDD6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Integrals</a:t>
            </a:r>
            <a:endParaRPr lang="en-US" sz="2100" dirty="0"/>
          </a:p>
        </p:txBody>
      </p:sp>
      <p:sp>
        <p:nvSpPr>
          <p:cNvPr id="11" name="Text 9"/>
          <p:cNvSpPr/>
          <p:nvPr/>
        </p:nvSpPr>
        <p:spPr>
          <a:xfrm>
            <a:off x="5340548" y="4381024"/>
            <a:ext cx="8326398" cy="6853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650"/>
              </a:lnSpc>
              <a:buNone/>
            </a:pPr>
            <a:r>
              <a:rPr lang="en-US" sz="1650" dirty="0">
                <a:solidFill>
                  <a:srgbClr val="C7CDD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Logarithms are employed in solving certain types of integrals, particularly those involving rational functions and exponential expressions.</a:t>
            </a:r>
            <a:endParaRPr lang="en-US" sz="1650" dirty="0"/>
          </a:p>
        </p:txBody>
      </p:sp>
      <p:sp>
        <p:nvSpPr>
          <p:cNvPr id="12" name="Shape 10"/>
          <p:cNvSpPr/>
          <p:nvPr/>
        </p:nvSpPr>
        <p:spPr>
          <a:xfrm>
            <a:off x="5233511" y="5265182"/>
            <a:ext cx="8540472" cy="15240"/>
          </a:xfrm>
          <a:prstGeom prst="roundRect">
            <a:avLst>
              <a:gd name="adj" fmla="val 210766"/>
            </a:avLst>
          </a:prstGeom>
          <a:solidFill>
            <a:srgbClr val="5C5C61"/>
          </a:solidFill>
          <a:ln/>
        </p:spPr>
      </p:sp>
      <p:sp>
        <p:nvSpPr>
          <p:cNvPr id="13" name="Shape 11"/>
          <p:cNvSpPr/>
          <p:nvPr/>
        </p:nvSpPr>
        <p:spPr>
          <a:xfrm>
            <a:off x="749379" y="5387459"/>
            <a:ext cx="6565821" cy="1919168"/>
          </a:xfrm>
          <a:prstGeom prst="roundRect">
            <a:avLst>
              <a:gd name="adj" fmla="val 1674"/>
            </a:avLst>
          </a:prstGeom>
          <a:solidFill>
            <a:srgbClr val="434348"/>
          </a:solidFill>
          <a:ln/>
        </p:spPr>
      </p:sp>
      <p:sp>
        <p:nvSpPr>
          <p:cNvPr id="14" name="Text 12"/>
          <p:cNvSpPr/>
          <p:nvPr/>
        </p:nvSpPr>
        <p:spPr>
          <a:xfrm>
            <a:off x="963454" y="6132909"/>
            <a:ext cx="154424" cy="4281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3350"/>
              </a:lnSpc>
              <a:buNone/>
            </a:pPr>
            <a:r>
              <a:rPr lang="en-US" sz="2100" dirty="0">
                <a:solidFill>
                  <a:srgbClr val="C7CDD6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3</a:t>
            </a:r>
            <a:endParaRPr lang="en-US" sz="2100" dirty="0"/>
          </a:p>
        </p:txBody>
      </p:sp>
      <p:sp>
        <p:nvSpPr>
          <p:cNvPr id="15" name="Text 13"/>
          <p:cNvSpPr/>
          <p:nvPr/>
        </p:nvSpPr>
        <p:spPr>
          <a:xfrm>
            <a:off x="7529274" y="5601533"/>
            <a:ext cx="2872026" cy="33456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600"/>
              </a:lnSpc>
              <a:buNone/>
            </a:pPr>
            <a:r>
              <a:rPr lang="en-US" sz="2100" dirty="0">
                <a:solidFill>
                  <a:srgbClr val="C7CDD6"/>
                </a:solidFill>
                <a:latin typeface="Instrument Sans Medium" pitchFamily="34" charset="0"/>
                <a:ea typeface="Instrument Sans Medium" pitchFamily="34" charset="-122"/>
                <a:cs typeface="Instrument Sans Medium" pitchFamily="34" charset="-120"/>
              </a:rPr>
              <a:t>Advanced Applications</a:t>
            </a:r>
            <a:endParaRPr lang="en-US" sz="2100" dirty="0"/>
          </a:p>
        </p:txBody>
      </p:sp>
      <p:sp>
        <p:nvSpPr>
          <p:cNvPr id="16" name="Text 14"/>
          <p:cNvSpPr/>
          <p:nvPr/>
        </p:nvSpPr>
        <p:spPr>
          <a:xfrm>
            <a:off x="7529274" y="6064568"/>
            <a:ext cx="6137672" cy="102798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650"/>
              </a:lnSpc>
              <a:buNone/>
            </a:pPr>
            <a:r>
              <a:rPr lang="en-US" sz="1650" dirty="0">
                <a:solidFill>
                  <a:srgbClr val="C7CDD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Logarithms find application in various branches of advanced mathematics, including differential equations, Fourier analysis, and complex analysis.</a:t>
            </a:r>
            <a:endParaRPr lang="en-US" sz="1650" dirty="0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051D9778-1C64-4EBD-8587-E33D91BB52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75121" y="7638542"/>
            <a:ext cx="2457793" cy="47631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648</Words>
  <Application>Microsoft Office PowerPoint</Application>
  <PresentationFormat>Custom</PresentationFormat>
  <Paragraphs>67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Inter Bold</vt:lpstr>
      <vt:lpstr>Calibri</vt:lpstr>
      <vt:lpstr>Instrument Sans Medium</vt:lpstr>
      <vt:lpstr>Inter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fire4money@gmail.com</cp:lastModifiedBy>
  <cp:revision>2</cp:revision>
  <dcterms:created xsi:type="dcterms:W3CDTF">2024-11-15T15:16:14Z</dcterms:created>
  <dcterms:modified xsi:type="dcterms:W3CDTF">2024-11-15T17:43:30Z</dcterms:modified>
</cp:coreProperties>
</file>