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800594" y="-1"/>
            <a:ext cx="10488295" cy="10287000"/>
          </a:xfrm>
          <a:custGeom>
            <a:avLst/>
            <a:gdLst/>
            <a:ahLst/>
            <a:cxn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38097" y="1929117"/>
            <a:ext cx="15424505" cy="7340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20821" y="2378017"/>
            <a:ext cx="12059056" cy="2123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85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6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8" Type="http://schemas.openxmlformats.org/officeDocument/2006/relationships/image" Target="../media/image15.png"/><Relationship Id="rId9" Type="http://schemas.openxmlformats.org/officeDocument/2006/relationships/image" Target="../media/image1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g"/><Relationship Id="rId3" Type="http://schemas.openxmlformats.org/officeDocument/2006/relationships/image" Target="../media/image24.png"/><Relationship Id="rId4" Type="http://schemas.openxmlformats.org/officeDocument/2006/relationships/image" Target="../media/image25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jpg"/><Relationship Id="rId3" Type="http://schemas.openxmlformats.org/officeDocument/2006/relationships/image" Target="../media/image27.png"/><Relationship Id="rId4" Type="http://schemas.openxmlformats.org/officeDocument/2006/relationships/image" Target="../media/image28.png"/><Relationship Id="rId5" Type="http://schemas.openxmlformats.org/officeDocument/2006/relationships/image" Target="../media/image29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0.png"/><Relationship Id="rId3" Type="http://schemas.openxmlformats.org/officeDocument/2006/relationships/image" Target="../media/image31.png"/><Relationship Id="rId4" Type="http://schemas.openxmlformats.org/officeDocument/2006/relationships/image" Target="../media/image32.png"/><Relationship Id="rId5" Type="http://schemas.openxmlformats.org/officeDocument/2006/relationships/image" Target="../media/image33.png"/><Relationship Id="rId6" Type="http://schemas.openxmlformats.org/officeDocument/2006/relationships/image" Target="../media/image34.png"/><Relationship Id="rId7" Type="http://schemas.openxmlformats.org/officeDocument/2006/relationships/image" Target="../media/image35.jp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6.jpg"/><Relationship Id="rId3" Type="http://schemas.openxmlformats.org/officeDocument/2006/relationships/image" Target="../media/image37.png"/><Relationship Id="rId4" Type="http://schemas.openxmlformats.org/officeDocument/2006/relationships/image" Target="../media/image38.png"/><Relationship Id="rId5" Type="http://schemas.openxmlformats.org/officeDocument/2006/relationships/image" Target="../media/image39.png"/><Relationship Id="rId6" Type="http://schemas.openxmlformats.org/officeDocument/2006/relationships/image" Target="../media/image40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3" Type="http://schemas.openxmlformats.org/officeDocument/2006/relationships/image" Target="../media/image42.png"/><Relationship Id="rId4" Type="http://schemas.openxmlformats.org/officeDocument/2006/relationships/image" Target="../media/image43.png"/><Relationship Id="rId5" Type="http://schemas.openxmlformats.org/officeDocument/2006/relationships/image" Target="../media/image44.png"/><Relationship Id="rId6" Type="http://schemas.openxmlformats.org/officeDocument/2006/relationships/image" Target="../media/image4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8546465" y="1253096"/>
            <a:ext cx="9054465" cy="7661275"/>
          </a:xfrm>
          <a:prstGeom prst="rect">
            <a:avLst/>
          </a:prstGeom>
        </p:spPr>
        <p:txBody>
          <a:bodyPr wrap="square" lIns="0" tIns="14605" rIns="0" bIns="0" rtlCol="0" vert="horz">
            <a:spAutoFit/>
          </a:bodyPr>
          <a:lstStyle/>
          <a:p>
            <a:pPr algn="ctr" marL="12700" marR="5080">
              <a:lnSpc>
                <a:spcPct val="100200"/>
              </a:lnSpc>
              <a:spcBef>
                <a:spcPts val="115"/>
              </a:spcBef>
            </a:pPr>
            <a:r>
              <a:rPr dirty="0" sz="10000" spc="275" b="1">
                <a:solidFill>
                  <a:srgbClr val="FFFFFF"/>
                </a:solidFill>
                <a:latin typeface="Times New Roman"/>
                <a:cs typeface="Times New Roman"/>
              </a:rPr>
              <a:t>Unveiling</a:t>
            </a:r>
            <a:r>
              <a:rPr dirty="0" sz="10000" spc="-27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0" spc="409" b="1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dirty="0" sz="10000" spc="155" b="1">
                <a:solidFill>
                  <a:srgbClr val="FFFFFF"/>
                </a:solidFill>
                <a:latin typeface="Times New Roman"/>
                <a:cs typeface="Times New Roman"/>
              </a:rPr>
              <a:t>Magic:</a:t>
            </a:r>
            <a:r>
              <a:rPr dirty="0" sz="10000" spc="-39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0" spc="350" b="1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dirty="0" sz="10000" spc="-160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0" spc="420" b="1">
                <a:solidFill>
                  <a:srgbClr val="FFFFFF"/>
                </a:solidFill>
                <a:latin typeface="Times New Roman"/>
                <a:cs typeface="Times New Roman"/>
              </a:rPr>
              <a:t>Dot </a:t>
            </a:r>
            <a:r>
              <a:rPr dirty="0" sz="10000" spc="375" b="1">
                <a:solidFill>
                  <a:srgbClr val="FFFFFF"/>
                </a:solidFill>
                <a:latin typeface="Times New Roman"/>
                <a:cs typeface="Times New Roman"/>
              </a:rPr>
              <a:t>Product</a:t>
            </a:r>
            <a:r>
              <a:rPr dirty="0" sz="10000" spc="-229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0" spc="375" b="1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dirty="0" sz="10000" spc="-155" b="1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dirty="0" sz="10000" spc="215" b="1">
                <a:solidFill>
                  <a:srgbClr val="FFFFFF"/>
                </a:solidFill>
                <a:latin typeface="Times New Roman"/>
                <a:cs typeface="Times New Roman"/>
              </a:rPr>
              <a:t>Its </a:t>
            </a:r>
            <a:r>
              <a:rPr dirty="0" sz="10000" spc="400" b="1">
                <a:solidFill>
                  <a:srgbClr val="FFFFFF"/>
                </a:solidFill>
                <a:latin typeface="Times New Roman"/>
                <a:cs typeface="Times New Roman"/>
              </a:rPr>
              <a:t>Hidden </a:t>
            </a:r>
            <a:r>
              <a:rPr dirty="0" sz="10000" spc="560" b="1">
                <a:solidFill>
                  <a:srgbClr val="FFFFFF"/>
                </a:solidFill>
                <a:latin typeface="Times New Roman"/>
                <a:cs typeface="Times New Roman"/>
              </a:rPr>
              <a:t>Dimensions</a:t>
            </a:r>
            <a:endParaRPr sz="10000">
              <a:latin typeface="Times New Roman"/>
              <a:cs typeface="Times New Roman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34998" y="1143000"/>
            <a:ext cx="5122075" cy="800099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861384" y="7823428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91612" y="7818666"/>
            <a:ext cx="685800" cy="685800"/>
          </a:xfrm>
          <a:custGeom>
            <a:avLst/>
            <a:gdLst/>
            <a:ahLst/>
            <a:cxn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1511477" y="7818666"/>
            <a:ext cx="685800" cy="685800"/>
            <a:chOff x="1511477" y="7818666"/>
            <a:chExt cx="685800" cy="685800"/>
          </a:xfrm>
        </p:grpSpPr>
        <p:sp>
          <p:nvSpPr>
            <p:cNvPr id="6" name="object 6" descr=""/>
            <p:cNvSpPr/>
            <p:nvPr/>
          </p:nvSpPr>
          <p:spPr>
            <a:xfrm>
              <a:off x="1693179" y="8000195"/>
              <a:ext cx="322580" cy="323215"/>
            </a:xfrm>
            <a:custGeom>
              <a:avLst/>
              <a:gdLst/>
              <a:ahLst/>
              <a:cxn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7" name="object 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88744" y="8095932"/>
              <a:ext cx="131267" cy="131267"/>
            </a:xfrm>
            <a:prstGeom prst="rect">
              <a:avLst/>
            </a:prstGeom>
          </p:spPr>
        </p:pic>
        <p:sp>
          <p:nvSpPr>
            <p:cNvPr id="8" name="object 8" descr=""/>
            <p:cNvSpPr/>
            <p:nvPr/>
          </p:nvSpPr>
          <p:spPr>
            <a:xfrm>
              <a:off x="1511477" y="7818666"/>
              <a:ext cx="685800" cy="685800"/>
            </a:xfrm>
            <a:custGeom>
              <a:avLst/>
              <a:gdLst/>
              <a:ahLst/>
              <a:cxn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05153" y="2530856"/>
            <a:ext cx="7125970" cy="230568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4950" spc="340">
                <a:solidFill>
                  <a:srgbClr val="FFFFFF"/>
                </a:solidFill>
              </a:rPr>
              <a:t>Thanks!</a:t>
            </a:r>
            <a:endParaRPr sz="14950"/>
          </a:p>
        </p:txBody>
      </p:sp>
      <p:sp>
        <p:nvSpPr>
          <p:cNvPr id="10" name="object 10" descr=""/>
          <p:cNvSpPr txBox="1"/>
          <p:nvPr/>
        </p:nvSpPr>
        <p:spPr>
          <a:xfrm>
            <a:off x="1505153" y="5084813"/>
            <a:ext cx="4913630" cy="2150745"/>
          </a:xfrm>
          <a:prstGeom prst="rect">
            <a:avLst/>
          </a:prstGeom>
        </p:spPr>
        <p:txBody>
          <a:bodyPr wrap="square" lIns="0" tIns="3810" rIns="0" bIns="0" rtlCol="0" vert="horz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30"/>
              </a:spcBef>
            </a:pPr>
            <a:r>
              <a:rPr dirty="0" sz="2750" spc="95">
                <a:solidFill>
                  <a:srgbClr val="FFFFFF"/>
                </a:solidFill>
                <a:latin typeface="Verdana"/>
                <a:cs typeface="Verdana"/>
              </a:rPr>
              <a:t>Do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0">
                <a:solidFill>
                  <a:srgbClr val="FFFFFF"/>
                </a:solidFill>
                <a:latin typeface="Verdana"/>
                <a:cs typeface="Verdana"/>
              </a:rPr>
              <a:t>you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have</a:t>
            </a:r>
            <a:r>
              <a:rPr dirty="0" sz="2750" spc="-22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40">
                <a:solidFill>
                  <a:srgbClr val="FFFFFF"/>
                </a:solidFill>
                <a:latin typeface="Verdana"/>
                <a:cs typeface="Verdana"/>
              </a:rPr>
              <a:t>any</a:t>
            </a:r>
            <a:r>
              <a:rPr dirty="0" sz="2750" spc="-229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questions? 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3"/>
              </a:rPr>
              <a:t>youremail@email.com</a:t>
            </a:r>
            <a:endParaRPr sz="27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</a:pPr>
            <a:r>
              <a:rPr dirty="0" sz="2750" spc="-515">
                <a:solidFill>
                  <a:srgbClr val="FFFFFF"/>
                </a:solidFill>
                <a:latin typeface="Verdana"/>
                <a:cs typeface="Verdana"/>
              </a:rPr>
              <a:t>+91</a:t>
            </a:r>
            <a:r>
              <a:rPr dirty="0" sz="2750" spc="-2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75">
                <a:solidFill>
                  <a:srgbClr val="FFFFFF"/>
                </a:solidFill>
                <a:latin typeface="Verdana"/>
                <a:cs typeface="Verdana"/>
              </a:rPr>
              <a:t>620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305">
                <a:solidFill>
                  <a:srgbClr val="FFFFFF"/>
                </a:solidFill>
                <a:latin typeface="Verdana"/>
                <a:cs typeface="Verdana"/>
              </a:rPr>
              <a:t>421</a:t>
            </a:r>
            <a:r>
              <a:rPr dirty="0" sz="2750" spc="-24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750" spc="-25">
                <a:solidFill>
                  <a:srgbClr val="FFFFFF"/>
                </a:solidFill>
                <a:latin typeface="Verdana"/>
                <a:cs typeface="Verdana"/>
              </a:rPr>
              <a:t>838</a:t>
            </a:r>
            <a:endParaRPr sz="2750">
              <a:latin typeface="Verdana"/>
              <a:cs typeface="Verdana"/>
            </a:endParaRPr>
          </a:p>
          <a:p>
            <a:pPr marL="12700" marR="922655">
              <a:lnSpc>
                <a:spcPct val="102299"/>
              </a:lnSpc>
            </a:pP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  <a:hlinkClick r:id="rId4"/>
              </a:rPr>
              <a:t>www.yourwebsite.com</a:t>
            </a:r>
            <a:r>
              <a:rPr dirty="0" sz="2750" spc="-10">
                <a:solidFill>
                  <a:srgbClr val="FFFFFF"/>
                </a:solidFill>
                <a:latin typeface="Verdana"/>
                <a:cs typeface="Verdana"/>
              </a:rPr>
              <a:t> @yourusername</a:t>
            </a:r>
            <a:endParaRPr sz="27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438097" y="1929117"/>
            <a:ext cx="4722495" cy="12827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600"/>
              </a:lnSpc>
              <a:spcBef>
                <a:spcPts val="95"/>
              </a:spcBef>
            </a:pPr>
            <a:r>
              <a:rPr dirty="0" sz="4100" spc="160"/>
              <a:t>Introduction</a:t>
            </a:r>
            <a:r>
              <a:rPr dirty="0" sz="4100" spc="-110"/>
              <a:t> </a:t>
            </a:r>
            <a:r>
              <a:rPr dirty="0" sz="4100" spc="160"/>
              <a:t>to</a:t>
            </a:r>
            <a:r>
              <a:rPr dirty="0" sz="4100" spc="-55"/>
              <a:t> </a:t>
            </a:r>
            <a:r>
              <a:rPr dirty="0" sz="4100" spc="170"/>
              <a:t>Dot </a:t>
            </a:r>
            <a:r>
              <a:rPr dirty="0" sz="4100" spc="145"/>
              <a:t>Product</a:t>
            </a:r>
            <a:endParaRPr sz="41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36794" y="3317036"/>
            <a:ext cx="1904212" cy="247802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36632" y="4193337"/>
            <a:ext cx="1904365" cy="307263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72095" y="4193337"/>
            <a:ext cx="1574609" cy="247802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52295" y="6022073"/>
            <a:ext cx="1065415" cy="240652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443630" y="4641012"/>
            <a:ext cx="967371" cy="308800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7323315" y="3236277"/>
            <a:ext cx="107314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380">
                <a:latin typeface="Verdana"/>
                <a:cs typeface="Verdana"/>
              </a:rPr>
              <a:t>!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33296" y="3175317"/>
            <a:ext cx="5056505" cy="90170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 sz="2450" spc="80">
                <a:latin typeface="Verdana"/>
                <a:cs typeface="Verdana"/>
              </a:rPr>
              <a:t>Welcome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world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of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presentation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will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explore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its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3" name="object 13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112116" y="5549011"/>
            <a:ext cx="983449" cy="216103"/>
          </a:xfrm>
          <a:prstGeom prst="rect">
            <a:avLst/>
          </a:prstGeom>
        </p:spPr>
      </p:pic>
      <p:sp>
        <p:nvSpPr>
          <p:cNvPr id="14" name="object 14" descr=""/>
          <p:cNvSpPr txBox="1"/>
          <p:nvPr/>
        </p:nvSpPr>
        <p:spPr>
          <a:xfrm>
            <a:off x="1433296" y="4042092"/>
            <a:ext cx="2316480" cy="9207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679575">
              <a:lnSpc>
                <a:spcPct val="119900"/>
              </a:lnSpc>
              <a:spcBef>
                <a:spcPts val="95"/>
              </a:spcBef>
            </a:pPr>
            <a:r>
              <a:rPr dirty="0" sz="2450" spc="55">
                <a:latin typeface="Verdana"/>
                <a:cs typeface="Verdana"/>
              </a:rPr>
              <a:t>and </a:t>
            </a:r>
            <a:r>
              <a:rPr dirty="0" sz="2450">
                <a:latin typeface="Verdana"/>
                <a:cs typeface="Verdana"/>
              </a:rPr>
              <a:t>uncover</a:t>
            </a:r>
            <a:r>
              <a:rPr dirty="0" sz="2450" spc="-8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77924" y="4042092"/>
            <a:ext cx="3062605" cy="9207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1246505">
              <a:lnSpc>
                <a:spcPct val="119900"/>
              </a:lnSpc>
              <a:spcBef>
                <a:spcPts val="95"/>
              </a:spcBef>
            </a:pPr>
            <a:r>
              <a:rPr dirty="0" sz="2450" spc="-365">
                <a:latin typeface="Verdana"/>
                <a:cs typeface="Verdana"/>
              </a:rPr>
              <a:t>.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Prepare</a:t>
            </a:r>
            <a:r>
              <a:rPr dirty="0" sz="2450" spc="-1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to </a:t>
            </a:r>
            <a:r>
              <a:rPr dirty="0" sz="2450" spc="85">
                <a:latin typeface="Verdana"/>
                <a:cs typeface="Verdana"/>
              </a:rPr>
              <a:t>behind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this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433296" y="4937442"/>
            <a:ext cx="5605145" cy="1339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95"/>
              </a:spcBef>
            </a:pP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operation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it </a:t>
            </a:r>
            <a:r>
              <a:rPr dirty="0" sz="2450" spc="-60">
                <a:latin typeface="Verdana"/>
                <a:cs typeface="Verdana"/>
              </a:rPr>
              <a:t>reveals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85">
                <a:latin typeface="Verdana"/>
                <a:cs typeface="Verdana"/>
              </a:rPr>
              <a:t>hidden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dimensions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  <a:p>
            <a:pPr marL="1080770">
              <a:lnSpc>
                <a:spcPct val="100000"/>
              </a:lnSpc>
              <a:spcBef>
                <a:spcPts val="509"/>
              </a:spcBef>
            </a:pP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9558" rIns="0" bIns="0" rtlCol="0" vert="horz">
            <a:spAutoFit/>
          </a:bodyPr>
          <a:lstStyle/>
          <a:p>
            <a:pPr marL="9636760">
              <a:lnSpc>
                <a:spcPct val="100000"/>
              </a:lnSpc>
              <a:spcBef>
                <a:spcPts val="100"/>
              </a:spcBef>
            </a:pPr>
            <a:r>
              <a:rPr dirty="0" sz="3850">
                <a:solidFill>
                  <a:srgbClr val="FFFFFF"/>
                </a:solidFill>
              </a:rPr>
              <a:t>What</a:t>
            </a:r>
            <a:r>
              <a:rPr dirty="0" sz="3850" spc="-80">
                <a:solidFill>
                  <a:srgbClr val="FFFFFF"/>
                </a:solidFill>
              </a:rPr>
              <a:t> </a:t>
            </a:r>
            <a:r>
              <a:rPr dirty="0" sz="3850" spc="195">
                <a:solidFill>
                  <a:srgbClr val="FFFFFF"/>
                </a:solidFill>
              </a:rPr>
              <a:t>is</a:t>
            </a:r>
            <a:r>
              <a:rPr dirty="0" sz="3850" spc="-95">
                <a:solidFill>
                  <a:srgbClr val="FFFFFF"/>
                </a:solidFill>
              </a:rPr>
              <a:t> </a:t>
            </a:r>
            <a:r>
              <a:rPr dirty="0" sz="3850" spc="155">
                <a:solidFill>
                  <a:srgbClr val="FFFFFF"/>
                </a:solidFill>
              </a:rPr>
              <a:t>the</a:t>
            </a:r>
            <a:r>
              <a:rPr dirty="0" sz="3850" spc="-50">
                <a:solidFill>
                  <a:srgbClr val="FFFFFF"/>
                </a:solidFill>
              </a:rPr>
              <a:t> </a:t>
            </a:r>
            <a:r>
              <a:rPr dirty="0" sz="3850" spc="165">
                <a:solidFill>
                  <a:srgbClr val="FFFFFF"/>
                </a:solidFill>
              </a:rPr>
              <a:t>Dot</a:t>
            </a:r>
            <a:r>
              <a:rPr dirty="0" sz="3850" spc="-75">
                <a:solidFill>
                  <a:srgbClr val="FFFFFF"/>
                </a:solidFill>
              </a:rPr>
              <a:t> </a:t>
            </a:r>
            <a:r>
              <a:rPr dirty="0" sz="3850" spc="110">
                <a:solidFill>
                  <a:srgbClr val="FFFFFF"/>
                </a:solidFill>
              </a:rPr>
              <a:t>Product?</a:t>
            </a:r>
            <a:endParaRPr sz="3850"/>
          </a:p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775847" y="3215995"/>
            <a:ext cx="1904212" cy="247789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086334" y="3596995"/>
            <a:ext cx="2098040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387705" y="4009682"/>
            <a:ext cx="1138428" cy="216103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2103799" y="4358995"/>
            <a:ext cx="906716" cy="247789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106061" y="5120995"/>
            <a:ext cx="1834603" cy="307263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062195" y="3135224"/>
            <a:ext cx="2259330" cy="1164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340360">
              <a:lnSpc>
                <a:spcPct val="102000"/>
              </a:lnSpc>
              <a:spcBef>
                <a:spcPts val="65"/>
              </a:spcBef>
            </a:pP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The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operation</a:t>
            </a:r>
            <a:r>
              <a:rPr dirty="0" sz="2450" spc="2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combines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5">
                <a:solidFill>
                  <a:srgbClr val="FFFFFF"/>
                </a:solidFill>
                <a:latin typeface="Verdana"/>
                <a:cs typeface="Verdana"/>
              </a:rPr>
              <a:t>two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744759" y="3135224"/>
            <a:ext cx="2863215" cy="1164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is</a:t>
            </a:r>
            <a:r>
              <a:rPr dirty="0" sz="2450" spc="-21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r>
              <a:rPr dirty="0" sz="2450" spc="-204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0">
                <a:solidFill>
                  <a:srgbClr val="FFFFFF"/>
                </a:solidFill>
                <a:latin typeface="Verdana"/>
                <a:cs typeface="Verdana"/>
              </a:rPr>
              <a:t>fundamental</a:t>
            </a:r>
            <a:endParaRPr sz="2450">
              <a:latin typeface="Verdana"/>
              <a:cs typeface="Verdana"/>
            </a:endParaRPr>
          </a:p>
          <a:p>
            <a:pPr algn="ctr" marL="421005">
              <a:lnSpc>
                <a:spcPct val="100000"/>
              </a:lnSpc>
              <a:spcBef>
                <a:spcPts val="60"/>
              </a:spcBef>
            </a:pPr>
            <a:r>
              <a:rPr dirty="0" sz="2450" spc="-36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r>
              <a:rPr dirty="0" sz="2450" spc="-21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5">
                <a:solidFill>
                  <a:srgbClr val="FFFFFF"/>
                </a:solidFill>
                <a:latin typeface="Verdana"/>
                <a:cs typeface="Verdana"/>
              </a:rPr>
              <a:t>It</a:t>
            </a:r>
            <a:endParaRPr sz="2450">
              <a:latin typeface="Verdana"/>
              <a:cs typeface="Verdana"/>
            </a:endParaRPr>
          </a:p>
          <a:p>
            <a:pPr marL="860425">
              <a:lnSpc>
                <a:spcPct val="100000"/>
              </a:lnSpc>
              <a:spcBef>
                <a:spcPts val="60"/>
              </a:spcBef>
            </a:pP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to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70">
                <a:solidFill>
                  <a:srgbClr val="FFFFFF"/>
                </a:solidFill>
                <a:latin typeface="Verdana"/>
                <a:cs typeface="Verdana"/>
              </a:rPr>
              <a:t>produce</a:t>
            </a:r>
            <a:r>
              <a:rPr dirty="0" sz="2450" spc="-19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0">
                <a:solidFill>
                  <a:srgbClr val="FFFFFF"/>
                </a:solidFill>
                <a:latin typeface="Verdana"/>
                <a:cs typeface="Verdana"/>
              </a:rPr>
              <a:t>a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453237" y="5501995"/>
            <a:ext cx="1741424" cy="308800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089323" y="5882995"/>
            <a:ext cx="1379461" cy="247789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11062195" y="4278223"/>
            <a:ext cx="5259705" cy="1926589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611505">
              <a:lnSpc>
                <a:spcPct val="102000"/>
              </a:lnSpc>
              <a:spcBef>
                <a:spcPts val="65"/>
              </a:spcBef>
              <a:tabLst>
                <a:tab pos="2029460" algn="l"/>
              </a:tabLst>
            </a:pP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single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-75">
                <a:solidFill>
                  <a:srgbClr val="FFFFFF"/>
                </a:solidFill>
                <a:latin typeface="Verdana"/>
                <a:cs typeface="Verdana"/>
              </a:rPr>
              <a:t>value.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30">
                <a:solidFill>
                  <a:srgbClr val="FFFFFF"/>
                </a:solidFill>
                <a:latin typeface="Verdana"/>
                <a:cs typeface="Verdana"/>
              </a:rPr>
              <a:t>This</a:t>
            </a:r>
            <a:r>
              <a:rPr dirty="0" sz="2450" spc="-18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scalar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provides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45">
                <a:solidFill>
                  <a:srgbClr val="FFFFFF"/>
                </a:solidFill>
                <a:latin typeface="Verdana"/>
                <a:cs typeface="Verdana"/>
              </a:rPr>
              <a:t>insight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into</a:t>
            </a:r>
            <a:r>
              <a:rPr dirty="0" sz="2450" spc="-15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30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5080" indent="1949450">
              <a:lnSpc>
                <a:spcPct val="102000"/>
              </a:lnSpc>
              <a:tabLst>
                <a:tab pos="4215130" algn="l"/>
              </a:tabLst>
            </a:pPr>
            <a:r>
              <a:rPr dirty="0" sz="2450" spc="65">
                <a:solidFill>
                  <a:srgbClr val="FFFFFF"/>
                </a:solidFill>
                <a:latin typeface="Verdana"/>
                <a:cs typeface="Verdana"/>
              </a:rPr>
              <a:t>between</a:t>
            </a:r>
            <a:r>
              <a:rPr dirty="0" sz="2450" spc="-20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the</a:t>
            </a:r>
            <a:r>
              <a:rPr dirty="0" sz="2450" spc="-19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55">
                <a:solidFill>
                  <a:srgbClr val="FFFFFF"/>
                </a:solidFill>
                <a:latin typeface="Verdana"/>
                <a:cs typeface="Verdana"/>
              </a:rPr>
              <a:t>vectors, </a:t>
            </a:r>
            <a:r>
              <a:rPr dirty="0" sz="2450" spc="-10">
                <a:solidFill>
                  <a:srgbClr val="FFFFFF"/>
                </a:solidFill>
                <a:latin typeface="Verdana"/>
                <a:cs typeface="Verdana"/>
              </a:rPr>
              <a:t>revealing</a:t>
            </a:r>
            <a:r>
              <a:rPr dirty="0" sz="2450" spc="-155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dirty="0" sz="2450" spc="-20">
                <a:solidFill>
                  <a:srgbClr val="FFFFFF"/>
                </a:solidFill>
                <a:latin typeface="Verdana"/>
                <a:cs typeface="Verdana"/>
              </a:rPr>
              <a:t>their</a:t>
            </a:r>
            <a:r>
              <a:rPr dirty="0" sz="2450">
                <a:solidFill>
                  <a:srgbClr val="FFFFFF"/>
                </a:solidFill>
                <a:latin typeface="Verdana"/>
                <a:cs typeface="Verdana"/>
              </a:rPr>
              <a:t>	</a:t>
            </a:r>
            <a:r>
              <a:rPr dirty="0" sz="2450" spc="55">
                <a:solidFill>
                  <a:srgbClr val="FFFFFF"/>
                </a:solidFill>
                <a:latin typeface="Verdana"/>
                <a:cs typeface="Verdana"/>
              </a:rPr>
              <a:t>and</a:t>
            </a:r>
            <a:endParaRPr sz="2450">
              <a:latin typeface="Verdana"/>
              <a:cs typeface="Verdana"/>
            </a:endParaRPr>
          </a:p>
          <a:p>
            <a:pPr marL="1422400">
              <a:lnSpc>
                <a:spcPct val="100000"/>
              </a:lnSpc>
              <a:spcBef>
                <a:spcPts val="60"/>
              </a:spcBef>
            </a:pPr>
            <a:r>
              <a:rPr dirty="0" sz="2450" spc="-415">
                <a:solidFill>
                  <a:srgbClr val="FFFFFF"/>
                </a:solidFill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4" name="object 14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8124825" cy="1028776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877998" y="1126109"/>
            <a:ext cx="8648700" cy="1752600"/>
          </a:xfrm>
          <a:prstGeom prst="rect"/>
          <a:solidFill>
            <a:srgbClr val="000000"/>
          </a:solidFill>
        </p:spPr>
        <p:txBody>
          <a:bodyPr wrap="square" lIns="0" tIns="244475" rIns="0" bIns="0" rtlCol="0" vert="horz">
            <a:spAutoFit/>
          </a:bodyPr>
          <a:lstStyle/>
          <a:p>
            <a:pPr marL="254635">
              <a:lnSpc>
                <a:spcPct val="100000"/>
              </a:lnSpc>
              <a:spcBef>
                <a:spcPts val="1925"/>
              </a:spcBef>
            </a:pPr>
            <a:r>
              <a:rPr dirty="0" sz="5450" spc="204">
                <a:solidFill>
                  <a:srgbClr val="FFFFFF"/>
                </a:solidFill>
              </a:rPr>
              <a:t>Geometric</a:t>
            </a:r>
            <a:r>
              <a:rPr dirty="0" sz="5450" spc="-90">
                <a:solidFill>
                  <a:srgbClr val="FFFFFF"/>
                </a:solidFill>
              </a:rPr>
              <a:t> </a:t>
            </a:r>
            <a:r>
              <a:rPr dirty="0" sz="5450" spc="170">
                <a:solidFill>
                  <a:srgbClr val="FFFFFF"/>
                </a:solidFill>
              </a:rPr>
              <a:t>Interpretation</a:t>
            </a:r>
            <a:endParaRPr sz="5450"/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3576554" y="3458679"/>
            <a:ext cx="1904238" cy="247802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678025" y="3896829"/>
            <a:ext cx="1898650" cy="3088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656437" y="5690654"/>
            <a:ext cx="1556258" cy="277101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2568085" y="4334979"/>
            <a:ext cx="996530" cy="247802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053485" y="5220804"/>
            <a:ext cx="1633613" cy="30880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9345459" y="3316961"/>
            <a:ext cx="7674609" cy="2663825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ctr" marL="12065" marR="5080">
              <a:lnSpc>
                <a:spcPct val="118200"/>
              </a:lnSpc>
              <a:spcBef>
                <a:spcPts val="70"/>
              </a:spcBef>
              <a:tabLst>
                <a:tab pos="4301490" algn="l"/>
                <a:tab pos="5823585" algn="l"/>
                <a:tab pos="7262495" algn="l"/>
              </a:tabLst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geometric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terms,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65">
                <a:latin typeface="Verdana"/>
                <a:cs typeface="Verdana"/>
              </a:rPr>
              <a:t>can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be </a:t>
            </a:r>
            <a:r>
              <a:rPr dirty="0" sz="2450">
                <a:latin typeface="Verdana"/>
                <a:cs typeface="Verdana"/>
              </a:rPr>
              <a:t>interpreted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as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75">
                <a:latin typeface="Verdana"/>
                <a:cs typeface="Verdana"/>
              </a:rPr>
              <a:t>product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-25">
                <a:latin typeface="Verdana"/>
                <a:cs typeface="Verdana"/>
              </a:rPr>
              <a:t>of </a:t>
            </a:r>
            <a:r>
              <a:rPr dirty="0" sz="2450" spc="60">
                <a:latin typeface="Verdana"/>
                <a:cs typeface="Verdana"/>
              </a:rPr>
              <a:t>two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r>
              <a:rPr dirty="0" sz="2450">
                <a:latin typeface="Verdana"/>
                <a:cs typeface="Verdana"/>
              </a:rPr>
              <a:t>	of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angle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between </a:t>
            </a:r>
            <a:r>
              <a:rPr dirty="0" sz="2450">
                <a:latin typeface="Verdana"/>
                <a:cs typeface="Verdana"/>
              </a:rPr>
              <a:t>them.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relationship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highlights</a:t>
            </a:r>
            <a:r>
              <a:rPr dirty="0" sz="2450" spc="-125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how</a:t>
            </a:r>
            <a:endParaRPr sz="2450">
              <a:latin typeface="Verdana"/>
              <a:cs typeface="Verdana"/>
            </a:endParaRPr>
          </a:p>
          <a:p>
            <a:pPr marL="1756410" marR="682625" indent="661670">
              <a:lnSpc>
                <a:spcPct val="117300"/>
              </a:lnSpc>
              <a:tabLst>
                <a:tab pos="5850890" algn="l"/>
              </a:tabLst>
            </a:pPr>
            <a:r>
              <a:rPr dirty="0" sz="2450">
                <a:latin typeface="Verdana"/>
                <a:cs typeface="Verdana"/>
              </a:rPr>
              <a:t>affects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60">
                <a:latin typeface="Verdana"/>
                <a:cs typeface="Verdana"/>
              </a:rPr>
              <a:t>result,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making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50">
                <a:latin typeface="Verdana"/>
                <a:cs typeface="Verdana"/>
              </a:rPr>
              <a:t>a </a:t>
            </a:r>
            <a:r>
              <a:rPr dirty="0" sz="2450">
                <a:latin typeface="Verdana"/>
                <a:cs typeface="Verdana"/>
              </a:rPr>
              <a:t>powerful</a:t>
            </a:r>
            <a:r>
              <a:rPr dirty="0" sz="2450" spc="-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tool</a:t>
            </a:r>
            <a:r>
              <a:rPr dirty="0" sz="2450" spc="-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4000" y="-1"/>
            <a:ext cx="9144000" cy="10287000"/>
            <a:chOff x="914400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914400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453192" y="1142997"/>
              <a:ext cx="6496049" cy="79629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150"/>
              <a:t>Applications</a:t>
            </a:r>
            <a:r>
              <a:rPr dirty="0" spc="-55"/>
              <a:t> </a:t>
            </a:r>
            <a:r>
              <a:rPr dirty="0" spc="210"/>
              <a:t>in</a:t>
            </a:r>
            <a:r>
              <a:rPr dirty="0" spc="-55"/>
              <a:t> </a:t>
            </a:r>
            <a:r>
              <a:rPr dirty="0" spc="175"/>
              <a:t>Physics</a:t>
            </a:r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57371" y="3755187"/>
            <a:ext cx="1131379" cy="308800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3273221" y="4193337"/>
            <a:ext cx="799465" cy="248285"/>
          </a:xfrm>
          <a:custGeom>
            <a:avLst/>
            <a:gdLst/>
            <a:ahLst/>
            <a:cxnLst/>
            <a:rect l="l" t="t" r="r" b="b"/>
            <a:pathLst>
              <a:path w="799464" h="248285">
                <a:moveTo>
                  <a:pt x="376872" y="66611"/>
                </a:moveTo>
                <a:lnTo>
                  <a:pt x="330593" y="78206"/>
                </a:lnTo>
                <a:lnTo>
                  <a:pt x="298235" y="110222"/>
                </a:lnTo>
                <a:lnTo>
                  <a:pt x="286397" y="157086"/>
                </a:lnTo>
                <a:lnTo>
                  <a:pt x="287140" y="169856"/>
                </a:lnTo>
                <a:lnTo>
                  <a:pt x="304778" y="213628"/>
                </a:lnTo>
                <a:lnTo>
                  <a:pt x="341343" y="241233"/>
                </a:lnTo>
                <a:lnTo>
                  <a:pt x="376872" y="247802"/>
                </a:lnTo>
                <a:lnTo>
                  <a:pt x="389478" y="247071"/>
                </a:lnTo>
                <a:lnTo>
                  <a:pt x="433249" y="229744"/>
                </a:lnTo>
                <a:lnTo>
                  <a:pt x="448319" y="214947"/>
                </a:lnTo>
                <a:lnTo>
                  <a:pt x="376872" y="214947"/>
                </a:lnTo>
                <a:lnTo>
                  <a:pt x="369316" y="214506"/>
                </a:lnTo>
                <a:lnTo>
                  <a:pt x="333354" y="193861"/>
                </a:lnTo>
                <a:lnTo>
                  <a:pt x="322084" y="157086"/>
                </a:lnTo>
                <a:lnTo>
                  <a:pt x="322539" y="148494"/>
                </a:lnTo>
                <a:lnTo>
                  <a:pt x="343179" y="110222"/>
                </a:lnTo>
                <a:lnTo>
                  <a:pt x="377177" y="99148"/>
                </a:lnTo>
                <a:lnTo>
                  <a:pt x="448315" y="99148"/>
                </a:lnTo>
                <a:lnTo>
                  <a:pt x="441961" y="91940"/>
                </a:lnTo>
                <a:lnTo>
                  <a:pt x="401674" y="69508"/>
                </a:lnTo>
                <a:lnTo>
                  <a:pt x="389631" y="67335"/>
                </a:lnTo>
                <a:lnTo>
                  <a:pt x="376872" y="66611"/>
                </a:lnTo>
                <a:close/>
              </a:path>
              <a:path w="799464" h="248285">
                <a:moveTo>
                  <a:pt x="35306" y="68224"/>
                </a:moveTo>
                <a:lnTo>
                  <a:pt x="0" y="68224"/>
                </a:lnTo>
                <a:lnTo>
                  <a:pt x="67144" y="246265"/>
                </a:lnTo>
                <a:lnTo>
                  <a:pt x="97155" y="246265"/>
                </a:lnTo>
                <a:lnTo>
                  <a:pt x="116503" y="196215"/>
                </a:lnTo>
                <a:lnTo>
                  <a:pt x="82681" y="196215"/>
                </a:lnTo>
                <a:lnTo>
                  <a:pt x="35306" y="68224"/>
                </a:lnTo>
                <a:close/>
              </a:path>
              <a:path w="799464" h="248285">
                <a:moveTo>
                  <a:pt x="179882" y="122478"/>
                </a:moveTo>
                <a:lnTo>
                  <a:pt x="145008" y="122478"/>
                </a:lnTo>
                <a:lnTo>
                  <a:pt x="192620" y="246265"/>
                </a:lnTo>
                <a:lnTo>
                  <a:pt x="222707" y="246265"/>
                </a:lnTo>
                <a:lnTo>
                  <a:pt x="241668" y="196215"/>
                </a:lnTo>
                <a:lnTo>
                  <a:pt x="207619" y="196215"/>
                </a:lnTo>
                <a:lnTo>
                  <a:pt x="179882" y="122478"/>
                </a:lnTo>
                <a:close/>
              </a:path>
              <a:path w="799464" h="248285">
                <a:moveTo>
                  <a:pt x="448315" y="99148"/>
                </a:moveTo>
                <a:lnTo>
                  <a:pt x="377177" y="99148"/>
                </a:lnTo>
                <a:lnTo>
                  <a:pt x="384894" y="99596"/>
                </a:lnTo>
                <a:lnTo>
                  <a:pt x="392160" y="100936"/>
                </a:lnTo>
                <a:lnTo>
                  <a:pt x="424751" y="126390"/>
                </a:lnTo>
                <a:lnTo>
                  <a:pt x="431965" y="157086"/>
                </a:lnTo>
                <a:lnTo>
                  <a:pt x="431514" y="165565"/>
                </a:lnTo>
                <a:lnTo>
                  <a:pt x="411155" y="203952"/>
                </a:lnTo>
                <a:lnTo>
                  <a:pt x="376872" y="214947"/>
                </a:lnTo>
                <a:lnTo>
                  <a:pt x="448319" y="214947"/>
                </a:lnTo>
                <a:lnTo>
                  <a:pt x="466918" y="169856"/>
                </a:lnTo>
                <a:lnTo>
                  <a:pt x="467652" y="157086"/>
                </a:lnTo>
                <a:lnTo>
                  <a:pt x="466918" y="144170"/>
                </a:lnTo>
                <a:lnTo>
                  <a:pt x="464716" y="132037"/>
                </a:lnTo>
                <a:lnTo>
                  <a:pt x="461045" y="120687"/>
                </a:lnTo>
                <a:lnTo>
                  <a:pt x="455953" y="110222"/>
                </a:lnTo>
                <a:lnTo>
                  <a:pt x="449484" y="100475"/>
                </a:lnTo>
                <a:lnTo>
                  <a:pt x="448315" y="99148"/>
                </a:lnTo>
                <a:close/>
              </a:path>
              <a:path w="799464" h="248285">
                <a:moveTo>
                  <a:pt x="159473" y="68224"/>
                </a:moveTo>
                <a:lnTo>
                  <a:pt x="131229" y="68224"/>
                </a:lnTo>
                <a:lnTo>
                  <a:pt x="82672" y="196215"/>
                </a:lnTo>
                <a:lnTo>
                  <a:pt x="116503" y="196215"/>
                </a:lnTo>
                <a:lnTo>
                  <a:pt x="145008" y="122478"/>
                </a:lnTo>
                <a:lnTo>
                  <a:pt x="179882" y="122478"/>
                </a:lnTo>
                <a:lnTo>
                  <a:pt x="159473" y="68224"/>
                </a:lnTo>
                <a:close/>
              </a:path>
              <a:path w="799464" h="248285">
                <a:moveTo>
                  <a:pt x="290156" y="68224"/>
                </a:moveTo>
                <a:lnTo>
                  <a:pt x="255701" y="68224"/>
                </a:lnTo>
                <a:lnTo>
                  <a:pt x="207619" y="196215"/>
                </a:lnTo>
                <a:lnTo>
                  <a:pt x="241668" y="196215"/>
                </a:lnTo>
                <a:lnTo>
                  <a:pt x="290156" y="68224"/>
                </a:lnTo>
                <a:close/>
              </a:path>
              <a:path w="799464" h="248285">
                <a:moveTo>
                  <a:pt x="534581" y="68224"/>
                </a:moveTo>
                <a:lnTo>
                  <a:pt x="500202" y="68224"/>
                </a:lnTo>
                <a:lnTo>
                  <a:pt x="500202" y="246265"/>
                </a:lnTo>
                <a:lnTo>
                  <a:pt x="535508" y="246265"/>
                </a:lnTo>
                <a:lnTo>
                  <a:pt x="535508" y="155473"/>
                </a:lnTo>
                <a:lnTo>
                  <a:pt x="536313" y="142926"/>
                </a:lnTo>
                <a:lnTo>
                  <a:pt x="555526" y="108883"/>
                </a:lnTo>
                <a:lnTo>
                  <a:pt x="580605" y="101384"/>
                </a:lnTo>
                <a:lnTo>
                  <a:pt x="596201" y="101384"/>
                </a:lnTo>
                <a:lnTo>
                  <a:pt x="596201" y="88976"/>
                </a:lnTo>
                <a:lnTo>
                  <a:pt x="531952" y="88976"/>
                </a:lnTo>
                <a:lnTo>
                  <a:pt x="534581" y="68224"/>
                </a:lnTo>
                <a:close/>
              </a:path>
              <a:path w="799464" h="248285">
                <a:moveTo>
                  <a:pt x="596201" y="66611"/>
                </a:moveTo>
                <a:lnTo>
                  <a:pt x="555441" y="72783"/>
                </a:lnTo>
                <a:lnTo>
                  <a:pt x="531952" y="88976"/>
                </a:lnTo>
                <a:lnTo>
                  <a:pt x="596201" y="88976"/>
                </a:lnTo>
                <a:lnTo>
                  <a:pt x="596201" y="66611"/>
                </a:lnTo>
                <a:close/>
              </a:path>
              <a:path w="799464" h="248285">
                <a:moveTo>
                  <a:pt x="659041" y="0"/>
                </a:moveTo>
                <a:lnTo>
                  <a:pt x="623735" y="0"/>
                </a:lnTo>
                <a:lnTo>
                  <a:pt x="623735" y="246265"/>
                </a:lnTo>
                <a:lnTo>
                  <a:pt x="659041" y="246265"/>
                </a:lnTo>
                <a:lnTo>
                  <a:pt x="659041" y="195529"/>
                </a:lnTo>
                <a:lnTo>
                  <a:pt x="690778" y="166179"/>
                </a:lnTo>
                <a:lnTo>
                  <a:pt x="735526" y="166179"/>
                </a:lnTo>
                <a:lnTo>
                  <a:pt x="722640" y="149923"/>
                </a:lnTo>
                <a:lnTo>
                  <a:pt x="659041" y="149923"/>
                </a:lnTo>
                <a:lnTo>
                  <a:pt x="659041" y="0"/>
                </a:lnTo>
                <a:close/>
              </a:path>
              <a:path w="799464" h="248285">
                <a:moveTo>
                  <a:pt x="735526" y="166179"/>
                </a:moveTo>
                <a:lnTo>
                  <a:pt x="690778" y="166179"/>
                </a:lnTo>
                <a:lnTo>
                  <a:pt x="755040" y="246265"/>
                </a:lnTo>
                <a:lnTo>
                  <a:pt x="799007" y="246265"/>
                </a:lnTo>
                <a:lnTo>
                  <a:pt x="735526" y="166179"/>
                </a:lnTo>
                <a:close/>
              </a:path>
              <a:path w="799464" h="248285">
                <a:moveTo>
                  <a:pt x="794854" y="68224"/>
                </a:moveTo>
                <a:lnTo>
                  <a:pt x="748665" y="68224"/>
                </a:lnTo>
                <a:lnTo>
                  <a:pt x="659041" y="149923"/>
                </a:lnTo>
                <a:lnTo>
                  <a:pt x="722640" y="149923"/>
                </a:lnTo>
                <a:lnTo>
                  <a:pt x="716953" y="142748"/>
                </a:lnTo>
                <a:lnTo>
                  <a:pt x="794854" y="682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146947" y="3317036"/>
            <a:ext cx="1904212" cy="247802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433296" y="3175317"/>
            <a:ext cx="2323465" cy="1339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95"/>
              </a:spcBef>
            </a:pPr>
            <a:r>
              <a:rPr dirty="0" sz="2450" spc="-25">
                <a:latin typeface="Verdana"/>
                <a:cs typeface="Verdana"/>
              </a:rPr>
              <a:t>The </a:t>
            </a:r>
            <a:r>
              <a:rPr dirty="0" sz="2450">
                <a:latin typeface="Verdana"/>
                <a:cs typeface="Verdana"/>
              </a:rPr>
              <a:t>applications</a:t>
            </a:r>
            <a:r>
              <a:rPr dirty="0" sz="2450" spc="25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 spc="40">
                <a:latin typeface="Verdana"/>
                <a:cs typeface="Verdana"/>
              </a:rPr>
              <a:t>calculating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3273221" y="4193337"/>
            <a:ext cx="799465" cy="248285"/>
          </a:xfrm>
          <a:custGeom>
            <a:avLst/>
            <a:gdLst/>
            <a:ahLst/>
            <a:cxnLst/>
            <a:rect l="l" t="t" r="r" b="b"/>
            <a:pathLst>
              <a:path w="799464" h="248285">
                <a:moveTo>
                  <a:pt x="376872" y="66611"/>
                </a:moveTo>
                <a:lnTo>
                  <a:pt x="330593" y="78206"/>
                </a:lnTo>
                <a:lnTo>
                  <a:pt x="298235" y="110222"/>
                </a:lnTo>
                <a:lnTo>
                  <a:pt x="286397" y="157086"/>
                </a:lnTo>
                <a:lnTo>
                  <a:pt x="287140" y="169856"/>
                </a:lnTo>
                <a:lnTo>
                  <a:pt x="304778" y="213628"/>
                </a:lnTo>
                <a:lnTo>
                  <a:pt x="341343" y="241233"/>
                </a:lnTo>
                <a:lnTo>
                  <a:pt x="376872" y="247802"/>
                </a:lnTo>
                <a:lnTo>
                  <a:pt x="389478" y="247071"/>
                </a:lnTo>
                <a:lnTo>
                  <a:pt x="433249" y="229744"/>
                </a:lnTo>
                <a:lnTo>
                  <a:pt x="448319" y="214947"/>
                </a:lnTo>
                <a:lnTo>
                  <a:pt x="376872" y="214947"/>
                </a:lnTo>
                <a:lnTo>
                  <a:pt x="369316" y="214506"/>
                </a:lnTo>
                <a:lnTo>
                  <a:pt x="333354" y="193861"/>
                </a:lnTo>
                <a:lnTo>
                  <a:pt x="322084" y="157086"/>
                </a:lnTo>
                <a:lnTo>
                  <a:pt x="322539" y="148494"/>
                </a:lnTo>
                <a:lnTo>
                  <a:pt x="343179" y="110222"/>
                </a:lnTo>
                <a:lnTo>
                  <a:pt x="377177" y="99148"/>
                </a:lnTo>
                <a:lnTo>
                  <a:pt x="448315" y="99148"/>
                </a:lnTo>
                <a:lnTo>
                  <a:pt x="441961" y="91940"/>
                </a:lnTo>
                <a:lnTo>
                  <a:pt x="401674" y="69508"/>
                </a:lnTo>
                <a:lnTo>
                  <a:pt x="389631" y="67335"/>
                </a:lnTo>
                <a:lnTo>
                  <a:pt x="376872" y="66611"/>
                </a:lnTo>
                <a:close/>
              </a:path>
              <a:path w="799464" h="248285">
                <a:moveTo>
                  <a:pt x="35306" y="68224"/>
                </a:moveTo>
                <a:lnTo>
                  <a:pt x="0" y="68224"/>
                </a:lnTo>
                <a:lnTo>
                  <a:pt x="67144" y="246265"/>
                </a:lnTo>
                <a:lnTo>
                  <a:pt x="97155" y="246265"/>
                </a:lnTo>
                <a:lnTo>
                  <a:pt x="116503" y="196215"/>
                </a:lnTo>
                <a:lnTo>
                  <a:pt x="82681" y="196215"/>
                </a:lnTo>
                <a:lnTo>
                  <a:pt x="35306" y="68224"/>
                </a:lnTo>
                <a:close/>
              </a:path>
              <a:path w="799464" h="248285">
                <a:moveTo>
                  <a:pt x="179882" y="122478"/>
                </a:moveTo>
                <a:lnTo>
                  <a:pt x="145008" y="122478"/>
                </a:lnTo>
                <a:lnTo>
                  <a:pt x="192620" y="246265"/>
                </a:lnTo>
                <a:lnTo>
                  <a:pt x="222707" y="246265"/>
                </a:lnTo>
                <a:lnTo>
                  <a:pt x="241668" y="196215"/>
                </a:lnTo>
                <a:lnTo>
                  <a:pt x="207619" y="196215"/>
                </a:lnTo>
                <a:lnTo>
                  <a:pt x="179882" y="122478"/>
                </a:lnTo>
                <a:close/>
              </a:path>
              <a:path w="799464" h="248285">
                <a:moveTo>
                  <a:pt x="448315" y="99148"/>
                </a:moveTo>
                <a:lnTo>
                  <a:pt x="377177" y="99148"/>
                </a:lnTo>
                <a:lnTo>
                  <a:pt x="384894" y="99596"/>
                </a:lnTo>
                <a:lnTo>
                  <a:pt x="392160" y="100936"/>
                </a:lnTo>
                <a:lnTo>
                  <a:pt x="424751" y="126390"/>
                </a:lnTo>
                <a:lnTo>
                  <a:pt x="431965" y="157086"/>
                </a:lnTo>
                <a:lnTo>
                  <a:pt x="431514" y="165565"/>
                </a:lnTo>
                <a:lnTo>
                  <a:pt x="411155" y="203952"/>
                </a:lnTo>
                <a:lnTo>
                  <a:pt x="376872" y="214947"/>
                </a:lnTo>
                <a:lnTo>
                  <a:pt x="448319" y="214947"/>
                </a:lnTo>
                <a:lnTo>
                  <a:pt x="466918" y="169856"/>
                </a:lnTo>
                <a:lnTo>
                  <a:pt x="467652" y="157086"/>
                </a:lnTo>
                <a:lnTo>
                  <a:pt x="466918" y="144170"/>
                </a:lnTo>
                <a:lnTo>
                  <a:pt x="464716" y="132037"/>
                </a:lnTo>
                <a:lnTo>
                  <a:pt x="461045" y="120687"/>
                </a:lnTo>
                <a:lnTo>
                  <a:pt x="455953" y="110222"/>
                </a:lnTo>
                <a:lnTo>
                  <a:pt x="449484" y="100475"/>
                </a:lnTo>
                <a:lnTo>
                  <a:pt x="448315" y="99148"/>
                </a:lnTo>
                <a:close/>
              </a:path>
              <a:path w="799464" h="248285">
                <a:moveTo>
                  <a:pt x="159473" y="68224"/>
                </a:moveTo>
                <a:lnTo>
                  <a:pt x="131229" y="68224"/>
                </a:lnTo>
                <a:lnTo>
                  <a:pt x="82672" y="196215"/>
                </a:lnTo>
                <a:lnTo>
                  <a:pt x="116503" y="196215"/>
                </a:lnTo>
                <a:lnTo>
                  <a:pt x="145008" y="122478"/>
                </a:lnTo>
                <a:lnTo>
                  <a:pt x="179882" y="122478"/>
                </a:lnTo>
                <a:lnTo>
                  <a:pt x="159473" y="68224"/>
                </a:lnTo>
                <a:close/>
              </a:path>
              <a:path w="799464" h="248285">
                <a:moveTo>
                  <a:pt x="290156" y="68224"/>
                </a:moveTo>
                <a:lnTo>
                  <a:pt x="255701" y="68224"/>
                </a:lnTo>
                <a:lnTo>
                  <a:pt x="207619" y="196215"/>
                </a:lnTo>
                <a:lnTo>
                  <a:pt x="241668" y="196215"/>
                </a:lnTo>
                <a:lnTo>
                  <a:pt x="290156" y="68224"/>
                </a:lnTo>
                <a:close/>
              </a:path>
              <a:path w="799464" h="248285">
                <a:moveTo>
                  <a:pt x="534581" y="68224"/>
                </a:moveTo>
                <a:lnTo>
                  <a:pt x="500202" y="68224"/>
                </a:lnTo>
                <a:lnTo>
                  <a:pt x="500202" y="246265"/>
                </a:lnTo>
                <a:lnTo>
                  <a:pt x="535508" y="246265"/>
                </a:lnTo>
                <a:lnTo>
                  <a:pt x="535508" y="155473"/>
                </a:lnTo>
                <a:lnTo>
                  <a:pt x="536313" y="142926"/>
                </a:lnTo>
                <a:lnTo>
                  <a:pt x="555526" y="108883"/>
                </a:lnTo>
                <a:lnTo>
                  <a:pt x="580605" y="101384"/>
                </a:lnTo>
                <a:lnTo>
                  <a:pt x="596201" y="101384"/>
                </a:lnTo>
                <a:lnTo>
                  <a:pt x="596201" y="88976"/>
                </a:lnTo>
                <a:lnTo>
                  <a:pt x="531952" y="88976"/>
                </a:lnTo>
                <a:lnTo>
                  <a:pt x="534581" y="68224"/>
                </a:lnTo>
                <a:close/>
              </a:path>
              <a:path w="799464" h="248285">
                <a:moveTo>
                  <a:pt x="596201" y="66611"/>
                </a:moveTo>
                <a:lnTo>
                  <a:pt x="555441" y="72783"/>
                </a:lnTo>
                <a:lnTo>
                  <a:pt x="531952" y="88976"/>
                </a:lnTo>
                <a:lnTo>
                  <a:pt x="596201" y="88976"/>
                </a:lnTo>
                <a:lnTo>
                  <a:pt x="596201" y="66611"/>
                </a:lnTo>
                <a:close/>
              </a:path>
              <a:path w="799464" h="248285">
                <a:moveTo>
                  <a:pt x="659041" y="0"/>
                </a:moveTo>
                <a:lnTo>
                  <a:pt x="623735" y="0"/>
                </a:lnTo>
                <a:lnTo>
                  <a:pt x="623735" y="246265"/>
                </a:lnTo>
                <a:lnTo>
                  <a:pt x="659041" y="246265"/>
                </a:lnTo>
                <a:lnTo>
                  <a:pt x="659041" y="195529"/>
                </a:lnTo>
                <a:lnTo>
                  <a:pt x="690778" y="166179"/>
                </a:lnTo>
                <a:lnTo>
                  <a:pt x="735526" y="166179"/>
                </a:lnTo>
                <a:lnTo>
                  <a:pt x="722640" y="149923"/>
                </a:lnTo>
                <a:lnTo>
                  <a:pt x="659041" y="149923"/>
                </a:lnTo>
                <a:lnTo>
                  <a:pt x="659041" y="0"/>
                </a:lnTo>
                <a:close/>
              </a:path>
              <a:path w="799464" h="248285">
                <a:moveTo>
                  <a:pt x="735526" y="166179"/>
                </a:moveTo>
                <a:lnTo>
                  <a:pt x="690778" y="166179"/>
                </a:lnTo>
                <a:lnTo>
                  <a:pt x="755040" y="246265"/>
                </a:lnTo>
                <a:lnTo>
                  <a:pt x="799007" y="246265"/>
                </a:lnTo>
                <a:lnTo>
                  <a:pt x="735526" y="166179"/>
                </a:lnTo>
                <a:close/>
              </a:path>
              <a:path w="799464" h="248285">
                <a:moveTo>
                  <a:pt x="794854" y="68224"/>
                </a:moveTo>
                <a:lnTo>
                  <a:pt x="748665" y="68224"/>
                </a:lnTo>
                <a:lnTo>
                  <a:pt x="659041" y="149923"/>
                </a:lnTo>
                <a:lnTo>
                  <a:pt x="722640" y="149923"/>
                </a:lnTo>
                <a:lnTo>
                  <a:pt x="716953" y="142748"/>
                </a:lnTo>
                <a:lnTo>
                  <a:pt x="794854" y="682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 descr=""/>
          <p:cNvSpPr txBox="1"/>
          <p:nvPr/>
        </p:nvSpPr>
        <p:spPr>
          <a:xfrm>
            <a:off x="4115828" y="3175317"/>
            <a:ext cx="3001010" cy="1339850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 sz="2450">
                <a:latin typeface="Verdana"/>
                <a:cs typeface="Verdana"/>
              </a:rPr>
              <a:t>ﬁnds</a:t>
            </a:r>
            <a:r>
              <a:rPr dirty="0" sz="2450" spc="-65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numerous</a:t>
            </a:r>
            <a:endParaRPr sz="2450">
              <a:latin typeface="Verdana"/>
              <a:cs typeface="Verdana"/>
            </a:endParaRPr>
          </a:p>
          <a:p>
            <a:pPr marL="20955" marR="5080" indent="848360">
              <a:lnSpc>
                <a:spcPct val="117300"/>
              </a:lnSpc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 </a:t>
            </a:r>
            <a:r>
              <a:rPr dirty="0" sz="2450" spc="85">
                <a:latin typeface="Verdana"/>
                <a:cs typeface="Verdana"/>
              </a:rPr>
              <a:t>done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by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force.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By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433296" y="4499292"/>
            <a:ext cx="6072505" cy="22161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17300"/>
              </a:lnSpc>
              <a:spcBef>
                <a:spcPts val="95"/>
              </a:spcBef>
            </a:pPr>
            <a:r>
              <a:rPr dirty="0" sz="2450">
                <a:latin typeface="Verdana"/>
                <a:cs typeface="Verdana"/>
              </a:rPr>
              <a:t>projecting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force</a:t>
            </a:r>
            <a:r>
              <a:rPr dirty="0" sz="2450" spc="-5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vectors</a:t>
            </a:r>
            <a:r>
              <a:rPr dirty="0" sz="2450" spc="-6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onto </a:t>
            </a:r>
            <a:r>
              <a:rPr dirty="0" sz="2450" spc="55">
                <a:latin typeface="Verdana"/>
                <a:cs typeface="Verdana"/>
              </a:rPr>
              <a:t>displacement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65">
                <a:latin typeface="Verdana"/>
                <a:cs typeface="Verdana"/>
              </a:rPr>
              <a:t>vectors,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can </a:t>
            </a:r>
            <a:r>
              <a:rPr dirty="0" sz="2450" spc="50">
                <a:latin typeface="Verdana"/>
                <a:cs typeface="Verdana"/>
              </a:rPr>
              <a:t>determine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130">
                <a:latin typeface="Verdana"/>
                <a:cs typeface="Verdana"/>
              </a:rPr>
              <a:t>much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the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force </a:t>
            </a:r>
            <a:r>
              <a:rPr dirty="0" sz="2450">
                <a:latin typeface="Verdana"/>
                <a:cs typeface="Verdana"/>
              </a:rPr>
              <a:t>contributes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movement,</a:t>
            </a:r>
            <a:r>
              <a:rPr dirty="0" sz="2450" spc="-15">
                <a:latin typeface="Verdana"/>
                <a:cs typeface="Verdana"/>
              </a:rPr>
              <a:t> </a:t>
            </a:r>
            <a:r>
              <a:rPr dirty="0" sz="2450" spc="35">
                <a:latin typeface="Verdana"/>
                <a:cs typeface="Verdana"/>
              </a:rPr>
              <a:t>showcasing </a:t>
            </a:r>
            <a:r>
              <a:rPr dirty="0" sz="2450" spc="-25">
                <a:latin typeface="Verdana"/>
                <a:cs typeface="Verdana"/>
              </a:rPr>
              <a:t>its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practical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signiﬁcance.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5938520" cy="1240790"/>
          </a:xfrm>
          <a:prstGeom prst="rect"/>
        </p:spPr>
        <p:txBody>
          <a:bodyPr wrap="square" lIns="0" tIns="7620" rIns="0" bIns="0" rtlCol="0" vert="horz">
            <a:spAutoFit/>
          </a:bodyPr>
          <a:lstStyle/>
          <a:p>
            <a:pPr marL="12700" marR="5080">
              <a:lnSpc>
                <a:spcPct val="101299"/>
              </a:lnSpc>
              <a:spcBef>
                <a:spcPts val="60"/>
              </a:spcBef>
            </a:pPr>
            <a:r>
              <a:rPr dirty="0" sz="3950" spc="185"/>
              <a:t>Dot</a:t>
            </a:r>
            <a:r>
              <a:rPr dirty="0" sz="3950" spc="-90"/>
              <a:t> </a:t>
            </a:r>
            <a:r>
              <a:rPr dirty="0" sz="3950" spc="155"/>
              <a:t>Product</a:t>
            </a:r>
            <a:r>
              <a:rPr dirty="0" sz="3950" spc="-85"/>
              <a:t> </a:t>
            </a:r>
            <a:r>
              <a:rPr dirty="0" sz="3950" spc="180"/>
              <a:t>in</a:t>
            </a:r>
            <a:r>
              <a:rPr dirty="0" sz="3950" spc="-60"/>
              <a:t> </a:t>
            </a:r>
            <a:r>
              <a:rPr dirty="0" sz="3950" spc="145"/>
              <a:t>Computer </a:t>
            </a:r>
            <a:r>
              <a:rPr dirty="0" sz="3950" spc="120"/>
              <a:t>Graphics</a:t>
            </a:r>
            <a:endParaRPr sz="395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970107" y="2869311"/>
            <a:ext cx="2990367" cy="308800"/>
          </a:xfrm>
          <a:prstGeom prst="rect">
            <a:avLst/>
          </a:prstGeom>
        </p:spPr>
      </p:pic>
      <p:sp>
        <p:nvSpPr>
          <p:cNvPr id="7" name="object 7" descr=""/>
          <p:cNvSpPr/>
          <p:nvPr/>
        </p:nvSpPr>
        <p:spPr>
          <a:xfrm>
            <a:off x="14754479" y="2882506"/>
            <a:ext cx="553720" cy="234950"/>
          </a:xfrm>
          <a:custGeom>
            <a:avLst/>
            <a:gdLst/>
            <a:ahLst/>
            <a:cxnLst/>
            <a:rect l="l" t="t" r="r" b="b"/>
            <a:pathLst>
              <a:path w="553719" h="234950">
                <a:moveTo>
                  <a:pt x="220472" y="116497"/>
                </a:moveTo>
                <a:lnTo>
                  <a:pt x="211620" y="69710"/>
                </a:lnTo>
                <a:lnTo>
                  <a:pt x="186588" y="33159"/>
                </a:lnTo>
                <a:lnTo>
                  <a:pt x="184531" y="31318"/>
                </a:lnTo>
                <a:lnTo>
                  <a:pt x="184531" y="116497"/>
                </a:lnTo>
                <a:lnTo>
                  <a:pt x="183832" y="128447"/>
                </a:lnTo>
                <a:lnTo>
                  <a:pt x="167398" y="168719"/>
                </a:lnTo>
                <a:lnTo>
                  <a:pt x="132016" y="193916"/>
                </a:lnTo>
                <a:lnTo>
                  <a:pt x="94869" y="199910"/>
                </a:lnTo>
                <a:lnTo>
                  <a:pt x="36322" y="199910"/>
                </a:lnTo>
                <a:lnTo>
                  <a:pt x="36322" y="33159"/>
                </a:lnTo>
                <a:lnTo>
                  <a:pt x="94869" y="33159"/>
                </a:lnTo>
                <a:lnTo>
                  <a:pt x="142494" y="43827"/>
                </a:lnTo>
                <a:lnTo>
                  <a:pt x="173482" y="73063"/>
                </a:lnTo>
                <a:lnTo>
                  <a:pt x="184531" y="116497"/>
                </a:lnTo>
                <a:lnTo>
                  <a:pt x="184531" y="31318"/>
                </a:lnTo>
                <a:lnTo>
                  <a:pt x="146405" y="8343"/>
                </a:lnTo>
                <a:lnTo>
                  <a:pt x="96139" y="0"/>
                </a:lnTo>
                <a:lnTo>
                  <a:pt x="0" y="0"/>
                </a:lnTo>
                <a:lnTo>
                  <a:pt x="0" y="233070"/>
                </a:lnTo>
                <a:lnTo>
                  <a:pt x="96139" y="233070"/>
                </a:lnTo>
                <a:lnTo>
                  <a:pt x="146405" y="224739"/>
                </a:lnTo>
                <a:lnTo>
                  <a:pt x="185966" y="200545"/>
                </a:lnTo>
                <a:lnTo>
                  <a:pt x="186550" y="199910"/>
                </a:lnTo>
                <a:lnTo>
                  <a:pt x="196126" y="189522"/>
                </a:lnTo>
                <a:lnTo>
                  <a:pt x="204724" y="177050"/>
                </a:lnTo>
                <a:lnTo>
                  <a:pt x="211620" y="163372"/>
                </a:lnTo>
                <a:lnTo>
                  <a:pt x="216547" y="148717"/>
                </a:lnTo>
                <a:lnTo>
                  <a:pt x="219481" y="133096"/>
                </a:lnTo>
                <a:lnTo>
                  <a:pt x="220472" y="116497"/>
                </a:lnTo>
                <a:close/>
              </a:path>
              <a:path w="553719" h="234950">
                <a:moveTo>
                  <a:pt x="419481" y="143891"/>
                </a:moveTo>
                <a:lnTo>
                  <a:pt x="407835" y="97028"/>
                </a:lnTo>
                <a:lnTo>
                  <a:pt x="383794" y="70459"/>
                </a:lnTo>
                <a:lnTo>
                  <a:pt x="383794" y="143891"/>
                </a:lnTo>
                <a:lnTo>
                  <a:pt x="383336" y="152374"/>
                </a:lnTo>
                <a:lnTo>
                  <a:pt x="362978" y="190754"/>
                </a:lnTo>
                <a:lnTo>
                  <a:pt x="328676" y="201752"/>
                </a:lnTo>
                <a:lnTo>
                  <a:pt x="321144" y="201320"/>
                </a:lnTo>
                <a:lnTo>
                  <a:pt x="285178" y="180670"/>
                </a:lnTo>
                <a:lnTo>
                  <a:pt x="273939" y="143891"/>
                </a:lnTo>
                <a:lnTo>
                  <a:pt x="274383" y="135305"/>
                </a:lnTo>
                <a:lnTo>
                  <a:pt x="294995" y="97028"/>
                </a:lnTo>
                <a:lnTo>
                  <a:pt x="329057" y="85953"/>
                </a:lnTo>
                <a:lnTo>
                  <a:pt x="336740" y="86410"/>
                </a:lnTo>
                <a:lnTo>
                  <a:pt x="372694" y="107086"/>
                </a:lnTo>
                <a:lnTo>
                  <a:pt x="383794" y="143891"/>
                </a:lnTo>
                <a:lnTo>
                  <a:pt x="383794" y="70459"/>
                </a:lnTo>
                <a:lnTo>
                  <a:pt x="341452" y="54140"/>
                </a:lnTo>
                <a:lnTo>
                  <a:pt x="328676" y="53416"/>
                </a:lnTo>
                <a:lnTo>
                  <a:pt x="316064" y="54140"/>
                </a:lnTo>
                <a:lnTo>
                  <a:pt x="272770" y="71323"/>
                </a:lnTo>
                <a:lnTo>
                  <a:pt x="244894" y="107492"/>
                </a:lnTo>
                <a:lnTo>
                  <a:pt x="238252" y="143891"/>
                </a:lnTo>
                <a:lnTo>
                  <a:pt x="238988" y="156667"/>
                </a:lnTo>
                <a:lnTo>
                  <a:pt x="256578" y="200431"/>
                </a:lnTo>
                <a:lnTo>
                  <a:pt x="293166" y="228041"/>
                </a:lnTo>
                <a:lnTo>
                  <a:pt x="328676" y="234594"/>
                </a:lnTo>
                <a:lnTo>
                  <a:pt x="341287" y="233870"/>
                </a:lnTo>
                <a:lnTo>
                  <a:pt x="385089" y="216547"/>
                </a:lnTo>
                <a:lnTo>
                  <a:pt x="412889" y="180073"/>
                </a:lnTo>
                <a:lnTo>
                  <a:pt x="418744" y="156667"/>
                </a:lnTo>
                <a:lnTo>
                  <a:pt x="419481" y="143891"/>
                </a:lnTo>
                <a:close/>
              </a:path>
              <a:path w="553719" h="234950">
                <a:moveTo>
                  <a:pt x="553593" y="218020"/>
                </a:moveTo>
                <a:lnTo>
                  <a:pt x="545985" y="202450"/>
                </a:lnTo>
                <a:lnTo>
                  <a:pt x="539877" y="189928"/>
                </a:lnTo>
                <a:lnTo>
                  <a:pt x="532841" y="195414"/>
                </a:lnTo>
                <a:lnTo>
                  <a:pt x="526059" y="199326"/>
                </a:lnTo>
                <a:lnTo>
                  <a:pt x="519506" y="201676"/>
                </a:lnTo>
                <a:lnTo>
                  <a:pt x="513207" y="202450"/>
                </a:lnTo>
                <a:lnTo>
                  <a:pt x="505841" y="202450"/>
                </a:lnTo>
                <a:lnTo>
                  <a:pt x="500380" y="200482"/>
                </a:lnTo>
                <a:lnTo>
                  <a:pt x="496570" y="196532"/>
                </a:lnTo>
                <a:lnTo>
                  <a:pt x="492887" y="192595"/>
                </a:lnTo>
                <a:lnTo>
                  <a:pt x="491109" y="186664"/>
                </a:lnTo>
                <a:lnTo>
                  <a:pt x="491109" y="86563"/>
                </a:lnTo>
                <a:lnTo>
                  <a:pt x="541401" y="86563"/>
                </a:lnTo>
                <a:lnTo>
                  <a:pt x="541401" y="55029"/>
                </a:lnTo>
                <a:lnTo>
                  <a:pt x="491109" y="55029"/>
                </a:lnTo>
                <a:lnTo>
                  <a:pt x="491109" y="18503"/>
                </a:lnTo>
                <a:lnTo>
                  <a:pt x="455803" y="18503"/>
                </a:lnTo>
                <a:lnTo>
                  <a:pt x="455803" y="55029"/>
                </a:lnTo>
                <a:lnTo>
                  <a:pt x="426212" y="55029"/>
                </a:lnTo>
                <a:lnTo>
                  <a:pt x="426212" y="86563"/>
                </a:lnTo>
                <a:lnTo>
                  <a:pt x="455803" y="86563"/>
                </a:lnTo>
                <a:lnTo>
                  <a:pt x="455803" y="180035"/>
                </a:lnTo>
                <a:lnTo>
                  <a:pt x="456704" y="192163"/>
                </a:lnTo>
                <a:lnTo>
                  <a:pt x="478307" y="226529"/>
                </a:lnTo>
                <a:lnTo>
                  <a:pt x="510667" y="234594"/>
                </a:lnTo>
                <a:lnTo>
                  <a:pt x="517779" y="234594"/>
                </a:lnTo>
                <a:lnTo>
                  <a:pt x="548017" y="222719"/>
                </a:lnTo>
                <a:lnTo>
                  <a:pt x="553593" y="2180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601731" y="3250311"/>
            <a:ext cx="1237526" cy="2477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240764" y="3250311"/>
            <a:ext cx="1187704" cy="30880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553192" y="2788552"/>
            <a:ext cx="6065520" cy="2688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3403600" algn="l"/>
              </a:tabLst>
            </a:pPr>
            <a:r>
              <a:rPr dirty="0" sz="2450" spc="-25">
                <a:latin typeface="Verdana"/>
                <a:cs typeface="Verdana"/>
              </a:rPr>
              <a:t>In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644525" indent="1350645">
              <a:lnSpc>
                <a:spcPct val="102000"/>
              </a:lnSpc>
            </a:pP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essential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for </a:t>
            </a:r>
            <a:r>
              <a:rPr dirty="0" sz="2450">
                <a:latin typeface="Verdana"/>
                <a:cs typeface="Verdana"/>
              </a:rPr>
              <a:t>calculations</a:t>
            </a:r>
            <a:r>
              <a:rPr dirty="0" sz="2450" spc="-7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determining</a:t>
            </a:r>
            <a:r>
              <a:rPr dirty="0" sz="2450" spc="-7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how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dirty="0" sz="2450" spc="55">
                <a:latin typeface="Verdana"/>
                <a:cs typeface="Verdana"/>
              </a:rPr>
              <a:t>light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interacts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with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surfaces.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130">
                <a:latin typeface="Verdana"/>
                <a:cs typeface="Verdana"/>
              </a:rPr>
              <a:t>It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helps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>
                <a:latin typeface="Verdana"/>
                <a:cs typeface="Verdana"/>
              </a:rPr>
              <a:t>creating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realistic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scenes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by</a:t>
            </a:r>
            <a:r>
              <a:rPr dirty="0" sz="2450" spc="-11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calculating </a:t>
            </a:r>
            <a:r>
              <a:rPr dirty="0" sz="2450">
                <a:latin typeface="Verdana"/>
                <a:cs typeface="Verdana"/>
              </a:rPr>
              <a:t>angles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incidence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and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reﬂection, </a:t>
            </a:r>
            <a:r>
              <a:rPr dirty="0" sz="2450" spc="75">
                <a:latin typeface="Verdana"/>
                <a:cs typeface="Verdana"/>
              </a:rPr>
              <a:t>enhancing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visual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experiences.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7786" y="1419873"/>
            <a:ext cx="4660900" cy="124079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125"/>
              </a:spcBef>
            </a:pPr>
            <a:r>
              <a:rPr dirty="0" sz="3950" spc="170"/>
              <a:t>Hidden</a:t>
            </a:r>
            <a:r>
              <a:rPr dirty="0" sz="3950" spc="-60"/>
              <a:t> </a:t>
            </a:r>
            <a:r>
              <a:rPr dirty="0" sz="3950" spc="220"/>
              <a:t>Dimensions</a:t>
            </a:r>
            <a:endParaRPr sz="3950"/>
          </a:p>
          <a:p>
            <a:pPr algn="r" marR="5080">
              <a:lnSpc>
                <a:spcPct val="100000"/>
              </a:lnSpc>
              <a:spcBef>
                <a:spcPts val="60"/>
              </a:spcBef>
            </a:pPr>
            <a:r>
              <a:rPr dirty="0" sz="3950" spc="100"/>
              <a:t>Revealed</a:t>
            </a:r>
            <a:endParaRPr sz="3950"/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96426" y="2950057"/>
            <a:ext cx="1904212" cy="24778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656299" y="3388207"/>
            <a:ext cx="1010678" cy="3088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89519" y="3826357"/>
            <a:ext cx="1823288" cy="247789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82775" y="2869286"/>
            <a:ext cx="608330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25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165314" y="2869286"/>
            <a:ext cx="3513454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>
                <a:latin typeface="Verdana"/>
                <a:cs typeface="Verdana"/>
              </a:rPr>
              <a:t>doesn't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just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operate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304165" y="5588482"/>
            <a:ext cx="1361084" cy="2477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326784" y="6026632"/>
            <a:ext cx="1254264" cy="30880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635036" y="3246476"/>
            <a:ext cx="6043930" cy="3101975"/>
          </a:xfrm>
          <a:prstGeom prst="rect">
            <a:avLst/>
          </a:prstGeom>
        </p:spPr>
        <p:txBody>
          <a:bodyPr wrap="square" lIns="0" tIns="768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dirty="0" sz="2450" spc="60">
                <a:latin typeface="Verdana"/>
                <a:cs typeface="Verdana"/>
              </a:rPr>
              <a:t>two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dimensions;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extends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into</a:t>
            </a:r>
            <a:endParaRPr sz="2450">
              <a:latin typeface="Verdana"/>
              <a:cs typeface="Verdana"/>
            </a:endParaRPr>
          </a:p>
          <a:p>
            <a:pPr algn="r" marR="5080">
              <a:lnSpc>
                <a:spcPct val="100000"/>
              </a:lnSpc>
              <a:spcBef>
                <a:spcPts val="509"/>
              </a:spcBef>
            </a:pPr>
            <a:r>
              <a:rPr dirty="0" sz="2450" spc="-55">
                <a:latin typeface="Verdana"/>
                <a:cs typeface="Verdana"/>
              </a:rPr>
              <a:t>as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-55">
                <a:latin typeface="Verdana"/>
                <a:cs typeface="Verdana"/>
              </a:rPr>
              <a:t>well.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This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ability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7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reveal</a:t>
            </a:r>
            <a:endParaRPr sz="2450">
              <a:latin typeface="Verdana"/>
              <a:cs typeface="Verdana"/>
            </a:endParaRPr>
          </a:p>
          <a:p>
            <a:pPr algn="r" marL="534035" marR="5080" indent="97790">
              <a:lnSpc>
                <a:spcPct val="117300"/>
              </a:lnSpc>
              <a:spcBef>
                <a:spcPts val="75"/>
              </a:spcBef>
            </a:pPr>
            <a:r>
              <a:rPr dirty="0" sz="2450">
                <a:latin typeface="Verdana"/>
                <a:cs typeface="Verdana"/>
              </a:rPr>
              <a:t>relationships</a:t>
            </a:r>
            <a:r>
              <a:rPr dirty="0" sz="2450" spc="1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1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multi-</a:t>
            </a:r>
            <a:r>
              <a:rPr dirty="0" sz="2450" spc="35">
                <a:latin typeface="Verdana"/>
                <a:cs typeface="Verdana"/>
              </a:rPr>
              <a:t>dimensional </a:t>
            </a:r>
            <a:r>
              <a:rPr dirty="0" sz="2450">
                <a:latin typeface="Verdana"/>
                <a:cs typeface="Verdana"/>
              </a:rPr>
              <a:t>spaces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allows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us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to</a:t>
            </a:r>
            <a:r>
              <a:rPr dirty="0" sz="2450" spc="-16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understand </a:t>
            </a:r>
            <a:r>
              <a:rPr dirty="0" sz="2450" spc="50">
                <a:latin typeface="Verdana"/>
                <a:cs typeface="Verdana"/>
              </a:rPr>
              <a:t>complex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data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structures,</a:t>
            </a:r>
            <a:r>
              <a:rPr dirty="0" sz="2450" spc="-145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making</a:t>
            </a:r>
            <a:r>
              <a:rPr dirty="0" sz="2450" spc="-14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it</a:t>
            </a:r>
            <a:endParaRPr sz="2450">
              <a:latin typeface="Verdana"/>
              <a:cs typeface="Verdana"/>
            </a:endParaRPr>
          </a:p>
          <a:p>
            <a:pPr algn="ctr" marR="455930">
              <a:lnSpc>
                <a:spcPct val="100000"/>
              </a:lnSpc>
              <a:spcBef>
                <a:spcPts val="509"/>
              </a:spcBef>
            </a:pPr>
            <a:r>
              <a:rPr dirty="0" sz="2450">
                <a:latin typeface="Verdana"/>
                <a:cs typeface="Verdana"/>
              </a:rPr>
              <a:t>invaluable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ﬁelds</a:t>
            </a:r>
            <a:r>
              <a:rPr dirty="0" sz="2450" spc="-114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like</a:t>
            </a:r>
            <a:endParaRPr sz="2450">
              <a:latin typeface="Verdana"/>
              <a:cs typeface="Verdana"/>
            </a:endParaRPr>
          </a:p>
          <a:p>
            <a:pPr algn="ctr" marL="5951220">
              <a:lnSpc>
                <a:spcPct val="100000"/>
              </a:lnSpc>
              <a:spcBef>
                <a:spcPts val="509"/>
              </a:spcBef>
            </a:pP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</p:txBody>
      </p:sp>
      <p:pic>
        <p:nvPicPr>
          <p:cNvPr id="11" name="object 11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144000" y="0"/>
            <a:ext cx="9143999" cy="1028776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"/>
            <a:ext cx="9144000" cy="10287000"/>
            <a:chOff x="0" y="-1"/>
            <a:chExt cx="9144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"/>
              <a:ext cx="9144000" cy="10287000"/>
            </a:xfrm>
            <a:custGeom>
              <a:avLst/>
              <a:gdLst/>
              <a:ahLst/>
              <a:cxnLst/>
              <a:rect l="l" t="t" r="r" b="b"/>
              <a:pathLst>
                <a:path w="9144000" h="10287000">
                  <a:moveTo>
                    <a:pt x="9143999" y="0"/>
                  </a:moveTo>
                  <a:lnTo>
                    <a:pt x="0" y="1"/>
                  </a:lnTo>
                  <a:lnTo>
                    <a:pt x="0" y="10286999"/>
                  </a:lnTo>
                  <a:lnTo>
                    <a:pt x="9143999" y="10286999"/>
                  </a:lnTo>
                  <a:lnTo>
                    <a:pt x="9143999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4998" y="1142997"/>
              <a:ext cx="6467474" cy="8001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553192" y="1484668"/>
            <a:ext cx="6308725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204"/>
              <a:t>Common</a:t>
            </a:r>
            <a:r>
              <a:rPr dirty="0" sz="4200" spc="-60"/>
              <a:t> </a:t>
            </a:r>
            <a:r>
              <a:rPr dirty="0" sz="4200" spc="180"/>
              <a:t>Misconceptions</a:t>
            </a:r>
            <a:endParaRPr sz="4200"/>
          </a:p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319" y="4393311"/>
            <a:ext cx="2141143" cy="3088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3554075" y="4393311"/>
            <a:ext cx="1438910" cy="3088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659737" y="2869311"/>
            <a:ext cx="1904111" cy="247789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376402" y="4012310"/>
            <a:ext cx="1561338" cy="308800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0553192" y="2788552"/>
            <a:ext cx="6054725" cy="3069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60">
                <a:latin typeface="Verdana"/>
                <a:cs typeface="Verdana"/>
              </a:rPr>
              <a:t>Many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misunderstand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  <a:p>
            <a:pPr marL="12700" marR="1195705">
              <a:lnSpc>
                <a:spcPct val="102000"/>
              </a:lnSpc>
              <a:tabLst>
                <a:tab pos="4400550" algn="l"/>
              </a:tabLst>
            </a:pPr>
            <a:r>
              <a:rPr dirty="0" sz="2450" spc="-55">
                <a:latin typeface="Verdana"/>
                <a:cs typeface="Verdana"/>
              </a:rPr>
              <a:t>as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merely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mathematical</a:t>
            </a:r>
            <a:r>
              <a:rPr dirty="0" sz="2450" spc="-190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tool. </a:t>
            </a:r>
            <a:r>
              <a:rPr dirty="0" sz="2450" spc="-40">
                <a:latin typeface="Verdana"/>
                <a:cs typeface="Verdana"/>
              </a:rPr>
              <a:t>However,</a:t>
            </a:r>
            <a:r>
              <a:rPr dirty="0" sz="2450" spc="-18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65">
                <a:latin typeface="Verdana"/>
                <a:cs typeface="Verdana"/>
              </a:rPr>
              <a:t>embodies</a:t>
            </a:r>
            <a:r>
              <a:rPr dirty="0" sz="2450" spc="-180">
                <a:latin typeface="Verdana"/>
                <a:cs typeface="Verdana"/>
              </a:rPr>
              <a:t> </a:t>
            </a:r>
            <a:r>
              <a:rPr dirty="0" sz="2450" spc="45">
                <a:latin typeface="Verdana"/>
                <a:cs typeface="Verdana"/>
              </a:rPr>
              <a:t>deeper </a:t>
            </a:r>
            <a:r>
              <a:rPr dirty="0" sz="2450" spc="60">
                <a:latin typeface="Verdana"/>
                <a:cs typeface="Verdana"/>
              </a:rPr>
              <a:t>concepts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such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as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  <a:p>
            <a:pPr marL="2152015">
              <a:lnSpc>
                <a:spcPct val="100000"/>
              </a:lnSpc>
              <a:spcBef>
                <a:spcPts val="60"/>
              </a:spcBef>
              <a:tabLst>
                <a:tab pos="4423410" algn="l"/>
              </a:tabLst>
            </a:pP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1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</a:t>
            </a:r>
            <a:r>
              <a:rPr dirty="0" sz="2450" spc="-415">
                <a:latin typeface="Verdana"/>
                <a:cs typeface="Verdana"/>
              </a:rPr>
              <a:t>.</a:t>
            </a:r>
            <a:endParaRPr sz="2450">
              <a:latin typeface="Verdana"/>
              <a:cs typeface="Verdana"/>
            </a:endParaRPr>
          </a:p>
          <a:p>
            <a:pPr marL="12700" marR="5080">
              <a:lnSpc>
                <a:spcPct val="102000"/>
              </a:lnSpc>
            </a:pPr>
            <a:r>
              <a:rPr dirty="0" sz="2450" spc="65">
                <a:latin typeface="Verdana"/>
                <a:cs typeface="Verdana"/>
              </a:rPr>
              <a:t>Understanding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these</a:t>
            </a:r>
            <a:r>
              <a:rPr dirty="0" sz="2450" spc="-17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nuances</a:t>
            </a:r>
            <a:r>
              <a:rPr dirty="0" sz="2450" spc="-165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can </a:t>
            </a:r>
            <a:r>
              <a:rPr dirty="0" sz="2450">
                <a:latin typeface="Verdana"/>
                <a:cs typeface="Verdana"/>
              </a:rPr>
              <a:t>transform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95">
                <a:latin typeface="Verdana"/>
                <a:cs typeface="Verdana"/>
              </a:rPr>
              <a:t>how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70">
                <a:latin typeface="Verdana"/>
                <a:cs typeface="Verdana"/>
              </a:rPr>
              <a:t>we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approach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40">
                <a:latin typeface="Verdana"/>
                <a:cs typeface="Verdana"/>
              </a:rPr>
              <a:t>problems </a:t>
            </a:r>
            <a:r>
              <a:rPr dirty="0" sz="2450">
                <a:latin typeface="Verdana"/>
                <a:cs typeface="Verdana"/>
              </a:rPr>
              <a:t>in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35">
                <a:latin typeface="Verdana"/>
                <a:cs typeface="Verdana"/>
              </a:rPr>
              <a:t>various</a:t>
            </a:r>
            <a:r>
              <a:rPr dirty="0" sz="2450" spc="-1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disciplines.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-1777"/>
            <a:ext cx="18288000" cy="10287000"/>
            <a:chOff x="0" y="-1777"/>
            <a:chExt cx="18288000" cy="10287000"/>
          </a:xfrm>
        </p:grpSpPr>
        <p:sp>
          <p:nvSpPr>
            <p:cNvPr id="3" name="object 3" descr=""/>
            <p:cNvSpPr/>
            <p:nvPr/>
          </p:nvSpPr>
          <p:spPr>
            <a:xfrm>
              <a:off x="0" y="-1765"/>
              <a:ext cx="18288000" cy="10287000"/>
            </a:xfrm>
            <a:custGeom>
              <a:avLst/>
              <a:gdLst/>
              <a:ahLst/>
              <a:cxn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896428" y="4740871"/>
              <a:ext cx="1904225" cy="247802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255745" y="5502871"/>
              <a:ext cx="2082533" cy="247802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515253" y="5502871"/>
              <a:ext cx="1131404" cy="30880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673096" y="5121871"/>
              <a:ext cx="967384" cy="30880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878195" y="5883871"/>
              <a:ext cx="2812707" cy="307276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4394835" marR="5080" indent="-4382770">
              <a:lnSpc>
                <a:spcPct val="100400"/>
              </a:lnSpc>
              <a:spcBef>
                <a:spcPts val="105"/>
              </a:spcBef>
            </a:pPr>
            <a:r>
              <a:rPr dirty="0" spc="265"/>
              <a:t>Conclusion:</a:t>
            </a:r>
            <a:r>
              <a:rPr dirty="0" spc="-265"/>
              <a:t> </a:t>
            </a:r>
            <a:r>
              <a:rPr dirty="0" spc="235"/>
              <a:t>The</a:t>
            </a:r>
            <a:r>
              <a:rPr dirty="0" spc="-105"/>
              <a:t> </a:t>
            </a:r>
            <a:r>
              <a:rPr dirty="0" spc="265"/>
              <a:t>Power</a:t>
            </a:r>
            <a:r>
              <a:rPr dirty="0" spc="-250"/>
              <a:t> </a:t>
            </a:r>
            <a:r>
              <a:rPr dirty="0" spc="285"/>
              <a:t>of</a:t>
            </a:r>
            <a:r>
              <a:rPr dirty="0" spc="-105"/>
              <a:t> </a:t>
            </a:r>
            <a:r>
              <a:rPr dirty="0" spc="280"/>
              <a:t>Dot </a:t>
            </a:r>
            <a:r>
              <a:rPr dirty="0" spc="250"/>
              <a:t>Product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4665510" y="4660112"/>
            <a:ext cx="3907154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329565">
              <a:lnSpc>
                <a:spcPct val="102000"/>
              </a:lnSpc>
              <a:spcBef>
                <a:spcPts val="65"/>
              </a:spcBef>
            </a:pPr>
            <a:r>
              <a:rPr dirty="0" sz="2450" spc="-95">
                <a:latin typeface="Verdana"/>
                <a:cs typeface="Verdana"/>
              </a:rPr>
              <a:t>In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conclusion,</a:t>
            </a:r>
            <a:r>
              <a:rPr dirty="0" sz="2450" spc="-130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 </a:t>
            </a:r>
            <a:r>
              <a:rPr dirty="0" sz="2450" spc="-10">
                <a:latin typeface="Verdana"/>
                <a:cs typeface="Verdana"/>
              </a:rPr>
              <a:t>calculation;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unveils</a:t>
            </a:r>
            <a:r>
              <a:rPr dirty="0" sz="2450" spc="-195">
                <a:latin typeface="Verdana"/>
                <a:cs typeface="Verdana"/>
              </a:rPr>
              <a:t> </a:t>
            </a:r>
            <a:r>
              <a:rPr dirty="0" sz="2450" spc="30">
                <a:latin typeface="Verdana"/>
                <a:cs typeface="Verdana"/>
              </a:rPr>
              <a:t>the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9707403" y="4660112"/>
            <a:ext cx="3905885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 marR="5080" indent="157480">
              <a:lnSpc>
                <a:spcPct val="102000"/>
              </a:lnSpc>
              <a:spcBef>
                <a:spcPts val="65"/>
              </a:spcBef>
            </a:pPr>
            <a:r>
              <a:rPr dirty="0" sz="2450" spc="-50">
                <a:latin typeface="Verdana"/>
                <a:cs typeface="Verdana"/>
              </a:rPr>
              <a:t>is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50">
                <a:latin typeface="Verdana"/>
                <a:cs typeface="Verdana"/>
              </a:rPr>
              <a:t>more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60">
                <a:latin typeface="Verdana"/>
                <a:cs typeface="Verdana"/>
              </a:rPr>
              <a:t>than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21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simple</a:t>
            </a:r>
            <a:r>
              <a:rPr dirty="0" sz="2450" spc="61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of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relationships</a:t>
            </a:r>
            <a:r>
              <a:rPr dirty="0" sz="2450" spc="-105">
                <a:latin typeface="Verdana"/>
                <a:cs typeface="Verdana"/>
              </a:rPr>
              <a:t> </a:t>
            </a:r>
            <a:r>
              <a:rPr dirty="0" sz="2450" spc="55">
                <a:latin typeface="Verdana"/>
                <a:cs typeface="Verdana"/>
              </a:rPr>
              <a:t>between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555515" y="5422112"/>
            <a:ext cx="5599430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65">
                <a:latin typeface="Verdana"/>
                <a:cs typeface="Verdana"/>
              </a:rPr>
              <a:t>vectors.</a:t>
            </a:r>
            <a:r>
              <a:rPr dirty="0" sz="2450" spc="-35">
                <a:latin typeface="Verdana"/>
                <a:cs typeface="Verdana"/>
              </a:rPr>
              <a:t> </a:t>
            </a:r>
            <a:r>
              <a:rPr dirty="0" sz="2450" spc="-114">
                <a:latin typeface="Verdana"/>
                <a:cs typeface="Verdana"/>
              </a:rPr>
              <a:t>Its</a:t>
            </a:r>
            <a:r>
              <a:rPr dirty="0" sz="2450" spc="-4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applications</a:t>
            </a:r>
            <a:r>
              <a:rPr dirty="0" sz="2450" spc="-3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span</a:t>
            </a:r>
            <a:r>
              <a:rPr dirty="0" sz="2450" spc="-35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across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322264" y="5422112"/>
            <a:ext cx="9207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630783" y="5422112"/>
            <a:ext cx="92075" cy="40259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450" spc="-415">
                <a:latin typeface="Verdana"/>
                <a:cs typeface="Verdana"/>
              </a:rPr>
              <a:t>,</a:t>
            </a:r>
            <a:endParaRPr sz="2450">
              <a:latin typeface="Verdana"/>
              <a:cs typeface="Verdana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157533" y="5803112"/>
            <a:ext cx="7963534" cy="783590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975485" marR="5080" indent="-1963420">
              <a:lnSpc>
                <a:spcPct val="102000"/>
              </a:lnSpc>
              <a:spcBef>
                <a:spcPts val="65"/>
              </a:spcBef>
              <a:tabLst>
                <a:tab pos="3533775" algn="l"/>
              </a:tabLst>
            </a:pPr>
            <a:r>
              <a:rPr dirty="0" sz="2450" spc="55">
                <a:latin typeface="Verdana"/>
                <a:cs typeface="Verdana"/>
              </a:rPr>
              <a:t>and</a:t>
            </a:r>
            <a:r>
              <a:rPr dirty="0" sz="2450">
                <a:latin typeface="Verdana"/>
                <a:cs typeface="Verdana"/>
              </a:rPr>
              <a:t>		</a:t>
            </a:r>
            <a:r>
              <a:rPr dirty="0" sz="2450" spc="-365">
                <a:latin typeface="Verdana"/>
                <a:cs typeface="Verdana"/>
              </a:rPr>
              <a:t>,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making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it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20">
                <a:latin typeface="Verdana"/>
                <a:cs typeface="Verdana"/>
              </a:rPr>
              <a:t>a</a:t>
            </a:r>
            <a:r>
              <a:rPr dirty="0" sz="2450" spc="-204">
                <a:latin typeface="Verdana"/>
                <a:cs typeface="Verdana"/>
              </a:rPr>
              <a:t> </a:t>
            </a:r>
            <a:r>
              <a:rPr dirty="0" sz="2450" spc="-30">
                <a:latin typeface="Verdana"/>
                <a:cs typeface="Verdana"/>
              </a:rPr>
              <a:t>vital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80">
                <a:latin typeface="Verdana"/>
                <a:cs typeface="Verdana"/>
              </a:rPr>
              <a:t>concept</a:t>
            </a:r>
            <a:r>
              <a:rPr dirty="0" sz="2450" spc="-200">
                <a:latin typeface="Verdana"/>
                <a:cs typeface="Verdana"/>
              </a:rPr>
              <a:t> </a:t>
            </a:r>
            <a:r>
              <a:rPr dirty="0" sz="2450" spc="-25">
                <a:latin typeface="Verdana"/>
                <a:cs typeface="Verdana"/>
              </a:rPr>
              <a:t>in </a:t>
            </a:r>
            <a:r>
              <a:rPr dirty="0" sz="2450" spc="60">
                <a:latin typeface="Verdana"/>
                <a:cs typeface="Verdana"/>
              </a:rPr>
              <a:t>understanding</a:t>
            </a:r>
            <a:r>
              <a:rPr dirty="0" sz="2450" spc="-155">
                <a:latin typeface="Verdana"/>
                <a:cs typeface="Verdana"/>
              </a:rPr>
              <a:t> </a:t>
            </a:r>
            <a:r>
              <a:rPr dirty="0" sz="2450">
                <a:latin typeface="Verdana"/>
                <a:cs typeface="Verdana"/>
              </a:rPr>
              <a:t>our</a:t>
            </a:r>
            <a:r>
              <a:rPr dirty="0" sz="2450" spc="-150">
                <a:latin typeface="Verdana"/>
                <a:cs typeface="Verdana"/>
              </a:rPr>
              <a:t> </a:t>
            </a:r>
            <a:r>
              <a:rPr dirty="0" sz="2450" spc="-10">
                <a:latin typeface="Verdana"/>
                <a:cs typeface="Verdana"/>
              </a:rPr>
              <a:t>world.</a:t>
            </a:r>
            <a:endParaRPr sz="245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2024-12-18T06:20:02Z</dcterms:created>
  <dcterms:modified xsi:type="dcterms:W3CDTF">2024-12-18T06:20:02Z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