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11248" y="1419873"/>
            <a:ext cx="5767705" cy="1240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17977" y="2378017"/>
            <a:ext cx="12264745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71573" y="1253090"/>
            <a:ext cx="9604375" cy="70897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12700" marR="5080">
              <a:lnSpc>
                <a:spcPct val="100200"/>
              </a:lnSpc>
              <a:spcBef>
                <a:spcPts val="114"/>
              </a:spcBef>
            </a:pPr>
            <a:r>
              <a:rPr dirty="0" sz="9250" spc="240" b="1">
                <a:solidFill>
                  <a:srgbClr val="FFFFFF"/>
                </a:solidFill>
                <a:latin typeface="Times New Roman"/>
                <a:cs typeface="Times New Roman"/>
              </a:rPr>
              <a:t>Unraveling</a:t>
            </a:r>
            <a:r>
              <a:rPr dirty="0" sz="9250" spc="-24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9250" spc="375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9250" spc="245" b="1">
                <a:solidFill>
                  <a:srgbClr val="FFFFFF"/>
                </a:solidFill>
                <a:latin typeface="Times New Roman"/>
                <a:cs typeface="Times New Roman"/>
              </a:rPr>
              <a:t>Mysteries:</a:t>
            </a:r>
            <a:r>
              <a:rPr dirty="0" sz="9250" spc="-35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9250" spc="295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9250" spc="315" b="1">
                <a:solidFill>
                  <a:srgbClr val="FFFFFF"/>
                </a:solidFill>
                <a:latin typeface="Times New Roman"/>
                <a:cs typeface="Times New Roman"/>
              </a:rPr>
              <a:t>Enchanting </a:t>
            </a:r>
            <a:r>
              <a:rPr dirty="0" sz="9250" spc="355" b="1">
                <a:solidFill>
                  <a:srgbClr val="FFFFFF"/>
                </a:solidFill>
                <a:latin typeface="Times New Roman"/>
                <a:cs typeface="Times New Roman"/>
              </a:rPr>
              <a:t>Roots</a:t>
            </a:r>
            <a:r>
              <a:rPr dirty="0" sz="9250" spc="-15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9250" spc="390" b="1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9250" spc="-14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9250" spc="350" b="1">
                <a:solidFill>
                  <a:srgbClr val="FFFFFF"/>
                </a:solidFill>
                <a:latin typeface="Times New Roman"/>
                <a:cs typeface="Times New Roman"/>
              </a:rPr>
              <a:t>Complex </a:t>
            </a:r>
            <a:r>
              <a:rPr dirty="0" sz="9250" spc="365" b="1">
                <a:solidFill>
                  <a:srgbClr val="FFFFFF"/>
                </a:solidFill>
                <a:latin typeface="Times New Roman"/>
                <a:cs typeface="Times New Roman"/>
              </a:rPr>
              <a:t>Numbers</a:t>
            </a:r>
            <a:endParaRPr sz="925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340">
                <a:solidFill>
                  <a:srgbClr val="FFFFFF"/>
                </a:solidFill>
              </a:rPr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5"/>
              </a:spcBef>
            </a:pPr>
            <a:r>
              <a:rPr dirty="0" spc="150"/>
              <a:t>Introduction</a:t>
            </a:r>
            <a:r>
              <a:rPr dirty="0" spc="-90"/>
              <a:t> </a:t>
            </a:r>
            <a:r>
              <a:rPr dirty="0" spc="155"/>
              <a:t>to</a:t>
            </a:r>
            <a:r>
              <a:rPr dirty="0" spc="-45"/>
              <a:t> </a:t>
            </a:r>
            <a:r>
              <a:rPr dirty="0" spc="145"/>
              <a:t>Complex</a:t>
            </a:r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pc="155"/>
              <a:t>Numbers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0323" y="4712182"/>
            <a:ext cx="2695536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59698" y="2950057"/>
            <a:ext cx="2908300" cy="30726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59407" y="2808326"/>
            <a:ext cx="6219190" cy="44259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r" marL="12700" marR="5080" indent="3874770">
              <a:lnSpc>
                <a:spcPct val="118200"/>
              </a:lnSpc>
              <a:spcBef>
                <a:spcPts val="70"/>
              </a:spcBef>
            </a:pP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fascinating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constructs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combine </a:t>
            </a:r>
            <a:r>
              <a:rPr dirty="0" sz="2450" spc="-40">
                <a:latin typeface="Verdana"/>
                <a:cs typeface="Verdana"/>
              </a:rPr>
              <a:t>real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imaginary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components.</a:t>
            </a:r>
            <a:r>
              <a:rPr dirty="0" sz="2450" spc="-3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 </a:t>
            </a:r>
            <a:r>
              <a:rPr dirty="0" sz="2450">
                <a:latin typeface="Verdana"/>
                <a:cs typeface="Verdana"/>
              </a:rPr>
              <a:t>presentation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aims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explore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algn="r" marL="474980" marR="5080" indent="4157345">
              <a:lnSpc>
                <a:spcPct val="117300"/>
              </a:lnSpc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historical </a:t>
            </a:r>
            <a:r>
              <a:rPr dirty="0" sz="2450">
                <a:latin typeface="Verdana"/>
                <a:cs typeface="Verdana"/>
              </a:rPr>
              <a:t>signiﬁcance,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role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various </a:t>
            </a:r>
            <a:r>
              <a:rPr dirty="0" sz="2450" spc="-60">
                <a:latin typeface="Verdana"/>
                <a:cs typeface="Verdana"/>
              </a:rPr>
              <a:t>ﬁelds,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from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engineering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quantum </a:t>
            </a:r>
            <a:r>
              <a:rPr dirty="0" sz="2450" spc="-45">
                <a:latin typeface="Verdana"/>
                <a:cs typeface="Verdana"/>
              </a:rPr>
              <a:t>physics.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Join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as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unravel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2450" spc="-25">
                <a:latin typeface="Verdana"/>
                <a:cs typeface="Verdana"/>
              </a:rPr>
              <a:t>mysteries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behind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intriguing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-10">
                <a:latin typeface="Verdana"/>
                <a:cs typeface="Verdana"/>
              </a:rPr>
              <a:t>numbers!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2487" y="2045976"/>
            <a:ext cx="5301615" cy="78422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950" spc="185">
                <a:solidFill>
                  <a:srgbClr val="FFFFFF"/>
                </a:solidFill>
              </a:rPr>
              <a:t>Historical</a:t>
            </a:r>
            <a:r>
              <a:rPr dirty="0" sz="4950" spc="-65">
                <a:solidFill>
                  <a:srgbClr val="FFFFFF"/>
                </a:solidFill>
              </a:rPr>
              <a:t> </a:t>
            </a:r>
            <a:r>
              <a:rPr dirty="0" sz="4950" spc="200">
                <a:solidFill>
                  <a:srgbClr val="FFFFFF"/>
                </a:solidFill>
              </a:rPr>
              <a:t>Origins</a:t>
            </a:r>
            <a:endParaRPr sz="495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10438" y="3215995"/>
            <a:ext cx="2865628" cy="30726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220572" y="3596995"/>
            <a:ext cx="1957197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50190" y="5501995"/>
            <a:ext cx="2299589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513814" y="5882995"/>
            <a:ext cx="1374902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081194" y="6271907"/>
            <a:ext cx="1873821" cy="31041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062195" y="3135224"/>
            <a:ext cx="5252085" cy="3841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journey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  <a:tabLst>
                <a:tab pos="4181475" algn="l"/>
                <a:tab pos="4264660" algn="l"/>
              </a:tabLst>
            </a:pP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begins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with mathematicians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Gerolamo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Cardano.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emerged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need</a:t>
            </a:r>
            <a:r>
              <a:rPr dirty="0" sz="245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solve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equations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had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no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real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solutions,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leading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birth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450" spc="-220">
                <a:solidFill>
                  <a:srgbClr val="FFFFFF"/>
                </a:solidFill>
                <a:latin typeface="Verdana"/>
                <a:cs typeface="Verdana"/>
              </a:rPr>
              <a:t>'i'.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This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slide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delves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into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marL="1975485">
              <a:lnSpc>
                <a:spcPct val="100000"/>
              </a:lnSpc>
              <a:spcBef>
                <a:spcPts val="135"/>
              </a:spcBef>
            </a:pP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evolution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over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time.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L="1423670" marR="5080">
              <a:lnSpc>
                <a:spcPct val="100000"/>
              </a:lnSpc>
              <a:spcBef>
                <a:spcPts val="125"/>
              </a:spcBef>
            </a:pPr>
            <a:r>
              <a:rPr dirty="0" spc="145"/>
              <a:t>Understanding</a:t>
            </a:r>
            <a:r>
              <a:rPr dirty="0" spc="-65"/>
              <a:t> </a:t>
            </a:r>
            <a:r>
              <a:rPr dirty="0" spc="145"/>
              <a:t>the</a:t>
            </a:r>
          </a:p>
          <a:p>
            <a:pPr algn="r" marL="1423670" marR="5080">
              <a:lnSpc>
                <a:spcPct val="100000"/>
              </a:lnSpc>
              <a:spcBef>
                <a:spcPts val="60"/>
              </a:spcBef>
            </a:pPr>
            <a:r>
              <a:rPr dirty="0" spc="185"/>
              <a:t>Components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7234593" y="3006610"/>
            <a:ext cx="422909" cy="191770"/>
          </a:xfrm>
          <a:custGeom>
            <a:avLst/>
            <a:gdLst/>
            <a:ahLst/>
            <a:cxnLst/>
            <a:rect l="l" t="t" r="r" b="b"/>
            <a:pathLst>
              <a:path w="422909" h="191769">
                <a:moveTo>
                  <a:pt x="151714" y="113042"/>
                </a:moveTo>
                <a:lnTo>
                  <a:pt x="151638" y="79730"/>
                </a:lnTo>
                <a:lnTo>
                  <a:pt x="150596" y="65620"/>
                </a:lnTo>
                <a:lnTo>
                  <a:pt x="150495" y="64198"/>
                </a:lnTo>
                <a:lnTo>
                  <a:pt x="146837" y="49847"/>
                </a:lnTo>
                <a:lnTo>
                  <a:pt x="143192" y="42595"/>
                </a:lnTo>
                <a:lnTo>
                  <a:pt x="140741" y="37719"/>
                </a:lnTo>
                <a:lnTo>
                  <a:pt x="109004" y="14490"/>
                </a:lnTo>
                <a:lnTo>
                  <a:pt x="78193" y="10058"/>
                </a:lnTo>
                <a:lnTo>
                  <a:pt x="68021" y="10452"/>
                </a:lnTo>
                <a:lnTo>
                  <a:pt x="29413" y="20040"/>
                </a:lnTo>
                <a:lnTo>
                  <a:pt x="2527" y="37528"/>
                </a:lnTo>
                <a:lnTo>
                  <a:pt x="19494" y="65620"/>
                </a:lnTo>
                <a:lnTo>
                  <a:pt x="26860" y="59537"/>
                </a:lnTo>
                <a:lnTo>
                  <a:pt x="34048" y="54495"/>
                </a:lnTo>
                <a:lnTo>
                  <a:pt x="75971" y="42595"/>
                </a:lnTo>
                <a:lnTo>
                  <a:pt x="85648" y="43192"/>
                </a:lnTo>
                <a:lnTo>
                  <a:pt x="115709" y="71158"/>
                </a:lnTo>
                <a:lnTo>
                  <a:pt x="116332" y="79730"/>
                </a:lnTo>
                <a:lnTo>
                  <a:pt x="116332" y="83261"/>
                </a:lnTo>
                <a:lnTo>
                  <a:pt x="116332" y="113042"/>
                </a:lnTo>
                <a:lnTo>
                  <a:pt x="116332" y="130327"/>
                </a:lnTo>
                <a:lnTo>
                  <a:pt x="112052" y="138277"/>
                </a:lnTo>
                <a:lnTo>
                  <a:pt x="85572" y="158915"/>
                </a:lnTo>
                <a:lnTo>
                  <a:pt x="85153" y="158915"/>
                </a:lnTo>
                <a:lnTo>
                  <a:pt x="78295" y="160197"/>
                </a:lnTo>
                <a:lnTo>
                  <a:pt x="77787" y="160197"/>
                </a:lnTo>
                <a:lnTo>
                  <a:pt x="70370" y="160616"/>
                </a:lnTo>
                <a:lnTo>
                  <a:pt x="62115" y="160197"/>
                </a:lnTo>
                <a:lnTo>
                  <a:pt x="35064" y="143332"/>
                </a:lnTo>
                <a:lnTo>
                  <a:pt x="35064" y="129565"/>
                </a:lnTo>
                <a:lnTo>
                  <a:pt x="70980" y="113042"/>
                </a:lnTo>
                <a:lnTo>
                  <a:pt x="116332" y="113042"/>
                </a:lnTo>
                <a:lnTo>
                  <a:pt x="116332" y="83261"/>
                </a:lnTo>
                <a:lnTo>
                  <a:pt x="70370" y="83261"/>
                </a:lnTo>
                <a:lnTo>
                  <a:pt x="58445" y="83718"/>
                </a:lnTo>
                <a:lnTo>
                  <a:pt x="16306" y="98882"/>
                </a:lnTo>
                <a:lnTo>
                  <a:pt x="0" y="136677"/>
                </a:lnTo>
                <a:lnTo>
                  <a:pt x="431" y="143332"/>
                </a:lnTo>
                <a:lnTo>
                  <a:pt x="24625" y="180759"/>
                </a:lnTo>
                <a:lnTo>
                  <a:pt x="66916" y="191236"/>
                </a:lnTo>
                <a:lnTo>
                  <a:pt x="79095" y="190576"/>
                </a:lnTo>
                <a:lnTo>
                  <a:pt x="114871" y="176885"/>
                </a:lnTo>
                <a:lnTo>
                  <a:pt x="117259" y="174802"/>
                </a:lnTo>
                <a:lnTo>
                  <a:pt x="117259" y="189699"/>
                </a:lnTo>
                <a:lnTo>
                  <a:pt x="151714" y="189699"/>
                </a:lnTo>
                <a:lnTo>
                  <a:pt x="151714" y="174802"/>
                </a:lnTo>
                <a:lnTo>
                  <a:pt x="151714" y="160616"/>
                </a:lnTo>
                <a:lnTo>
                  <a:pt x="151714" y="113042"/>
                </a:lnTo>
                <a:close/>
              </a:path>
              <a:path w="422909" h="191769">
                <a:moveTo>
                  <a:pt x="422287" y="57556"/>
                </a:moveTo>
                <a:lnTo>
                  <a:pt x="363880" y="57556"/>
                </a:lnTo>
                <a:lnTo>
                  <a:pt x="363880" y="0"/>
                </a:lnTo>
                <a:lnTo>
                  <a:pt x="331038" y="0"/>
                </a:lnTo>
                <a:lnTo>
                  <a:pt x="331038" y="57556"/>
                </a:lnTo>
                <a:lnTo>
                  <a:pt x="272554" y="57556"/>
                </a:lnTo>
                <a:lnTo>
                  <a:pt x="272554" y="89090"/>
                </a:lnTo>
                <a:lnTo>
                  <a:pt x="331038" y="89090"/>
                </a:lnTo>
                <a:lnTo>
                  <a:pt x="331038" y="146342"/>
                </a:lnTo>
                <a:lnTo>
                  <a:pt x="363880" y="146342"/>
                </a:lnTo>
                <a:lnTo>
                  <a:pt x="363880" y="89090"/>
                </a:lnTo>
                <a:lnTo>
                  <a:pt x="422287" y="89090"/>
                </a:lnTo>
                <a:lnTo>
                  <a:pt x="422287" y="575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2013902" y="3388207"/>
            <a:ext cx="254000" cy="248285"/>
            <a:chOff x="2013902" y="3388207"/>
            <a:chExt cx="254000" cy="24828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13902" y="3388207"/>
              <a:ext cx="253784" cy="247789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13902" y="3388207"/>
              <a:ext cx="253784" cy="247789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52757" y="3826357"/>
            <a:ext cx="1222857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6350" y="4274032"/>
            <a:ext cx="2253246" cy="3088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60472" y="4712182"/>
            <a:ext cx="2308212" cy="30726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679079" y="2808326"/>
            <a:ext cx="6000115" cy="354012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 sz="2450" spc="80">
                <a:latin typeface="Verdana"/>
                <a:cs typeface="Verdana"/>
              </a:rPr>
              <a:t>A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number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expressed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endParaRPr sz="2450">
              <a:latin typeface="Verdana"/>
              <a:cs typeface="Verdana"/>
            </a:endParaRPr>
          </a:p>
          <a:p>
            <a:pPr algn="r" marL="271780" marR="5080" indent="328930">
              <a:lnSpc>
                <a:spcPct val="117300"/>
              </a:lnSpc>
              <a:tabLst>
                <a:tab pos="5375275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where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25">
                <a:latin typeface="Verdana"/>
                <a:cs typeface="Verdana"/>
              </a:rPr>
              <a:t>'a'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real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part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'bi'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is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imaginary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part.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2450">
                <a:latin typeface="Verdana"/>
                <a:cs typeface="Verdana"/>
              </a:rPr>
              <a:t>intersect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form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algn="r" marL="16510" marR="5080" indent="3073400">
              <a:lnSpc>
                <a:spcPct val="117300"/>
              </a:lnSpc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providing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visual </a:t>
            </a:r>
            <a:r>
              <a:rPr dirty="0" sz="2450">
                <a:latin typeface="Verdana"/>
                <a:cs typeface="Verdana"/>
              </a:rPr>
              <a:t>representation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numbers.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 </a:t>
            </a:r>
            <a:r>
              <a:rPr dirty="0" sz="2450">
                <a:latin typeface="Verdana"/>
                <a:cs typeface="Verdana"/>
              </a:rPr>
              <a:t>slide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illustrates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structure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signiﬁcance</a:t>
            </a:r>
            <a:r>
              <a:rPr dirty="0" sz="2450" spc="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mathematics.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2893060" marR="5080" indent="-661670">
              <a:lnSpc>
                <a:spcPct val="101299"/>
              </a:lnSpc>
              <a:spcBef>
                <a:spcPts val="60"/>
              </a:spcBef>
            </a:pPr>
            <a:r>
              <a:rPr dirty="0" spc="140"/>
              <a:t>Applications</a:t>
            </a:r>
            <a:r>
              <a:rPr dirty="0" spc="-40"/>
              <a:t> </a:t>
            </a:r>
            <a:r>
              <a:rPr dirty="0" spc="155"/>
              <a:t>in </a:t>
            </a:r>
            <a:r>
              <a:rPr dirty="0" spc="145"/>
              <a:t>Engineering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6292" y="3388207"/>
            <a:ext cx="1897761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97511" y="4274032"/>
            <a:ext cx="1671599" cy="24817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530845" y="2808326"/>
            <a:ext cx="6148070" cy="354012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05"/>
              </a:spcBef>
            </a:pPr>
            <a:r>
              <a:rPr dirty="0" sz="2450">
                <a:latin typeface="Verdana"/>
                <a:cs typeface="Verdana"/>
              </a:rPr>
              <a:t>Complex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numbers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play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critical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role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algn="r" marL="628650" marR="5080" indent="1692275">
              <a:lnSpc>
                <a:spcPct val="117300"/>
              </a:lnSpc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particularly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electrical </a:t>
            </a:r>
            <a:r>
              <a:rPr dirty="0" sz="2450" spc="55">
                <a:latin typeface="Verdana"/>
                <a:cs typeface="Verdana"/>
              </a:rPr>
              <a:t>engineering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signal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processing.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simplify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analysis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algn="r" marL="307975" marR="5080" indent="-57785">
              <a:lnSpc>
                <a:spcPct val="117300"/>
              </a:lnSpc>
            </a:pP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model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waveforms.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slide </a:t>
            </a:r>
            <a:r>
              <a:rPr dirty="0" sz="2450" spc="55">
                <a:latin typeface="Verdana"/>
                <a:cs typeface="Verdana"/>
              </a:rPr>
              <a:t>highlights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numbers </a:t>
            </a:r>
            <a:r>
              <a:rPr dirty="0" sz="2450" spc="65">
                <a:latin typeface="Verdana"/>
                <a:cs typeface="Verdana"/>
              </a:rPr>
              <a:t>enhance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real-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systems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applications.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5114925" cy="12827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</a:pPr>
            <a:r>
              <a:rPr dirty="0" sz="4100" spc="155"/>
              <a:t>Complex</a:t>
            </a:r>
            <a:r>
              <a:rPr dirty="0" sz="4100" spc="-95"/>
              <a:t> </a:t>
            </a:r>
            <a:r>
              <a:rPr dirty="0" sz="4100" spc="165"/>
              <a:t>Numbers</a:t>
            </a:r>
            <a:r>
              <a:rPr dirty="0" sz="4100" spc="-40"/>
              <a:t> </a:t>
            </a:r>
            <a:r>
              <a:rPr dirty="0" sz="4100" spc="175"/>
              <a:t>in </a:t>
            </a:r>
            <a:r>
              <a:rPr dirty="0" sz="4100" spc="170"/>
              <a:t>Physics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50212" y="3317036"/>
            <a:ext cx="2725077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87111" y="4639411"/>
            <a:ext cx="2257234" cy="3104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33296" y="3175317"/>
            <a:ext cx="6177280" cy="35401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18200"/>
              </a:lnSpc>
              <a:spcBef>
                <a:spcPts val="70"/>
              </a:spcBef>
              <a:tabLst>
                <a:tab pos="3138170" algn="l"/>
              </a:tabLst>
            </a:pP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numbers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essential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describing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wave </a:t>
            </a:r>
            <a:r>
              <a:rPr dirty="0" sz="2450" spc="45">
                <a:latin typeface="Verdana"/>
                <a:cs typeface="Verdana"/>
              </a:rPr>
              <a:t>functions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probabilities.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allow physicists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capture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90805">
              <a:lnSpc>
                <a:spcPct val="117300"/>
              </a:lnSpc>
            </a:pP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matter.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slide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discusses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 </a:t>
            </a:r>
            <a:r>
              <a:rPr dirty="0" sz="2450">
                <a:latin typeface="Verdana"/>
                <a:cs typeface="Verdana"/>
              </a:rPr>
              <a:t>pivotal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role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shaping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modern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physics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explain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 spc="-40">
                <a:latin typeface="Verdana"/>
                <a:cs typeface="Verdana"/>
              </a:rPr>
              <a:t>universe's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mysteries.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5382" y="1419873"/>
            <a:ext cx="627380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60"/>
              <a:t>The</a:t>
            </a:r>
            <a:r>
              <a:rPr dirty="0" sz="4800" spc="-75"/>
              <a:t> </a:t>
            </a:r>
            <a:r>
              <a:rPr dirty="0" sz="4800" spc="114"/>
              <a:t>Beauty</a:t>
            </a:r>
            <a:r>
              <a:rPr dirty="0" sz="4800" spc="-210"/>
              <a:t> </a:t>
            </a:r>
            <a:r>
              <a:rPr dirty="0" sz="4800" spc="195"/>
              <a:t>of</a:t>
            </a:r>
            <a:r>
              <a:rPr dirty="0" sz="4800" spc="-75"/>
              <a:t> </a:t>
            </a:r>
            <a:r>
              <a:rPr dirty="0" sz="4800" spc="110"/>
              <a:t>Fractals</a:t>
            </a:r>
            <a:endParaRPr sz="48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55553" y="3386594"/>
            <a:ext cx="2381770" cy="30887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21850" y="3826357"/>
            <a:ext cx="2367851" cy="24778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712722" y="2869286"/>
            <a:ext cx="596646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>
                <a:latin typeface="Verdana"/>
                <a:cs typeface="Verdana"/>
              </a:rPr>
              <a:t>Complex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numbers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foundation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70339" y="3307436"/>
            <a:ext cx="131064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many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71985" y="3246476"/>
            <a:ext cx="2106930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05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example,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30273" y="4132300"/>
            <a:ext cx="6048375" cy="2663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L="152400" marR="5080" indent="-140335">
              <a:lnSpc>
                <a:spcPct val="117300"/>
              </a:lnSpc>
              <a:spcBef>
                <a:spcPts val="95"/>
              </a:spcBef>
            </a:pPr>
            <a:r>
              <a:rPr dirty="0" sz="2450">
                <a:latin typeface="Verdana"/>
                <a:cs typeface="Verdana"/>
              </a:rPr>
              <a:t>showcases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beauty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arises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from </a:t>
            </a:r>
            <a:r>
              <a:rPr dirty="0" sz="2450">
                <a:latin typeface="Verdana"/>
                <a:cs typeface="Verdana"/>
              </a:rPr>
              <a:t>simple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rules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applied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numbers.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slide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explores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connection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between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complex </a:t>
            </a:r>
            <a:r>
              <a:rPr dirty="0" sz="2450" spc="65">
                <a:latin typeface="Verdana"/>
                <a:cs typeface="Verdana"/>
              </a:rPr>
              <a:t>numbers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mesmerizing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world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fractals.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2487" y="2026926"/>
            <a:ext cx="5655945" cy="5784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3600">
                <a:solidFill>
                  <a:srgbClr val="FFFFFF"/>
                </a:solidFill>
              </a:rPr>
              <a:t>Art</a:t>
            </a:r>
            <a:r>
              <a:rPr dirty="0" sz="3600" spc="-90">
                <a:solidFill>
                  <a:srgbClr val="FFFFFF"/>
                </a:solidFill>
              </a:rPr>
              <a:t> </a:t>
            </a:r>
            <a:r>
              <a:rPr dirty="0" sz="3600" spc="145">
                <a:solidFill>
                  <a:srgbClr val="FFFFFF"/>
                </a:solidFill>
              </a:rPr>
              <a:t>and</a:t>
            </a:r>
            <a:r>
              <a:rPr dirty="0" sz="3600" spc="-65">
                <a:solidFill>
                  <a:srgbClr val="FFFFFF"/>
                </a:solidFill>
              </a:rPr>
              <a:t> </a:t>
            </a:r>
            <a:r>
              <a:rPr dirty="0" sz="3600" spc="135">
                <a:solidFill>
                  <a:srgbClr val="FFFFFF"/>
                </a:solidFill>
              </a:rPr>
              <a:t>Complex</a:t>
            </a:r>
            <a:r>
              <a:rPr dirty="0" sz="3600" spc="-105">
                <a:solidFill>
                  <a:srgbClr val="FFFFFF"/>
                </a:solidFill>
              </a:rPr>
              <a:t> </a:t>
            </a:r>
            <a:r>
              <a:rPr dirty="0" sz="3600" spc="135">
                <a:solidFill>
                  <a:srgbClr val="FFFFFF"/>
                </a:solidFill>
              </a:rPr>
              <a:t>Numbers</a:t>
            </a:r>
            <a:endParaRPr sz="36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89323" y="4358995"/>
            <a:ext cx="2931604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08050" y="3977995"/>
            <a:ext cx="1512062" cy="3088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062195" y="3135224"/>
            <a:ext cx="5361940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Artists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mathematicians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alike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found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inspiration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complex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62195" y="3897223"/>
            <a:ext cx="246189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numbers.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004925" y="3897223"/>
            <a:ext cx="2120265" cy="783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192530">
              <a:lnSpc>
                <a:spcPct val="100000"/>
              </a:lnSpc>
              <a:spcBef>
                <a:spcPts val="125"/>
              </a:spcBef>
            </a:pP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unique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062195" y="4659223"/>
            <a:ext cx="5545455" cy="231711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45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properties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allow</a:t>
            </a:r>
            <a:r>
              <a:rPr dirty="0" sz="2450" spc="-10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10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stunning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visual representations.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slide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highlights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intersection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art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mathematics,</a:t>
            </a:r>
            <a:r>
              <a:rPr dirty="0" sz="245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showcasing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creativity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complex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numbers.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02871" y="4740871"/>
              <a:ext cx="1527429" cy="3088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9277" y="5153571"/>
              <a:ext cx="1016889" cy="21610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330849" y="5121871"/>
              <a:ext cx="1515325" cy="30880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83953" y="5883871"/>
              <a:ext cx="1487208" cy="30880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048760" marR="5080" indent="-4036695">
              <a:lnSpc>
                <a:spcPct val="100400"/>
              </a:lnSpc>
              <a:spcBef>
                <a:spcPts val="105"/>
              </a:spcBef>
            </a:pPr>
            <a:r>
              <a:rPr dirty="0" spc="265"/>
              <a:t>Conclusion:</a:t>
            </a:r>
            <a:r>
              <a:rPr dirty="0" spc="-265"/>
              <a:t> </a:t>
            </a:r>
            <a:r>
              <a:rPr dirty="0" spc="235"/>
              <a:t>The</a:t>
            </a:r>
            <a:r>
              <a:rPr dirty="0" spc="-105"/>
              <a:t> </a:t>
            </a:r>
            <a:r>
              <a:rPr dirty="0" spc="250"/>
              <a:t>Enchantment </a:t>
            </a:r>
            <a:r>
              <a:rPr dirty="0" spc="295"/>
              <a:t>Continues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4259351" y="4660112"/>
            <a:ext cx="9759950" cy="2307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319530" marR="1758950" indent="-1149350">
              <a:lnSpc>
                <a:spcPct val="102000"/>
              </a:lnSpc>
              <a:spcBef>
                <a:spcPts val="65"/>
              </a:spcBef>
            </a:pPr>
            <a:r>
              <a:rPr dirty="0" sz="2450">
                <a:latin typeface="Verdana"/>
                <a:cs typeface="Verdana"/>
              </a:rPr>
              <a:t>The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exploration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numbers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reveals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importance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across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ﬁelds.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</a:t>
            </a:r>
            <a:endParaRPr sz="2450">
              <a:latin typeface="Verdana"/>
              <a:cs typeface="Verdana"/>
            </a:endParaRPr>
          </a:p>
          <a:p>
            <a:pPr algn="ctr" marL="12700" marR="5080">
              <a:lnSpc>
                <a:spcPct val="102000"/>
              </a:lnSpc>
              <a:tabLst>
                <a:tab pos="7065009" algn="l"/>
              </a:tabLst>
            </a:pP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beauty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continue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inspire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both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scientists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artists.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conclude,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let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appreciate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they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unravel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the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endless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possibilities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offer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 spc="-10">
                <a:latin typeface="Verdana"/>
                <a:cs typeface="Verdana"/>
              </a:rPr>
              <a:t>universe.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2024-12-18T06:25:37Z</dcterms:created>
  <dcterms:modified xsi:type="dcterms:W3CDTF">2024-12-18T06:25:37Z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