
<file path=[Content_Types].xml><?xml version="1.0" encoding="utf-8"?>
<Types xmlns="http://schemas.openxmlformats.org/package/2006/content-types">
  <Default Extension="fntdata" ContentType="application/x-fontdata"/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14630400" cy="8229600"/>
  <p:notesSz cx="8229600" cy="14630400"/>
  <p:embeddedFontLst>
    <p:embeddedFont>
      <p:font typeface="IBM Plex Sans Medium"/>
      <p:regular r:id="rId17"/>
    </p:embeddedFont>
    <p:embeddedFont>
      <p:font typeface="IBM Plex Sans Medium"/>
      <p:regular r:id="rId18"/>
    </p:embeddedFont>
    <p:embeddedFont>
      <p:font typeface="IBM Plex Sans Medium"/>
      <p:regular r:id="rId19"/>
    </p:embeddedFont>
    <p:embeddedFont>
      <p:font typeface="IBM Plex Sans Medium"/>
      <p:regular r:id="rId20"/>
    </p:embeddedFont>
    <p:embeddedFont>
      <p:font typeface="Roboto"/>
      <p:regular r:id="rId21"/>
    </p:embeddedFont>
    <p:embeddedFont>
      <p:font typeface="Roboto"/>
      <p:regular r:id="rId22"/>
    </p:embeddedFont>
    <p:embeddedFont>
      <p:font typeface="Roboto"/>
      <p:regular r:id="rId23"/>
    </p:embeddedFont>
    <p:embeddedFont>
      <p:font typeface="Roboto"/>
      <p:regular r:id="rId24"/>
    </p:embeddedFont>
  </p:embeddedFon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7" Type="http://schemas.openxmlformats.org/officeDocument/2006/relationships/font" Target="fonts/font1.fntdata"/><Relationship Id="rId18" Type="http://schemas.openxmlformats.org/officeDocument/2006/relationships/font" Target="fonts/font2.fntdata"/><Relationship Id="rId19" Type="http://schemas.openxmlformats.org/officeDocument/2006/relationships/font" Target="fonts/font3.fntdata"/><Relationship Id="rId20" Type="http://schemas.openxmlformats.org/officeDocument/2006/relationships/font" Target="fonts/font4.fntdata"/><Relationship Id="rId21" Type="http://schemas.openxmlformats.org/officeDocument/2006/relationships/font" Target="fonts/font5.fntdata"/><Relationship Id="rId22" Type="http://schemas.openxmlformats.org/officeDocument/2006/relationships/font" Target="fonts/font6.fntdata"/><Relationship Id="rId23" Type="http://schemas.openxmlformats.org/officeDocument/2006/relationships/font" Target="fonts/font7.fntdata"/><Relationship Id="rId24" Type="http://schemas.openxmlformats.org/officeDocument/2006/relationships/font" Target="fonts/font8.fntdata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image" Target="../media/image-1010-1.png"/><Relationship Id="rId3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image" Target="../media/image-1011-1.png"/><Relationship Id="rId3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image" Target="../media/image-1002-1.png"/><Relationship Id="rId3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image" Target="../media/image-1003-1.png"/><Relationship Id="rId3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image" Target="../media/image-1004-1.png"/><Relationship Id="rId3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image" Target="../media/image-1005-1.png"/><Relationship Id="rId3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image" Target="../media/image-1006-1.png"/><Relationship Id="rId3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image" Target="../media/image-1007-1.png"/><Relationship Id="rId3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image" Target="../media/image-1008-1.png"/><Relationship Id="rId3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image" Target="../media/image-1009-1.png"/><Relationship Id="rId3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9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22242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292C32"/>
          </a:solidFill>
          <a:ln/>
        </p:spPr>
      </p:sp>
      <p:pic>
        <p:nvPicPr>
          <p:cNvPr id="4" name="Image 0" descr="preencoded.png">
            <a:hlinkClick r:id="rId2" tooltip=""/>
      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10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22242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292C32"/>
          </a:solidFill>
          <a:ln/>
        </p:spPr>
      </p:sp>
      <p:pic>
        <p:nvPicPr>
          <p:cNvPr id="4" name="Image 0" descr="preencoded.png">
            <a:hlinkClick r:id="rId2" tooltip=""/>
      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1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22242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292C32"/>
          </a:solidFill>
          <a:ln/>
        </p:spPr>
      </p:sp>
      <p:pic>
        <p:nvPicPr>
          <p:cNvPr id="4" name="Image 0" descr="preencoded.png">
            <a:hlinkClick r:id="rId2" tooltip=""/>
      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2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22242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292C32"/>
          </a:solidFill>
          <a:ln/>
        </p:spPr>
      </p:sp>
      <p:pic>
        <p:nvPicPr>
          <p:cNvPr id="4" name="Image 0" descr="preencoded.png">
            <a:hlinkClick r:id="rId2" tooltip=""/>
      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3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22242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292C32"/>
          </a:solidFill>
          <a:ln/>
        </p:spPr>
      </p:sp>
      <p:pic>
        <p:nvPicPr>
          <p:cNvPr id="4" name="Image 0" descr="preencoded.png">
            <a:hlinkClick r:id="rId2" tooltip=""/>
      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4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22242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292C32"/>
          </a:solidFill>
          <a:ln/>
        </p:spPr>
      </p:sp>
      <p:pic>
        <p:nvPicPr>
          <p:cNvPr id="4" name="Image 0" descr="preencoded.png">
            <a:hlinkClick r:id="rId2" tooltip=""/>
      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5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22242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292C32"/>
          </a:solidFill>
          <a:ln/>
        </p:spPr>
      </p:sp>
      <p:pic>
        <p:nvPicPr>
          <p:cNvPr id="4" name="Image 0" descr="preencoded.png">
            <a:hlinkClick r:id="rId2" tooltip=""/>
      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6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22242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292C32"/>
          </a:solidFill>
          <a:ln/>
        </p:spPr>
      </p:sp>
      <p:pic>
        <p:nvPicPr>
          <p:cNvPr id="4" name="Image 0" descr="preencoded.png">
            <a:hlinkClick r:id="rId2" tooltip=""/>
      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7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22242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292C32"/>
          </a:solidFill>
          <a:ln/>
        </p:spPr>
      </p:sp>
      <p:pic>
        <p:nvPicPr>
          <p:cNvPr id="4" name="Image 0" descr="preencoded.png">
            <a:hlinkClick r:id="rId2" tooltip=""/>
      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8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22242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292C32"/>
          </a:solidFill>
          <a:ln/>
        </p:spPr>
      </p:sp>
      <p:pic>
        <p:nvPicPr>
          <p:cNvPr id="4" name="Image 0" descr="preencoded.png">
            <a:hlinkClick r:id="rId2" tooltip=""/>
      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1.xml"/><Relationship Id="rId6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4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6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8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9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0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5486400" cy="82296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280190" y="2538532"/>
            <a:ext cx="5670590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indent="0" marL="0">
              <a:lnSpc>
                <a:spcPts val="5550"/>
              </a:lnSpc>
              <a:buNone/>
            </a:pPr>
            <a:r>
              <a:rPr lang="en-US" sz="4450" dirty="0">
                <a:solidFill>
                  <a:srgbClr val="F3F3F2"/>
                </a:solidFill>
                <a:latin typeface="IBM Plex Sans Medium" pitchFamily="34" charset="0"/>
                <a:ea typeface="IBM Plex Sans Medium" pitchFamily="34" charset="-122"/>
                <a:cs typeface="IBM Plex Sans Medium" pitchFamily="34" charset="-120"/>
              </a:rPr>
              <a:t>Inverse Functions</a:t>
            </a:r>
            <a:endParaRPr lang="en-US" sz="4450" dirty="0"/>
          </a:p>
        </p:txBody>
      </p:sp>
      <p:sp>
        <p:nvSpPr>
          <p:cNvPr id="4" name="Text 1"/>
          <p:cNvSpPr/>
          <p:nvPr/>
        </p:nvSpPr>
        <p:spPr>
          <a:xfrm>
            <a:off x="6280190" y="3587472"/>
            <a:ext cx="7556421" cy="1451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2850"/>
              </a:lnSpc>
              <a:buNone/>
            </a:pPr>
            <a:r>
              <a:rPr lang="en-US" sz="1750" dirty="0">
                <a:solidFill>
                  <a:srgbClr val="D4D4D1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Inverse functions are a fundamental concept in mathematics that play a crucial role in various areas of science and engineering. They are a way to "reverse" the operation of a function, allowing us to find the input that produced a given output.</a:t>
            </a:r>
            <a:endParaRPr lang="en-US" sz="1750" dirty="0"/>
          </a:p>
        </p:txBody>
      </p:sp>
      <p:sp>
        <p:nvSpPr>
          <p:cNvPr id="5" name="Shape 2"/>
          <p:cNvSpPr/>
          <p:nvPr/>
        </p:nvSpPr>
        <p:spPr>
          <a:xfrm>
            <a:off x="6280190" y="5311140"/>
            <a:ext cx="362903" cy="362903"/>
          </a:xfrm>
          <a:prstGeom prst="roundRect">
            <a:avLst>
              <a:gd name="adj" fmla="val 25194296"/>
            </a:avLst>
          </a:prstGeom>
          <a:solidFill>
            <a:srgbClr val="3CC367"/>
          </a:solidFill>
          <a:ln w="7620">
            <a:solidFill>
              <a:srgbClr val="FFFFFF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6414135" y="5443776"/>
            <a:ext cx="94893" cy="9751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750"/>
              </a:lnSpc>
              <a:buNone/>
            </a:pPr>
            <a:r>
              <a:rPr lang="en-US" sz="750" dirty="0">
                <a:solidFill>
                  <a:srgbClr val="3C3838"/>
                </a:solidFill>
                <a:latin typeface="Roboto Medium" pitchFamily="34" charset="0"/>
                <a:ea typeface="Roboto Medium" pitchFamily="34" charset="-122"/>
                <a:cs typeface="Roboto Medium" pitchFamily="34" charset="-120"/>
              </a:rPr>
              <a:t>OI</a:t>
            </a:r>
            <a:endParaRPr lang="en-US" sz="750" dirty="0"/>
          </a:p>
        </p:txBody>
      </p:sp>
      <p:sp>
        <p:nvSpPr>
          <p:cNvPr id="7" name="Text 4"/>
          <p:cNvSpPr/>
          <p:nvPr/>
        </p:nvSpPr>
        <p:spPr>
          <a:xfrm>
            <a:off x="6756440" y="5294233"/>
            <a:ext cx="2067639" cy="39683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3100"/>
              </a:lnSpc>
              <a:buNone/>
            </a:pPr>
            <a:r>
              <a:rPr lang="en-US" sz="2200" b="1" dirty="0">
                <a:solidFill>
                  <a:srgbClr val="D4D4D1"/>
                </a:solidFill>
                <a:latin typeface="Roboto Bold" pitchFamily="34" charset="0"/>
                <a:ea typeface="Roboto Bold" pitchFamily="34" charset="-122"/>
                <a:cs typeface="Roboto Bold" pitchFamily="34" charset="-120"/>
              </a:rPr>
              <a:t>by ONYEDIKA IK</a:t>
            </a:r>
            <a:endParaRPr lang="en-US" sz="2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3790" y="2899410"/>
            <a:ext cx="8669060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indent="0" marL="0">
              <a:lnSpc>
                <a:spcPts val="5550"/>
              </a:lnSpc>
              <a:buNone/>
            </a:pPr>
            <a:r>
              <a:rPr lang="en-US" sz="4450" dirty="0">
                <a:solidFill>
                  <a:srgbClr val="F3F3F2"/>
                </a:solidFill>
                <a:latin typeface="IBM Plex Sans Medium" pitchFamily="34" charset="0"/>
                <a:ea typeface="IBM Plex Sans Medium" pitchFamily="34" charset="-122"/>
                <a:cs typeface="IBM Plex Sans Medium" pitchFamily="34" charset="-120"/>
              </a:rPr>
              <a:t>Applications of Inverse Functions</a:t>
            </a:r>
            <a:endParaRPr lang="en-US" sz="4450" dirty="0"/>
          </a:p>
        </p:txBody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45280" y="4207788"/>
            <a:ext cx="1448872" cy="907256"/>
          </a:xfrm>
          <a:prstGeom prst="rect">
            <a:avLst/>
          </a:prstGeom>
        </p:spPr>
      </p:pic>
      <p:pic>
        <p:nvPicPr>
          <p:cNvPr id="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75603" y="4207788"/>
            <a:ext cx="1448872" cy="907256"/>
          </a:xfrm>
          <a:prstGeom prst="rect">
            <a:avLst/>
          </a:prstGeom>
        </p:spPr>
      </p:pic>
      <p:pic>
        <p:nvPicPr>
          <p:cNvPr id="5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05926" y="4207788"/>
            <a:ext cx="1448872" cy="907256"/>
          </a:xfrm>
          <a:prstGeom prst="rect">
            <a:avLst/>
          </a:prstGeom>
        </p:spPr>
      </p:pic>
      <p:pic>
        <p:nvPicPr>
          <p:cNvPr id="6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36248" y="4207788"/>
            <a:ext cx="1448872" cy="90725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3790" y="2177058"/>
            <a:ext cx="7404140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indent="0" marL="0">
              <a:lnSpc>
                <a:spcPts val="5550"/>
              </a:lnSpc>
              <a:buNone/>
            </a:pPr>
            <a:r>
              <a:rPr lang="en-US" sz="4450" dirty="0">
                <a:solidFill>
                  <a:srgbClr val="F3F3F2"/>
                </a:solidFill>
                <a:latin typeface="IBM Plex Sans Medium" pitchFamily="34" charset="0"/>
                <a:ea typeface="IBM Plex Sans Medium" pitchFamily="34" charset="-122"/>
                <a:cs typeface="IBM Plex Sans Medium" pitchFamily="34" charset="-120"/>
              </a:rPr>
              <a:t>What are Inverse Functions?</a:t>
            </a:r>
            <a:endParaRPr lang="en-US" sz="4450" dirty="0"/>
          </a:p>
        </p:txBody>
      </p:sp>
      <p:sp>
        <p:nvSpPr>
          <p:cNvPr id="3" name="Text 1"/>
          <p:cNvSpPr/>
          <p:nvPr/>
        </p:nvSpPr>
        <p:spPr>
          <a:xfrm>
            <a:off x="793790" y="3452813"/>
            <a:ext cx="3546158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indent="0" marL="0">
              <a:lnSpc>
                <a:spcPts val="2750"/>
              </a:lnSpc>
              <a:buNone/>
            </a:pPr>
            <a:r>
              <a:rPr lang="en-US" sz="2200" dirty="0">
                <a:solidFill>
                  <a:srgbClr val="F3F3F2"/>
                </a:solidFill>
                <a:latin typeface="IBM Plex Sans Medium" pitchFamily="34" charset="0"/>
                <a:ea typeface="IBM Plex Sans Medium" pitchFamily="34" charset="-122"/>
                <a:cs typeface="IBM Plex Sans Medium" pitchFamily="34" charset="-120"/>
              </a:rPr>
              <a:t>Understanding the Concept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793790" y="4033957"/>
            <a:ext cx="6244709" cy="18145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2850"/>
              </a:lnSpc>
              <a:buNone/>
            </a:pPr>
            <a:r>
              <a:rPr lang="en-US" sz="1750" dirty="0">
                <a:solidFill>
                  <a:srgbClr val="D4D4D1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Imagine a function as a machine that takes an input, processes it, and produces an output. An inverse function is like a reverse machine that takes the output of the original function and returns the original input. They undo each other's operations.</a:t>
            </a:r>
            <a:endParaRPr lang="en-US" sz="1750" dirty="0"/>
          </a:p>
        </p:txBody>
      </p:sp>
      <p:sp>
        <p:nvSpPr>
          <p:cNvPr id="5" name="Text 3"/>
          <p:cNvSpPr/>
          <p:nvPr/>
        </p:nvSpPr>
        <p:spPr>
          <a:xfrm>
            <a:off x="7599521" y="3452813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indent="0" marL="0">
              <a:lnSpc>
                <a:spcPts val="2750"/>
              </a:lnSpc>
              <a:buNone/>
            </a:pPr>
            <a:r>
              <a:rPr lang="en-US" sz="2200" dirty="0">
                <a:solidFill>
                  <a:srgbClr val="F3F3F2"/>
                </a:solidFill>
                <a:latin typeface="IBM Plex Sans Medium" pitchFamily="34" charset="0"/>
                <a:ea typeface="IBM Plex Sans Medium" pitchFamily="34" charset="-122"/>
                <a:cs typeface="IBM Plex Sans Medium" pitchFamily="34" charset="-120"/>
              </a:rPr>
              <a:t>Example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7599521" y="4033957"/>
            <a:ext cx="6244709" cy="1451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2850"/>
              </a:lnSpc>
              <a:buNone/>
            </a:pPr>
            <a:r>
              <a:rPr lang="en-US" sz="1750" dirty="0">
                <a:solidFill>
                  <a:srgbClr val="D4D4D1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If a function doubles a number, its inverse function would halve it. If a function squares a number, its inverse function would find the square root. The inverse function reverses the process.</a:t>
            </a:r>
            <a:endParaRPr lang="en-US" sz="17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4630400" cy="2835235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793790" y="4463534"/>
            <a:ext cx="9558695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indent="0" marL="0">
              <a:lnSpc>
                <a:spcPts val="5550"/>
              </a:lnSpc>
              <a:buNone/>
            </a:pPr>
            <a:r>
              <a:rPr lang="en-US" sz="4450" dirty="0">
                <a:solidFill>
                  <a:srgbClr val="F3F3F2"/>
                </a:solidFill>
                <a:latin typeface="IBM Plex Sans Medium" pitchFamily="34" charset="0"/>
                <a:ea typeface="IBM Plex Sans Medium" pitchFamily="34" charset="-122"/>
                <a:cs typeface="IBM Plex Sans Medium" pitchFamily="34" charset="-120"/>
              </a:rPr>
              <a:t>The Definition of an Inverse Function</a:t>
            </a:r>
            <a:endParaRPr lang="en-US" sz="4450" dirty="0"/>
          </a:p>
        </p:txBody>
      </p:sp>
      <p:sp>
        <p:nvSpPr>
          <p:cNvPr id="4" name="Text 1"/>
          <p:cNvSpPr/>
          <p:nvPr/>
        </p:nvSpPr>
        <p:spPr>
          <a:xfrm>
            <a:off x="793790" y="5512475"/>
            <a:ext cx="13042821" cy="10887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2850"/>
              </a:lnSpc>
              <a:buNone/>
            </a:pPr>
            <a:r>
              <a:rPr lang="en-US" sz="1750" dirty="0">
                <a:solidFill>
                  <a:srgbClr val="D4D4D1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Formally, a function f(x) has an inverse function, denoted as f^-1(x), if and only if for every output y in the range of f(x), there is a unique input x in the domain of f(x) such that f(x) = y. This means that every output of the original function corresponds to exactly one input in the inverse function.</a:t>
            </a:r>
            <a:endParaRPr lang="en-US" sz="17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3790" y="2358509"/>
            <a:ext cx="7154704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indent="0" marL="0">
              <a:lnSpc>
                <a:spcPts val="5550"/>
              </a:lnSpc>
              <a:buNone/>
            </a:pPr>
            <a:r>
              <a:rPr lang="en-US" sz="4450" dirty="0">
                <a:solidFill>
                  <a:srgbClr val="F3F3F2"/>
                </a:solidFill>
                <a:latin typeface="IBM Plex Sans Medium" pitchFamily="34" charset="0"/>
                <a:ea typeface="IBM Plex Sans Medium" pitchFamily="34" charset="-122"/>
                <a:cs typeface="IBM Plex Sans Medium" pitchFamily="34" charset="-120"/>
              </a:rPr>
              <a:t>Graphing Inverse Functions</a:t>
            </a:r>
            <a:endParaRPr lang="en-US" sz="4450" dirty="0"/>
          </a:p>
        </p:txBody>
      </p:sp>
      <p:sp>
        <p:nvSpPr>
          <p:cNvPr id="3" name="Text 1"/>
          <p:cNvSpPr/>
          <p:nvPr/>
        </p:nvSpPr>
        <p:spPr>
          <a:xfrm>
            <a:off x="793790" y="3634264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indent="0" marL="0">
              <a:lnSpc>
                <a:spcPts val="2750"/>
              </a:lnSpc>
              <a:buNone/>
            </a:pPr>
            <a:r>
              <a:rPr lang="en-US" sz="2200" dirty="0">
                <a:solidFill>
                  <a:srgbClr val="F3F3F2"/>
                </a:solidFill>
                <a:latin typeface="IBM Plex Sans Medium" pitchFamily="34" charset="0"/>
                <a:ea typeface="IBM Plex Sans Medium" pitchFamily="34" charset="-122"/>
                <a:cs typeface="IBM Plex Sans Medium" pitchFamily="34" charset="-120"/>
              </a:rPr>
              <a:t>Symmetry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793790" y="4215408"/>
            <a:ext cx="6244709" cy="1451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2850"/>
              </a:lnSpc>
              <a:buNone/>
            </a:pPr>
            <a:r>
              <a:rPr lang="en-US" sz="1750" dirty="0">
                <a:solidFill>
                  <a:srgbClr val="D4D4D1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Inverse functions have a special relationship on a graph: they are reflections of each other across the line y = x. This symmetry is a visual representation of how they reverse the operation of each other.</a:t>
            </a:r>
            <a:endParaRPr lang="en-US" sz="1750" dirty="0"/>
          </a:p>
        </p:txBody>
      </p:sp>
      <p:sp>
        <p:nvSpPr>
          <p:cNvPr id="5" name="Text 3"/>
          <p:cNvSpPr/>
          <p:nvPr/>
        </p:nvSpPr>
        <p:spPr>
          <a:xfrm>
            <a:off x="7599521" y="3634264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indent="0" marL="0">
              <a:lnSpc>
                <a:spcPts val="2750"/>
              </a:lnSpc>
              <a:buNone/>
            </a:pPr>
            <a:r>
              <a:rPr lang="en-US" sz="2200" dirty="0">
                <a:solidFill>
                  <a:srgbClr val="F3F3F2"/>
                </a:solidFill>
                <a:latin typeface="IBM Plex Sans Medium" pitchFamily="34" charset="0"/>
                <a:ea typeface="IBM Plex Sans Medium" pitchFamily="34" charset="-122"/>
                <a:cs typeface="IBM Plex Sans Medium" pitchFamily="34" charset="-120"/>
              </a:rPr>
              <a:t>Coordinate Swap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7599521" y="4215408"/>
            <a:ext cx="6244709" cy="1451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2850"/>
              </a:lnSpc>
              <a:buNone/>
            </a:pPr>
            <a:r>
              <a:rPr lang="en-US" sz="1750" dirty="0">
                <a:solidFill>
                  <a:srgbClr val="D4D4D1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If (a, b) is a point on the graph of f(x), then (b, a) will be a point on the graph of f^-1(x). This further illustrates the inverse relationship between the input and output of the original function and its inverse.</a:t>
            </a:r>
            <a:endParaRPr lang="en-US" sz="17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4630400" cy="2835235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793790" y="3546396"/>
            <a:ext cx="10718721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indent="0" marL="0">
              <a:lnSpc>
                <a:spcPts val="5550"/>
              </a:lnSpc>
              <a:buNone/>
            </a:pPr>
            <a:r>
              <a:rPr lang="en-US" sz="4450" dirty="0">
                <a:solidFill>
                  <a:srgbClr val="F3F3F2"/>
                </a:solidFill>
                <a:latin typeface="IBM Plex Sans Medium" pitchFamily="34" charset="0"/>
                <a:ea typeface="IBM Plex Sans Medium" pitchFamily="34" charset="-122"/>
                <a:cs typeface="IBM Plex Sans Medium" pitchFamily="34" charset="-120"/>
              </a:rPr>
              <a:t>Algebraic Properties of Inverse Functions</a:t>
            </a:r>
            <a:endParaRPr lang="en-US" sz="4450" dirty="0"/>
          </a:p>
        </p:txBody>
      </p:sp>
      <p:sp>
        <p:nvSpPr>
          <p:cNvPr id="4" name="Shape 1"/>
          <p:cNvSpPr/>
          <p:nvPr/>
        </p:nvSpPr>
        <p:spPr>
          <a:xfrm>
            <a:off x="793790" y="4850487"/>
            <a:ext cx="510302" cy="510302"/>
          </a:xfrm>
          <a:prstGeom prst="roundRect">
            <a:avLst>
              <a:gd name="adj" fmla="val 6667"/>
            </a:avLst>
          </a:prstGeom>
          <a:solidFill>
            <a:srgbClr val="484B51"/>
          </a:solidFill>
          <a:ln/>
        </p:spPr>
      </p:sp>
      <p:sp>
        <p:nvSpPr>
          <p:cNvPr id="5" name="Text 2"/>
          <p:cNvSpPr/>
          <p:nvPr/>
        </p:nvSpPr>
        <p:spPr>
          <a:xfrm>
            <a:off x="946785" y="4935498"/>
            <a:ext cx="204192" cy="34028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2650"/>
              </a:lnSpc>
              <a:buNone/>
            </a:pPr>
            <a:r>
              <a:rPr lang="en-US" sz="2650" dirty="0">
                <a:solidFill>
                  <a:srgbClr val="D4D4D1"/>
                </a:solidFill>
                <a:latin typeface="IBM Plex Sans Medium" pitchFamily="34" charset="0"/>
                <a:ea typeface="IBM Plex Sans Medium" pitchFamily="34" charset="-122"/>
                <a:cs typeface="IBM Plex Sans Medium" pitchFamily="34" charset="-120"/>
              </a:rPr>
              <a:t>1</a:t>
            </a:r>
            <a:endParaRPr lang="en-US" sz="2650" dirty="0"/>
          </a:p>
        </p:txBody>
      </p:sp>
      <p:sp>
        <p:nvSpPr>
          <p:cNvPr id="6" name="Text 3"/>
          <p:cNvSpPr/>
          <p:nvPr/>
        </p:nvSpPr>
        <p:spPr>
          <a:xfrm>
            <a:off x="1530906" y="4850487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indent="0" marL="0">
              <a:lnSpc>
                <a:spcPts val="2750"/>
              </a:lnSpc>
              <a:buNone/>
            </a:pPr>
            <a:r>
              <a:rPr lang="en-US" sz="2200" dirty="0">
                <a:solidFill>
                  <a:srgbClr val="D4D4D1"/>
                </a:solidFill>
                <a:latin typeface="IBM Plex Sans Medium" pitchFamily="34" charset="0"/>
                <a:ea typeface="IBM Plex Sans Medium" pitchFamily="34" charset="-122"/>
                <a:cs typeface="IBM Plex Sans Medium" pitchFamily="34" charset="-120"/>
              </a:rPr>
              <a:t>Composition Property</a:t>
            </a:r>
            <a:endParaRPr lang="en-US" sz="2200" dirty="0"/>
          </a:p>
        </p:txBody>
      </p:sp>
      <p:sp>
        <p:nvSpPr>
          <p:cNvPr id="7" name="Text 4"/>
          <p:cNvSpPr/>
          <p:nvPr/>
        </p:nvSpPr>
        <p:spPr>
          <a:xfrm>
            <a:off x="1530906" y="5340906"/>
            <a:ext cx="3459242" cy="217741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2850"/>
              </a:lnSpc>
              <a:buNone/>
            </a:pPr>
            <a:r>
              <a:rPr lang="en-US" sz="1750" dirty="0">
                <a:solidFill>
                  <a:srgbClr val="D4D4D1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The composition of a function and its inverse always results in the identity function: f(f^-1(x)) = x and f^-1(f(x)) = x. This property is a fundamental aspect of inverse functions.</a:t>
            </a:r>
            <a:endParaRPr lang="en-US" sz="1750" dirty="0"/>
          </a:p>
        </p:txBody>
      </p:sp>
      <p:sp>
        <p:nvSpPr>
          <p:cNvPr id="8" name="Shape 5"/>
          <p:cNvSpPr/>
          <p:nvPr/>
        </p:nvSpPr>
        <p:spPr>
          <a:xfrm>
            <a:off x="5216962" y="4850487"/>
            <a:ext cx="510302" cy="510302"/>
          </a:xfrm>
          <a:prstGeom prst="roundRect">
            <a:avLst>
              <a:gd name="adj" fmla="val 6667"/>
            </a:avLst>
          </a:prstGeom>
          <a:solidFill>
            <a:srgbClr val="484B51"/>
          </a:solidFill>
          <a:ln/>
        </p:spPr>
      </p:sp>
      <p:sp>
        <p:nvSpPr>
          <p:cNvPr id="9" name="Text 6"/>
          <p:cNvSpPr/>
          <p:nvPr/>
        </p:nvSpPr>
        <p:spPr>
          <a:xfrm>
            <a:off x="5369957" y="4935498"/>
            <a:ext cx="204192" cy="34028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2650"/>
              </a:lnSpc>
              <a:buNone/>
            </a:pPr>
            <a:r>
              <a:rPr lang="en-US" sz="2650" dirty="0">
                <a:solidFill>
                  <a:srgbClr val="D4D4D1"/>
                </a:solidFill>
                <a:latin typeface="IBM Plex Sans Medium" pitchFamily="34" charset="0"/>
                <a:ea typeface="IBM Plex Sans Medium" pitchFamily="34" charset="-122"/>
                <a:cs typeface="IBM Plex Sans Medium" pitchFamily="34" charset="-120"/>
              </a:rPr>
              <a:t>2</a:t>
            </a:r>
            <a:endParaRPr lang="en-US" sz="2650" dirty="0"/>
          </a:p>
        </p:txBody>
      </p:sp>
      <p:sp>
        <p:nvSpPr>
          <p:cNvPr id="10" name="Text 7"/>
          <p:cNvSpPr/>
          <p:nvPr/>
        </p:nvSpPr>
        <p:spPr>
          <a:xfrm>
            <a:off x="5954078" y="4850487"/>
            <a:ext cx="3213497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indent="0" marL="0">
              <a:lnSpc>
                <a:spcPts val="2750"/>
              </a:lnSpc>
              <a:buNone/>
            </a:pPr>
            <a:r>
              <a:rPr lang="en-US" sz="2200" dirty="0">
                <a:solidFill>
                  <a:srgbClr val="D4D4D1"/>
                </a:solidFill>
                <a:latin typeface="IBM Plex Sans Medium" pitchFamily="34" charset="0"/>
                <a:ea typeface="IBM Plex Sans Medium" pitchFamily="34" charset="-122"/>
                <a:cs typeface="IBM Plex Sans Medium" pitchFamily="34" charset="-120"/>
              </a:rPr>
              <a:t>Domain and Range Swap</a:t>
            </a:r>
            <a:endParaRPr lang="en-US" sz="2200" dirty="0"/>
          </a:p>
        </p:txBody>
      </p:sp>
      <p:sp>
        <p:nvSpPr>
          <p:cNvPr id="11" name="Text 8"/>
          <p:cNvSpPr/>
          <p:nvPr/>
        </p:nvSpPr>
        <p:spPr>
          <a:xfrm>
            <a:off x="5954078" y="5340906"/>
            <a:ext cx="3459242" cy="217741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2850"/>
              </a:lnSpc>
              <a:buNone/>
            </a:pPr>
            <a:r>
              <a:rPr lang="en-US" sz="1750" dirty="0">
                <a:solidFill>
                  <a:srgbClr val="D4D4D1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The domain of f(x) is the range of f^-1(x), and the range of f(x) is the domain of f^-1(x). The input and output values of the original function and its inverse are effectively swapped.</a:t>
            </a:r>
            <a:endParaRPr lang="en-US" sz="1750" dirty="0"/>
          </a:p>
        </p:txBody>
      </p:sp>
      <p:sp>
        <p:nvSpPr>
          <p:cNvPr id="12" name="Shape 9"/>
          <p:cNvSpPr/>
          <p:nvPr/>
        </p:nvSpPr>
        <p:spPr>
          <a:xfrm>
            <a:off x="9640133" y="4850487"/>
            <a:ext cx="510302" cy="510302"/>
          </a:xfrm>
          <a:prstGeom prst="roundRect">
            <a:avLst>
              <a:gd name="adj" fmla="val 6667"/>
            </a:avLst>
          </a:prstGeom>
          <a:solidFill>
            <a:srgbClr val="484B51"/>
          </a:solidFill>
          <a:ln/>
        </p:spPr>
      </p:sp>
      <p:sp>
        <p:nvSpPr>
          <p:cNvPr id="13" name="Text 10"/>
          <p:cNvSpPr/>
          <p:nvPr/>
        </p:nvSpPr>
        <p:spPr>
          <a:xfrm>
            <a:off x="9793129" y="4935498"/>
            <a:ext cx="204192" cy="34028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2650"/>
              </a:lnSpc>
              <a:buNone/>
            </a:pPr>
            <a:r>
              <a:rPr lang="en-US" sz="2650" dirty="0">
                <a:solidFill>
                  <a:srgbClr val="D4D4D1"/>
                </a:solidFill>
                <a:latin typeface="IBM Plex Sans Medium" pitchFamily="34" charset="0"/>
                <a:ea typeface="IBM Plex Sans Medium" pitchFamily="34" charset="-122"/>
                <a:cs typeface="IBM Plex Sans Medium" pitchFamily="34" charset="-120"/>
              </a:rPr>
              <a:t>3</a:t>
            </a:r>
            <a:endParaRPr lang="en-US" sz="2650" dirty="0"/>
          </a:p>
        </p:txBody>
      </p:sp>
      <p:sp>
        <p:nvSpPr>
          <p:cNvPr id="14" name="Text 11"/>
          <p:cNvSpPr/>
          <p:nvPr/>
        </p:nvSpPr>
        <p:spPr>
          <a:xfrm>
            <a:off x="10377249" y="4850487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indent="0" marL="0">
              <a:lnSpc>
                <a:spcPts val="2750"/>
              </a:lnSpc>
              <a:buNone/>
            </a:pPr>
            <a:r>
              <a:rPr lang="en-US" sz="2200" dirty="0">
                <a:solidFill>
                  <a:srgbClr val="D4D4D1"/>
                </a:solidFill>
                <a:latin typeface="IBM Plex Sans Medium" pitchFamily="34" charset="0"/>
                <a:ea typeface="IBM Plex Sans Medium" pitchFamily="34" charset="-122"/>
                <a:cs typeface="IBM Plex Sans Medium" pitchFamily="34" charset="-120"/>
              </a:rPr>
              <a:t>Inverse of Inverse</a:t>
            </a:r>
            <a:endParaRPr lang="en-US" sz="2200" dirty="0"/>
          </a:p>
        </p:txBody>
      </p:sp>
      <p:sp>
        <p:nvSpPr>
          <p:cNvPr id="15" name="Text 12"/>
          <p:cNvSpPr/>
          <p:nvPr/>
        </p:nvSpPr>
        <p:spPr>
          <a:xfrm>
            <a:off x="10377249" y="5340906"/>
            <a:ext cx="3459242" cy="18145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2850"/>
              </a:lnSpc>
              <a:buNone/>
            </a:pPr>
            <a:r>
              <a:rPr lang="en-US" sz="1750" dirty="0">
                <a:solidFill>
                  <a:srgbClr val="D4D4D1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The inverse of the inverse function is the original function: (f^-1)^-1(x) = f(x). This property reinforces the reversible nature of inverse functions.</a:t>
            </a:r>
            <a:endParaRPr lang="en-US" sz="17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50689" y="589836"/>
            <a:ext cx="8035171" cy="67032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indent="0" marL="0">
              <a:lnSpc>
                <a:spcPts val="5250"/>
              </a:lnSpc>
              <a:buNone/>
            </a:pPr>
            <a:r>
              <a:rPr lang="en-US" sz="4200" dirty="0">
                <a:solidFill>
                  <a:srgbClr val="F3F3F2"/>
                </a:solidFill>
                <a:latin typeface="IBM Plex Sans Medium" pitchFamily="34" charset="0"/>
                <a:ea typeface="IBM Plex Sans Medium" pitchFamily="34" charset="-122"/>
                <a:cs typeface="IBM Plex Sans Medium" pitchFamily="34" charset="-120"/>
              </a:rPr>
              <a:t>Finding the Inverse of a Function</a:t>
            </a:r>
            <a:endParaRPr lang="en-US" sz="4200" dirty="0"/>
          </a:p>
        </p:txBody>
      </p:sp>
      <p:sp>
        <p:nvSpPr>
          <p:cNvPr id="3" name="Shape 1"/>
          <p:cNvSpPr/>
          <p:nvPr/>
        </p:nvSpPr>
        <p:spPr>
          <a:xfrm>
            <a:off x="750689" y="1689140"/>
            <a:ext cx="1641038" cy="1235988"/>
          </a:xfrm>
          <a:prstGeom prst="roundRect">
            <a:avLst>
              <a:gd name="adj" fmla="val 2603"/>
            </a:avLst>
          </a:prstGeom>
          <a:solidFill>
            <a:srgbClr val="484B51"/>
          </a:solidFill>
          <a:ln/>
        </p:spPr>
      </p:sp>
      <p:sp>
        <p:nvSpPr>
          <p:cNvPr id="4" name="Text 2"/>
          <p:cNvSpPr/>
          <p:nvPr/>
        </p:nvSpPr>
        <p:spPr>
          <a:xfrm>
            <a:off x="965121" y="2092643"/>
            <a:ext cx="160853" cy="42898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3350"/>
              </a:lnSpc>
              <a:buNone/>
            </a:pPr>
            <a:r>
              <a:rPr lang="en-US" sz="2100" dirty="0">
                <a:solidFill>
                  <a:srgbClr val="D4D4D1"/>
                </a:solidFill>
                <a:latin typeface="IBM Plex Sans Medium" pitchFamily="34" charset="0"/>
                <a:ea typeface="IBM Plex Sans Medium" pitchFamily="34" charset="-122"/>
                <a:cs typeface="IBM Plex Sans Medium" pitchFamily="34" charset="-120"/>
              </a:rPr>
              <a:t>1</a:t>
            </a:r>
            <a:endParaRPr lang="en-US" sz="2100" dirty="0"/>
          </a:p>
        </p:txBody>
      </p:sp>
      <p:sp>
        <p:nvSpPr>
          <p:cNvPr id="5" name="Text 3"/>
          <p:cNvSpPr/>
          <p:nvPr/>
        </p:nvSpPr>
        <p:spPr>
          <a:xfrm>
            <a:off x="2606159" y="1903571"/>
            <a:ext cx="3200638" cy="33516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600"/>
              </a:lnSpc>
              <a:buNone/>
            </a:pPr>
            <a:r>
              <a:rPr lang="en-US" sz="2100" dirty="0">
                <a:solidFill>
                  <a:srgbClr val="D4D4D1"/>
                </a:solidFill>
                <a:latin typeface="IBM Plex Sans Medium" pitchFamily="34" charset="0"/>
                <a:ea typeface="IBM Plex Sans Medium" pitchFamily="34" charset="-122"/>
                <a:cs typeface="IBM Plex Sans Medium" pitchFamily="34" charset="-120"/>
              </a:rPr>
              <a:t>Step 1: Replace f(x) with y</a:t>
            </a:r>
            <a:endParaRPr lang="en-US" sz="2100" dirty="0"/>
          </a:p>
        </p:txBody>
      </p:sp>
      <p:sp>
        <p:nvSpPr>
          <p:cNvPr id="6" name="Text 4"/>
          <p:cNvSpPr/>
          <p:nvPr/>
        </p:nvSpPr>
        <p:spPr>
          <a:xfrm>
            <a:off x="2606159" y="2367439"/>
            <a:ext cx="8805982" cy="34325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700"/>
              </a:lnSpc>
              <a:buNone/>
            </a:pPr>
            <a:r>
              <a:rPr lang="en-US" sz="1650" dirty="0">
                <a:solidFill>
                  <a:srgbClr val="D4D4D1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Rewrite the function equation using "y" instead of "f(x)" to make the next steps more intuitive.</a:t>
            </a:r>
            <a:endParaRPr lang="en-US" sz="1650" dirty="0"/>
          </a:p>
        </p:txBody>
      </p:sp>
      <p:sp>
        <p:nvSpPr>
          <p:cNvPr id="7" name="Shape 5"/>
          <p:cNvSpPr/>
          <p:nvPr/>
        </p:nvSpPr>
        <p:spPr>
          <a:xfrm>
            <a:off x="2498884" y="2909888"/>
            <a:ext cx="11273671" cy="15240"/>
          </a:xfrm>
          <a:prstGeom prst="roundRect">
            <a:avLst>
              <a:gd name="adj" fmla="val 211135"/>
            </a:avLst>
          </a:prstGeom>
          <a:solidFill>
            <a:srgbClr val="61646A"/>
          </a:solidFill>
          <a:ln/>
        </p:spPr>
      </p:sp>
      <p:sp>
        <p:nvSpPr>
          <p:cNvPr id="8" name="Shape 6"/>
          <p:cNvSpPr/>
          <p:nvPr/>
        </p:nvSpPr>
        <p:spPr>
          <a:xfrm>
            <a:off x="750689" y="3032284"/>
            <a:ext cx="3282196" cy="1235988"/>
          </a:xfrm>
          <a:prstGeom prst="roundRect">
            <a:avLst>
              <a:gd name="adj" fmla="val 2603"/>
            </a:avLst>
          </a:prstGeom>
          <a:solidFill>
            <a:srgbClr val="484B51"/>
          </a:solidFill>
          <a:ln/>
        </p:spPr>
      </p:sp>
      <p:sp>
        <p:nvSpPr>
          <p:cNvPr id="9" name="Text 7"/>
          <p:cNvSpPr/>
          <p:nvPr/>
        </p:nvSpPr>
        <p:spPr>
          <a:xfrm>
            <a:off x="965121" y="3435787"/>
            <a:ext cx="160853" cy="42898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3350"/>
              </a:lnSpc>
              <a:buNone/>
            </a:pPr>
            <a:r>
              <a:rPr lang="en-US" sz="2100" dirty="0">
                <a:solidFill>
                  <a:srgbClr val="D4D4D1"/>
                </a:solidFill>
                <a:latin typeface="IBM Plex Sans Medium" pitchFamily="34" charset="0"/>
                <a:ea typeface="IBM Plex Sans Medium" pitchFamily="34" charset="-122"/>
                <a:cs typeface="IBM Plex Sans Medium" pitchFamily="34" charset="-120"/>
              </a:rPr>
              <a:t>2</a:t>
            </a:r>
            <a:endParaRPr lang="en-US" sz="2100" dirty="0"/>
          </a:p>
        </p:txBody>
      </p:sp>
      <p:sp>
        <p:nvSpPr>
          <p:cNvPr id="10" name="Text 8"/>
          <p:cNvSpPr/>
          <p:nvPr/>
        </p:nvSpPr>
        <p:spPr>
          <a:xfrm>
            <a:off x="4247317" y="3246715"/>
            <a:ext cx="2681407" cy="33516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600"/>
              </a:lnSpc>
              <a:buNone/>
            </a:pPr>
            <a:r>
              <a:rPr lang="en-US" sz="2100" dirty="0">
                <a:solidFill>
                  <a:srgbClr val="D4D4D1"/>
                </a:solidFill>
                <a:latin typeface="IBM Plex Sans Medium" pitchFamily="34" charset="0"/>
                <a:ea typeface="IBM Plex Sans Medium" pitchFamily="34" charset="-122"/>
                <a:cs typeface="IBM Plex Sans Medium" pitchFamily="34" charset="-120"/>
              </a:rPr>
              <a:t>Step 2: Swap x and y</a:t>
            </a:r>
            <a:endParaRPr lang="en-US" sz="2100" dirty="0"/>
          </a:p>
        </p:txBody>
      </p:sp>
      <p:sp>
        <p:nvSpPr>
          <p:cNvPr id="11" name="Text 9"/>
          <p:cNvSpPr/>
          <p:nvPr/>
        </p:nvSpPr>
        <p:spPr>
          <a:xfrm>
            <a:off x="4247317" y="3710583"/>
            <a:ext cx="8078033" cy="34325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700"/>
              </a:lnSpc>
              <a:buNone/>
            </a:pPr>
            <a:r>
              <a:rPr lang="en-US" sz="1650" dirty="0">
                <a:solidFill>
                  <a:srgbClr val="D4D4D1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Interchange the variables "x" and "y" in the equation to reflect the inverse relationship.</a:t>
            </a:r>
            <a:endParaRPr lang="en-US" sz="1650" dirty="0"/>
          </a:p>
        </p:txBody>
      </p:sp>
      <p:sp>
        <p:nvSpPr>
          <p:cNvPr id="12" name="Shape 10"/>
          <p:cNvSpPr/>
          <p:nvPr/>
        </p:nvSpPr>
        <p:spPr>
          <a:xfrm>
            <a:off x="4140041" y="4253032"/>
            <a:ext cx="9632513" cy="15240"/>
          </a:xfrm>
          <a:prstGeom prst="roundRect">
            <a:avLst>
              <a:gd name="adj" fmla="val 211135"/>
            </a:avLst>
          </a:prstGeom>
          <a:solidFill>
            <a:srgbClr val="61646A"/>
          </a:solidFill>
          <a:ln/>
        </p:spPr>
      </p:sp>
      <p:sp>
        <p:nvSpPr>
          <p:cNvPr id="13" name="Shape 11"/>
          <p:cNvSpPr/>
          <p:nvPr/>
        </p:nvSpPr>
        <p:spPr>
          <a:xfrm>
            <a:off x="750689" y="4375428"/>
            <a:ext cx="4923353" cy="1579245"/>
          </a:xfrm>
          <a:prstGeom prst="roundRect">
            <a:avLst>
              <a:gd name="adj" fmla="val 2037"/>
            </a:avLst>
          </a:prstGeom>
          <a:solidFill>
            <a:srgbClr val="484B51"/>
          </a:solidFill>
          <a:ln/>
        </p:spPr>
      </p:sp>
      <p:sp>
        <p:nvSpPr>
          <p:cNvPr id="14" name="Text 12"/>
          <p:cNvSpPr/>
          <p:nvPr/>
        </p:nvSpPr>
        <p:spPr>
          <a:xfrm>
            <a:off x="965121" y="4950500"/>
            <a:ext cx="160853" cy="42898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3350"/>
              </a:lnSpc>
              <a:buNone/>
            </a:pPr>
            <a:r>
              <a:rPr lang="en-US" sz="2100" dirty="0">
                <a:solidFill>
                  <a:srgbClr val="D4D4D1"/>
                </a:solidFill>
                <a:latin typeface="IBM Plex Sans Medium" pitchFamily="34" charset="0"/>
                <a:ea typeface="IBM Plex Sans Medium" pitchFamily="34" charset="-122"/>
                <a:cs typeface="IBM Plex Sans Medium" pitchFamily="34" charset="-120"/>
              </a:rPr>
              <a:t>3</a:t>
            </a:r>
            <a:endParaRPr lang="en-US" sz="2100" dirty="0"/>
          </a:p>
        </p:txBody>
      </p:sp>
      <p:sp>
        <p:nvSpPr>
          <p:cNvPr id="15" name="Text 13"/>
          <p:cNvSpPr/>
          <p:nvPr/>
        </p:nvSpPr>
        <p:spPr>
          <a:xfrm>
            <a:off x="5888474" y="4589859"/>
            <a:ext cx="2681407" cy="33516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600"/>
              </a:lnSpc>
              <a:buNone/>
            </a:pPr>
            <a:r>
              <a:rPr lang="en-US" sz="2100" dirty="0">
                <a:solidFill>
                  <a:srgbClr val="D4D4D1"/>
                </a:solidFill>
                <a:latin typeface="IBM Plex Sans Medium" pitchFamily="34" charset="0"/>
                <a:ea typeface="IBM Plex Sans Medium" pitchFamily="34" charset="-122"/>
                <a:cs typeface="IBM Plex Sans Medium" pitchFamily="34" charset="-120"/>
              </a:rPr>
              <a:t>Step 3: Solve for y</a:t>
            </a:r>
            <a:endParaRPr lang="en-US" sz="2100" dirty="0"/>
          </a:p>
        </p:txBody>
      </p:sp>
      <p:sp>
        <p:nvSpPr>
          <p:cNvPr id="16" name="Text 14"/>
          <p:cNvSpPr/>
          <p:nvPr/>
        </p:nvSpPr>
        <p:spPr>
          <a:xfrm>
            <a:off x="5888474" y="5053727"/>
            <a:ext cx="7776805" cy="68651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700"/>
              </a:lnSpc>
              <a:buNone/>
            </a:pPr>
            <a:r>
              <a:rPr lang="en-US" sz="1650" dirty="0">
                <a:solidFill>
                  <a:srgbClr val="D4D4D1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Isolate "y" in the equation to express the inverse function explicitly. This involves algebraic manipulation and possibly rearranging terms.</a:t>
            </a:r>
            <a:endParaRPr lang="en-US" sz="1650" dirty="0"/>
          </a:p>
        </p:txBody>
      </p:sp>
      <p:sp>
        <p:nvSpPr>
          <p:cNvPr id="17" name="Shape 15"/>
          <p:cNvSpPr/>
          <p:nvPr/>
        </p:nvSpPr>
        <p:spPr>
          <a:xfrm>
            <a:off x="5781199" y="5939433"/>
            <a:ext cx="7991356" cy="15240"/>
          </a:xfrm>
          <a:prstGeom prst="roundRect">
            <a:avLst>
              <a:gd name="adj" fmla="val 211135"/>
            </a:avLst>
          </a:prstGeom>
          <a:solidFill>
            <a:srgbClr val="61646A"/>
          </a:solidFill>
          <a:ln/>
        </p:spPr>
      </p:sp>
      <p:sp>
        <p:nvSpPr>
          <p:cNvPr id="18" name="Shape 16"/>
          <p:cNvSpPr/>
          <p:nvPr/>
        </p:nvSpPr>
        <p:spPr>
          <a:xfrm>
            <a:off x="750689" y="6061829"/>
            <a:ext cx="6564511" cy="1579245"/>
          </a:xfrm>
          <a:prstGeom prst="roundRect">
            <a:avLst>
              <a:gd name="adj" fmla="val 2037"/>
            </a:avLst>
          </a:prstGeom>
          <a:solidFill>
            <a:srgbClr val="484B51"/>
          </a:solidFill>
          <a:ln/>
        </p:spPr>
      </p:sp>
      <p:sp>
        <p:nvSpPr>
          <p:cNvPr id="19" name="Text 17"/>
          <p:cNvSpPr/>
          <p:nvPr/>
        </p:nvSpPr>
        <p:spPr>
          <a:xfrm>
            <a:off x="965121" y="6636901"/>
            <a:ext cx="160853" cy="42898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3350"/>
              </a:lnSpc>
              <a:buNone/>
            </a:pPr>
            <a:r>
              <a:rPr lang="en-US" sz="2100" dirty="0">
                <a:solidFill>
                  <a:srgbClr val="D4D4D1"/>
                </a:solidFill>
                <a:latin typeface="IBM Plex Sans Medium" pitchFamily="34" charset="0"/>
                <a:ea typeface="IBM Plex Sans Medium" pitchFamily="34" charset="-122"/>
                <a:cs typeface="IBM Plex Sans Medium" pitchFamily="34" charset="-120"/>
              </a:rPr>
              <a:t>4</a:t>
            </a:r>
            <a:endParaRPr lang="en-US" sz="2100" dirty="0"/>
          </a:p>
        </p:txBody>
      </p:sp>
      <p:sp>
        <p:nvSpPr>
          <p:cNvPr id="20" name="Text 18"/>
          <p:cNvSpPr/>
          <p:nvPr/>
        </p:nvSpPr>
        <p:spPr>
          <a:xfrm>
            <a:off x="7529632" y="6276261"/>
            <a:ext cx="3629739" cy="33516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600"/>
              </a:lnSpc>
              <a:buNone/>
            </a:pPr>
            <a:r>
              <a:rPr lang="en-US" sz="2100" dirty="0">
                <a:solidFill>
                  <a:srgbClr val="D4D4D1"/>
                </a:solidFill>
                <a:latin typeface="IBM Plex Sans Medium" pitchFamily="34" charset="0"/>
                <a:ea typeface="IBM Plex Sans Medium" pitchFamily="34" charset="-122"/>
                <a:cs typeface="IBM Plex Sans Medium" pitchFamily="34" charset="-120"/>
              </a:rPr>
              <a:t>Step 4: Replace y with f^-1(x)</a:t>
            </a:r>
            <a:endParaRPr lang="en-US" sz="2100" dirty="0"/>
          </a:p>
        </p:txBody>
      </p:sp>
      <p:sp>
        <p:nvSpPr>
          <p:cNvPr id="21" name="Text 19"/>
          <p:cNvSpPr/>
          <p:nvPr/>
        </p:nvSpPr>
        <p:spPr>
          <a:xfrm>
            <a:off x="7529632" y="6740128"/>
            <a:ext cx="6135648" cy="68651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700"/>
              </a:lnSpc>
              <a:buNone/>
            </a:pPr>
            <a:r>
              <a:rPr lang="en-US" sz="1650" dirty="0">
                <a:solidFill>
                  <a:srgbClr val="D4D4D1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Substitute "f^-1(x)" in place of "y" to represent the inverse function in standard notation.</a:t>
            </a:r>
            <a:endParaRPr lang="en-US" sz="16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5486400" cy="82296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280190" y="1678067"/>
            <a:ext cx="6236732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indent="0" marL="0">
              <a:lnSpc>
                <a:spcPts val="5550"/>
              </a:lnSpc>
              <a:buNone/>
            </a:pPr>
            <a:r>
              <a:rPr lang="en-US" sz="4450" dirty="0">
                <a:solidFill>
                  <a:srgbClr val="F3F3F2"/>
                </a:solidFill>
                <a:latin typeface="IBM Plex Sans Medium" pitchFamily="34" charset="0"/>
                <a:ea typeface="IBM Plex Sans Medium" pitchFamily="34" charset="-122"/>
                <a:cs typeface="IBM Plex Sans Medium" pitchFamily="34" charset="-120"/>
              </a:rPr>
              <a:t>The Horizontal Line Test</a:t>
            </a:r>
            <a:endParaRPr lang="en-US" sz="4450" dirty="0"/>
          </a:p>
        </p:txBody>
      </p:sp>
      <p:pic>
        <p:nvPicPr>
          <p:cNvPr id="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0190" y="2727008"/>
            <a:ext cx="566976" cy="566976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6280190" y="3520797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750"/>
              </a:lnSpc>
              <a:buNone/>
            </a:pPr>
            <a:r>
              <a:rPr lang="en-US" sz="2200" dirty="0">
                <a:solidFill>
                  <a:srgbClr val="D4D4D1"/>
                </a:solidFill>
                <a:latin typeface="IBM Plex Sans Medium" pitchFamily="34" charset="0"/>
                <a:ea typeface="IBM Plex Sans Medium" pitchFamily="34" charset="-122"/>
                <a:cs typeface="IBM Plex Sans Medium" pitchFamily="34" charset="-120"/>
              </a:rPr>
              <a:t>Passing the Test</a:t>
            </a:r>
            <a:endParaRPr lang="en-US" sz="2200" dirty="0"/>
          </a:p>
        </p:txBody>
      </p:sp>
      <p:sp>
        <p:nvSpPr>
          <p:cNvPr id="6" name="Text 2"/>
          <p:cNvSpPr/>
          <p:nvPr/>
        </p:nvSpPr>
        <p:spPr>
          <a:xfrm>
            <a:off x="6280190" y="4011216"/>
            <a:ext cx="3608070" cy="217741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850"/>
              </a:lnSpc>
              <a:buNone/>
            </a:pPr>
            <a:r>
              <a:rPr lang="en-US" sz="1750" dirty="0">
                <a:solidFill>
                  <a:srgbClr val="D4D4D1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 function has an inverse if and only if no horizontal line intersects its graph more than once. This test ensures that every output of the original function corresponds to a unique input in the inverse function.</a:t>
            </a:r>
            <a:endParaRPr lang="en-US" sz="1750" dirty="0"/>
          </a:p>
        </p:txBody>
      </p:sp>
      <p:pic>
        <p:nvPicPr>
          <p:cNvPr id="7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28421" y="2727008"/>
            <a:ext cx="566976" cy="566976"/>
          </a:xfrm>
          <a:prstGeom prst="rect">
            <a:avLst/>
          </a:prstGeom>
        </p:spPr>
      </p:pic>
      <p:sp>
        <p:nvSpPr>
          <p:cNvPr id="8" name="Text 3"/>
          <p:cNvSpPr/>
          <p:nvPr/>
        </p:nvSpPr>
        <p:spPr>
          <a:xfrm>
            <a:off x="10228421" y="3520797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750"/>
              </a:lnSpc>
              <a:buNone/>
            </a:pPr>
            <a:r>
              <a:rPr lang="en-US" sz="2200" dirty="0">
                <a:solidFill>
                  <a:srgbClr val="D4D4D1"/>
                </a:solidFill>
                <a:latin typeface="IBM Plex Sans Medium" pitchFamily="34" charset="0"/>
                <a:ea typeface="IBM Plex Sans Medium" pitchFamily="34" charset="-122"/>
                <a:cs typeface="IBM Plex Sans Medium" pitchFamily="34" charset="-120"/>
              </a:rPr>
              <a:t>Failing the Test</a:t>
            </a:r>
            <a:endParaRPr lang="en-US" sz="2200" dirty="0"/>
          </a:p>
        </p:txBody>
      </p:sp>
      <p:sp>
        <p:nvSpPr>
          <p:cNvPr id="9" name="Text 4"/>
          <p:cNvSpPr/>
          <p:nvPr/>
        </p:nvSpPr>
        <p:spPr>
          <a:xfrm>
            <a:off x="10228421" y="4011216"/>
            <a:ext cx="3608189" cy="25403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850"/>
              </a:lnSpc>
              <a:buNone/>
            </a:pPr>
            <a:r>
              <a:rPr lang="en-US" sz="1750" dirty="0">
                <a:solidFill>
                  <a:srgbClr val="D4D4D1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If a horizontal line intersects the graph of a function more than once, the function does not have an inverse. This indicates that multiple inputs map to the same output, violating the definition of an inverse function.</a:t>
            </a:r>
            <a:endParaRPr lang="en-US" sz="17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13184" y="802005"/>
            <a:ext cx="8556546" cy="63674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indent="0" marL="0">
              <a:lnSpc>
                <a:spcPts val="5000"/>
              </a:lnSpc>
              <a:buNone/>
            </a:pPr>
            <a:r>
              <a:rPr lang="en-US" sz="4000" dirty="0">
                <a:solidFill>
                  <a:srgbClr val="F3F3F2"/>
                </a:solidFill>
                <a:latin typeface="IBM Plex Sans Medium" pitchFamily="34" charset="0"/>
                <a:ea typeface="IBM Plex Sans Medium" pitchFamily="34" charset="-122"/>
                <a:cs typeface="IBM Plex Sans Medium" pitchFamily="34" charset="-120"/>
              </a:rPr>
              <a:t>Inverse Functions and their Domains</a:t>
            </a:r>
            <a:endParaRPr lang="en-US" sz="4000" dirty="0"/>
          </a:p>
        </p:txBody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24770" y="1846302"/>
            <a:ext cx="2178606" cy="1826538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3937516" y="2799040"/>
            <a:ext cx="152876" cy="40767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3200"/>
              </a:lnSpc>
              <a:buNone/>
            </a:pPr>
            <a:r>
              <a:rPr lang="en-US" sz="2000" dirty="0">
                <a:solidFill>
                  <a:srgbClr val="D4D4D1"/>
                </a:solidFill>
                <a:latin typeface="IBM Plex Sans Medium" pitchFamily="34" charset="0"/>
                <a:ea typeface="IBM Plex Sans Medium" pitchFamily="34" charset="-122"/>
                <a:cs typeface="IBM Plex Sans Medium" pitchFamily="34" charset="-120"/>
              </a:rPr>
              <a:t>1</a:t>
            </a:r>
            <a:endParaRPr lang="en-US" sz="2000" dirty="0"/>
          </a:p>
        </p:txBody>
      </p:sp>
      <p:sp>
        <p:nvSpPr>
          <p:cNvPr id="5" name="Text 2"/>
          <p:cNvSpPr/>
          <p:nvPr/>
        </p:nvSpPr>
        <p:spPr>
          <a:xfrm>
            <a:off x="5307092" y="2050018"/>
            <a:ext cx="2547461" cy="31849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500"/>
              </a:lnSpc>
              <a:buNone/>
            </a:pPr>
            <a:r>
              <a:rPr lang="en-US" sz="2000" dirty="0">
                <a:solidFill>
                  <a:srgbClr val="D4D4D1"/>
                </a:solidFill>
                <a:latin typeface="IBM Plex Sans Medium" pitchFamily="34" charset="0"/>
                <a:ea typeface="IBM Plex Sans Medium" pitchFamily="34" charset="-122"/>
                <a:cs typeface="IBM Plex Sans Medium" pitchFamily="34" charset="-120"/>
              </a:rPr>
              <a:t>Restricted Domain</a:t>
            </a:r>
            <a:endParaRPr lang="en-US" sz="2000" dirty="0"/>
          </a:p>
        </p:txBody>
      </p:sp>
      <p:sp>
        <p:nvSpPr>
          <p:cNvPr id="6" name="Text 3"/>
          <p:cNvSpPr/>
          <p:nvPr/>
        </p:nvSpPr>
        <p:spPr>
          <a:xfrm>
            <a:off x="5307092" y="2490788"/>
            <a:ext cx="8406408" cy="97833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50"/>
              </a:lnSpc>
              <a:buNone/>
            </a:pPr>
            <a:r>
              <a:rPr lang="en-US" sz="1600" dirty="0">
                <a:solidFill>
                  <a:srgbClr val="D4D4D1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Sometimes, we need to restrict the domain of a function to ensure it has an inverse. This is often done for functions like square root or trigonometric functions that are not one-to-one over their entire domain.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5154216" y="3688675"/>
            <a:ext cx="8712160" cy="11430"/>
          </a:xfrm>
          <a:prstGeom prst="roundRect">
            <a:avLst>
              <a:gd name="adj" fmla="val 267455"/>
            </a:avLst>
          </a:prstGeom>
          <a:solidFill>
            <a:srgbClr val="61646A"/>
          </a:solidFill>
          <a:ln/>
        </p:spPr>
      </p:sp>
      <p:pic>
        <p:nvPicPr>
          <p:cNvPr id="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5468" y="3723680"/>
            <a:ext cx="4357330" cy="1826538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3937635" y="4433054"/>
            <a:ext cx="152876" cy="40767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3200"/>
              </a:lnSpc>
              <a:buNone/>
            </a:pPr>
            <a:r>
              <a:rPr lang="en-US" sz="2000" dirty="0">
                <a:solidFill>
                  <a:srgbClr val="D4D4D1"/>
                </a:solidFill>
                <a:latin typeface="IBM Plex Sans Medium" pitchFamily="34" charset="0"/>
                <a:ea typeface="IBM Plex Sans Medium" pitchFamily="34" charset="-122"/>
                <a:cs typeface="IBM Plex Sans Medium" pitchFamily="34" charset="-120"/>
              </a:rPr>
              <a:t>2</a:t>
            </a:r>
            <a:endParaRPr lang="en-US" sz="2000" dirty="0"/>
          </a:p>
        </p:txBody>
      </p:sp>
      <p:sp>
        <p:nvSpPr>
          <p:cNvPr id="10" name="Text 6"/>
          <p:cNvSpPr/>
          <p:nvPr/>
        </p:nvSpPr>
        <p:spPr>
          <a:xfrm>
            <a:off x="6396514" y="3927396"/>
            <a:ext cx="2547461" cy="31849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500"/>
              </a:lnSpc>
              <a:buNone/>
            </a:pPr>
            <a:r>
              <a:rPr lang="en-US" sz="2000" dirty="0">
                <a:solidFill>
                  <a:srgbClr val="D4D4D1"/>
                </a:solidFill>
                <a:latin typeface="IBM Plex Sans Medium" pitchFamily="34" charset="0"/>
                <a:ea typeface="IBM Plex Sans Medium" pitchFamily="34" charset="-122"/>
                <a:cs typeface="IBM Plex Sans Medium" pitchFamily="34" charset="-120"/>
              </a:rPr>
              <a:t>One-to-One</a:t>
            </a:r>
            <a:endParaRPr lang="en-US" sz="2000" dirty="0"/>
          </a:p>
        </p:txBody>
      </p:sp>
      <p:sp>
        <p:nvSpPr>
          <p:cNvPr id="11" name="Text 7"/>
          <p:cNvSpPr/>
          <p:nvPr/>
        </p:nvSpPr>
        <p:spPr>
          <a:xfrm>
            <a:off x="6396514" y="4368165"/>
            <a:ext cx="7316986" cy="97833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50"/>
              </a:lnSpc>
              <a:buNone/>
            </a:pPr>
            <a:r>
              <a:rPr lang="en-US" sz="1600" dirty="0">
                <a:solidFill>
                  <a:srgbClr val="D4D4D1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By restricting the domain, we create a new function that is one-to-one, meaning that each output corresponds to exactly one input, making an inverse function possible.</a:t>
            </a:r>
            <a:endParaRPr lang="en-US" sz="1600" dirty="0"/>
          </a:p>
        </p:txBody>
      </p:sp>
      <p:sp>
        <p:nvSpPr>
          <p:cNvPr id="12" name="Shape 8"/>
          <p:cNvSpPr/>
          <p:nvPr/>
        </p:nvSpPr>
        <p:spPr>
          <a:xfrm>
            <a:off x="6243638" y="5566053"/>
            <a:ext cx="7622738" cy="11430"/>
          </a:xfrm>
          <a:prstGeom prst="roundRect">
            <a:avLst>
              <a:gd name="adj" fmla="val 267455"/>
            </a:avLst>
          </a:prstGeom>
          <a:solidFill>
            <a:srgbClr val="61646A"/>
          </a:solidFill>
          <a:ln/>
        </p:spPr>
      </p:sp>
      <p:pic>
        <p:nvPicPr>
          <p:cNvPr id="13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6165" y="5601057"/>
            <a:ext cx="6535936" cy="1826538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3937635" y="6310432"/>
            <a:ext cx="152876" cy="40767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3200"/>
              </a:lnSpc>
              <a:buNone/>
            </a:pPr>
            <a:r>
              <a:rPr lang="en-US" sz="2000" dirty="0">
                <a:solidFill>
                  <a:srgbClr val="D4D4D1"/>
                </a:solidFill>
                <a:latin typeface="IBM Plex Sans Medium" pitchFamily="34" charset="0"/>
                <a:ea typeface="IBM Plex Sans Medium" pitchFamily="34" charset="-122"/>
                <a:cs typeface="IBM Plex Sans Medium" pitchFamily="34" charset="-120"/>
              </a:rPr>
              <a:t>3</a:t>
            </a:r>
            <a:endParaRPr lang="en-US" sz="2000" dirty="0"/>
          </a:p>
        </p:txBody>
      </p:sp>
      <p:sp>
        <p:nvSpPr>
          <p:cNvPr id="15" name="Text 10"/>
          <p:cNvSpPr/>
          <p:nvPr/>
        </p:nvSpPr>
        <p:spPr>
          <a:xfrm>
            <a:off x="7485817" y="5804773"/>
            <a:ext cx="2547461" cy="31849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500"/>
              </a:lnSpc>
              <a:buNone/>
            </a:pPr>
            <a:r>
              <a:rPr lang="en-US" sz="2000" dirty="0">
                <a:solidFill>
                  <a:srgbClr val="D4D4D1"/>
                </a:solidFill>
                <a:latin typeface="IBM Plex Sans Medium" pitchFamily="34" charset="0"/>
                <a:ea typeface="IBM Plex Sans Medium" pitchFamily="34" charset="-122"/>
                <a:cs typeface="IBM Plex Sans Medium" pitchFamily="34" charset="-120"/>
              </a:rPr>
              <a:t>Inverse Exists</a:t>
            </a:r>
            <a:endParaRPr lang="en-US" sz="2000" dirty="0"/>
          </a:p>
        </p:txBody>
      </p:sp>
      <p:sp>
        <p:nvSpPr>
          <p:cNvPr id="16" name="Text 11"/>
          <p:cNvSpPr/>
          <p:nvPr/>
        </p:nvSpPr>
        <p:spPr>
          <a:xfrm>
            <a:off x="7485817" y="6245543"/>
            <a:ext cx="6227683" cy="97833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50"/>
              </a:lnSpc>
              <a:buNone/>
            </a:pPr>
            <a:r>
              <a:rPr lang="en-US" sz="1600" dirty="0">
                <a:solidFill>
                  <a:srgbClr val="D4D4D1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Once the domain is restricted, we can find the inverse of the function, which will have a domain and range that correspond to the restricted domain and range of the original function.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5486400" cy="8233053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094809" y="478036"/>
            <a:ext cx="6438781" cy="54328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indent="0" marL="0">
              <a:lnSpc>
                <a:spcPts val="4250"/>
              </a:lnSpc>
              <a:buNone/>
            </a:pPr>
            <a:r>
              <a:rPr lang="en-US" sz="3400" dirty="0">
                <a:solidFill>
                  <a:srgbClr val="F3F3F2"/>
                </a:solidFill>
                <a:latin typeface="IBM Plex Sans Medium" pitchFamily="34" charset="0"/>
                <a:ea typeface="IBM Plex Sans Medium" pitchFamily="34" charset="-122"/>
                <a:cs typeface="IBM Plex Sans Medium" pitchFamily="34" charset="-120"/>
              </a:rPr>
              <a:t>Inverse Trigonometric Functions</a:t>
            </a:r>
            <a:endParaRPr lang="en-US" sz="3400" dirty="0"/>
          </a:p>
        </p:txBody>
      </p:sp>
      <p:sp>
        <p:nvSpPr>
          <p:cNvPr id="4" name="Text 1"/>
          <p:cNvSpPr/>
          <p:nvPr/>
        </p:nvSpPr>
        <p:spPr>
          <a:xfrm>
            <a:off x="6094809" y="1368981"/>
            <a:ext cx="7927181" cy="57364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4500"/>
              </a:lnSpc>
              <a:buNone/>
            </a:pPr>
            <a:r>
              <a:rPr lang="en-US" sz="4500" dirty="0">
                <a:solidFill>
                  <a:srgbClr val="D4D4D1"/>
                </a:solidFill>
                <a:latin typeface="IBM Plex Sans Medium" pitchFamily="34" charset="0"/>
                <a:ea typeface="IBM Plex Sans Medium" pitchFamily="34" charset="-122"/>
                <a:cs typeface="IBM Plex Sans Medium" pitchFamily="34" charset="-120"/>
              </a:rPr>
              <a:t>1</a:t>
            </a:r>
            <a:endParaRPr lang="en-US" sz="4500" dirty="0"/>
          </a:p>
        </p:txBody>
      </p:sp>
      <p:sp>
        <p:nvSpPr>
          <p:cNvPr id="5" name="Text 2"/>
          <p:cNvSpPr/>
          <p:nvPr/>
        </p:nvSpPr>
        <p:spPr>
          <a:xfrm>
            <a:off x="8971717" y="2159913"/>
            <a:ext cx="2173248" cy="27158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2100"/>
              </a:lnSpc>
              <a:buNone/>
            </a:pPr>
            <a:r>
              <a:rPr lang="en-US" sz="1700" dirty="0">
                <a:solidFill>
                  <a:srgbClr val="D4D4D1"/>
                </a:solidFill>
                <a:latin typeface="IBM Plex Sans Medium" pitchFamily="34" charset="0"/>
                <a:ea typeface="IBM Plex Sans Medium" pitchFamily="34" charset="-122"/>
                <a:cs typeface="IBM Plex Sans Medium" pitchFamily="34" charset="-120"/>
              </a:rPr>
              <a:t>Sine</a:t>
            </a:r>
            <a:endParaRPr lang="en-US" sz="1700" dirty="0"/>
          </a:p>
        </p:txBody>
      </p:sp>
      <p:sp>
        <p:nvSpPr>
          <p:cNvPr id="6" name="Text 3"/>
          <p:cNvSpPr/>
          <p:nvPr/>
        </p:nvSpPr>
        <p:spPr>
          <a:xfrm>
            <a:off x="6094809" y="2535793"/>
            <a:ext cx="7927181" cy="5562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150"/>
              </a:lnSpc>
              <a:buNone/>
            </a:pPr>
            <a:r>
              <a:rPr lang="en-US" sz="1350" dirty="0">
                <a:solidFill>
                  <a:srgbClr val="D4D4D1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The inverse sine function, denoted as arcsin(x) or sin^-1(x), returns the angle whose sine is x. The domain of arcsin(x) is [-1, 1], and its range is [-π/2, π/2].</a:t>
            </a:r>
            <a:endParaRPr lang="en-US" sz="1350" dirty="0"/>
          </a:p>
        </p:txBody>
      </p:sp>
      <p:sp>
        <p:nvSpPr>
          <p:cNvPr id="7" name="Text 4"/>
          <p:cNvSpPr/>
          <p:nvPr/>
        </p:nvSpPr>
        <p:spPr>
          <a:xfrm>
            <a:off x="6094809" y="3700463"/>
            <a:ext cx="7927181" cy="57364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4500"/>
              </a:lnSpc>
              <a:buNone/>
            </a:pPr>
            <a:r>
              <a:rPr lang="en-US" sz="4500" dirty="0">
                <a:solidFill>
                  <a:srgbClr val="D4D4D1"/>
                </a:solidFill>
                <a:latin typeface="IBM Plex Sans Medium" pitchFamily="34" charset="0"/>
                <a:ea typeface="IBM Plex Sans Medium" pitchFamily="34" charset="-122"/>
                <a:cs typeface="IBM Plex Sans Medium" pitchFamily="34" charset="-120"/>
              </a:rPr>
              <a:t>2</a:t>
            </a:r>
            <a:endParaRPr lang="en-US" sz="4500" dirty="0"/>
          </a:p>
        </p:txBody>
      </p:sp>
      <p:sp>
        <p:nvSpPr>
          <p:cNvPr id="8" name="Text 5"/>
          <p:cNvSpPr/>
          <p:nvPr/>
        </p:nvSpPr>
        <p:spPr>
          <a:xfrm>
            <a:off x="8971717" y="4491395"/>
            <a:ext cx="2173248" cy="27158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2100"/>
              </a:lnSpc>
              <a:buNone/>
            </a:pPr>
            <a:r>
              <a:rPr lang="en-US" sz="1700" dirty="0">
                <a:solidFill>
                  <a:srgbClr val="D4D4D1"/>
                </a:solidFill>
                <a:latin typeface="IBM Plex Sans Medium" pitchFamily="34" charset="0"/>
                <a:ea typeface="IBM Plex Sans Medium" pitchFamily="34" charset="-122"/>
                <a:cs typeface="IBM Plex Sans Medium" pitchFamily="34" charset="-120"/>
              </a:rPr>
              <a:t>Cosine</a:t>
            </a:r>
            <a:endParaRPr lang="en-US" sz="1700" dirty="0"/>
          </a:p>
        </p:txBody>
      </p:sp>
      <p:sp>
        <p:nvSpPr>
          <p:cNvPr id="9" name="Text 6"/>
          <p:cNvSpPr/>
          <p:nvPr/>
        </p:nvSpPr>
        <p:spPr>
          <a:xfrm>
            <a:off x="6094809" y="4867275"/>
            <a:ext cx="7927181" cy="5562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150"/>
              </a:lnSpc>
              <a:buNone/>
            </a:pPr>
            <a:r>
              <a:rPr lang="en-US" sz="1350" dirty="0">
                <a:solidFill>
                  <a:srgbClr val="D4D4D1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The inverse cosine function, denoted as arccos(x) or cos^-1(x), returns the angle whose cosine is x. The domain of arccos(x) is [-1, 1], and its range is [0, π].</a:t>
            </a:r>
            <a:endParaRPr lang="en-US" sz="1350" dirty="0"/>
          </a:p>
        </p:txBody>
      </p:sp>
      <p:sp>
        <p:nvSpPr>
          <p:cNvPr id="10" name="Text 7"/>
          <p:cNvSpPr/>
          <p:nvPr/>
        </p:nvSpPr>
        <p:spPr>
          <a:xfrm>
            <a:off x="6094809" y="6031944"/>
            <a:ext cx="7927181" cy="57364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4500"/>
              </a:lnSpc>
              <a:buNone/>
            </a:pPr>
            <a:r>
              <a:rPr lang="en-US" sz="4500" dirty="0">
                <a:solidFill>
                  <a:srgbClr val="D4D4D1"/>
                </a:solidFill>
                <a:latin typeface="IBM Plex Sans Medium" pitchFamily="34" charset="0"/>
                <a:ea typeface="IBM Plex Sans Medium" pitchFamily="34" charset="-122"/>
                <a:cs typeface="IBM Plex Sans Medium" pitchFamily="34" charset="-120"/>
              </a:rPr>
              <a:t>3</a:t>
            </a:r>
            <a:endParaRPr lang="en-US" sz="4500" dirty="0"/>
          </a:p>
        </p:txBody>
      </p:sp>
      <p:sp>
        <p:nvSpPr>
          <p:cNvPr id="11" name="Text 8"/>
          <p:cNvSpPr/>
          <p:nvPr/>
        </p:nvSpPr>
        <p:spPr>
          <a:xfrm>
            <a:off x="8971717" y="6822877"/>
            <a:ext cx="2173248" cy="27158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2100"/>
              </a:lnSpc>
              <a:buNone/>
            </a:pPr>
            <a:r>
              <a:rPr lang="en-US" sz="1700" dirty="0">
                <a:solidFill>
                  <a:srgbClr val="D4D4D1"/>
                </a:solidFill>
                <a:latin typeface="IBM Plex Sans Medium" pitchFamily="34" charset="0"/>
                <a:ea typeface="IBM Plex Sans Medium" pitchFamily="34" charset="-122"/>
                <a:cs typeface="IBM Plex Sans Medium" pitchFamily="34" charset="-120"/>
              </a:rPr>
              <a:t>Tangent</a:t>
            </a:r>
            <a:endParaRPr lang="en-US" sz="1700" dirty="0"/>
          </a:p>
        </p:txBody>
      </p:sp>
      <p:sp>
        <p:nvSpPr>
          <p:cNvPr id="12" name="Text 9"/>
          <p:cNvSpPr/>
          <p:nvPr/>
        </p:nvSpPr>
        <p:spPr>
          <a:xfrm>
            <a:off x="6094809" y="7198757"/>
            <a:ext cx="7927181" cy="5562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150"/>
              </a:lnSpc>
              <a:buNone/>
            </a:pPr>
            <a:r>
              <a:rPr lang="en-US" sz="1350" dirty="0">
                <a:solidFill>
                  <a:srgbClr val="D4D4D1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The inverse tangent function, denoted as arctan(x) or tan^-1(x), returns the angle whose tangent is x. The domain of arctan(x) is (-∞, ∞), and its range is (-π/2, π/2).</a:t>
            </a:r>
            <a:endParaRPr lang="en-US" sz="13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2024-12-18T04:06:11Z</dcterms:created>
  <dcterms:modified xsi:type="dcterms:W3CDTF">2024-12-18T04:06:11Z</dcterms:modified>
</cp:coreProperties>
</file>