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latypi Medium"/>
      <p:regular r:id="rId17"/>
    </p:embeddedFont>
    <p:embeddedFont>
      <p:font typeface="Platypi Medium"/>
      <p:regular r:id="rId18"/>
    </p:embeddedFont>
    <p:embeddedFont>
      <p:font typeface="Platypi Medium"/>
      <p:regular r:id="rId19"/>
    </p:embeddedFont>
    <p:embeddedFont>
      <p:font typeface="Platypi Medium"/>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002631"/>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Solving Quadratic Equations</a:t>
            </a:r>
            <a:endParaRPr lang="en-US" sz="4450" dirty="0"/>
          </a:p>
        </p:txBody>
      </p:sp>
      <p:sp>
        <p:nvSpPr>
          <p:cNvPr id="4" name="Text 1"/>
          <p:cNvSpPr/>
          <p:nvPr/>
        </p:nvSpPr>
        <p:spPr>
          <a:xfrm>
            <a:off x="6280190" y="3760351"/>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This presentation will guide you through the fundamentals of solving quadratic equations, from understanding their basic structure to exploring their applications in various fields. We'll cover multiple methods for solving these equations, delve into their graphical representations, and explore the concept of imaginary and complex solutions.</a:t>
            </a:r>
            <a:endParaRPr lang="en-US" sz="1750" dirty="0"/>
          </a:p>
        </p:txBody>
      </p:sp>
      <p:sp>
        <p:nvSpPr>
          <p:cNvPr id="5" name="Shape 2"/>
          <p:cNvSpPr/>
          <p:nvPr/>
        </p:nvSpPr>
        <p:spPr>
          <a:xfrm>
            <a:off x="6280190" y="5846921"/>
            <a:ext cx="362903" cy="362903"/>
          </a:xfrm>
          <a:prstGeom prst="roundRect">
            <a:avLst>
              <a:gd name="adj" fmla="val 25194296"/>
            </a:avLst>
          </a:prstGeom>
          <a:solidFill>
            <a:srgbClr val="6FA3EE"/>
          </a:solidFill>
          <a:ln w="7620">
            <a:solidFill>
              <a:srgbClr val="FFFFFF"/>
            </a:solidFill>
            <a:prstDash val="solid"/>
          </a:ln>
        </p:spPr>
      </p:sp>
      <p:sp>
        <p:nvSpPr>
          <p:cNvPr id="6" name="Text 3"/>
          <p:cNvSpPr/>
          <p:nvPr/>
        </p:nvSpPr>
        <p:spPr>
          <a:xfrm>
            <a:off x="6396395" y="5979557"/>
            <a:ext cx="1304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Source Serif Pro Medium" pitchFamily="34" charset="0"/>
                <a:ea typeface="Source Serif Pro Medium" pitchFamily="34" charset="-122"/>
                <a:cs typeface="Source Serif Pro Medium" pitchFamily="34" charset="-120"/>
              </a:rPr>
              <a:t>RO</a:t>
            </a:r>
            <a:endParaRPr lang="en-US" sz="750" dirty="0"/>
          </a:p>
        </p:txBody>
      </p:sp>
      <p:sp>
        <p:nvSpPr>
          <p:cNvPr id="7" name="Text 4"/>
          <p:cNvSpPr/>
          <p:nvPr/>
        </p:nvSpPr>
        <p:spPr>
          <a:xfrm>
            <a:off x="6756440" y="5830014"/>
            <a:ext cx="2617589" cy="396835"/>
          </a:xfrm>
          <a:prstGeom prst="rect">
            <a:avLst/>
          </a:prstGeom>
          <a:noFill/>
          <a:ln/>
        </p:spPr>
        <p:txBody>
          <a:bodyPr wrap="none" lIns="0" tIns="0" rIns="0" bIns="0" rtlCol="0" anchor="t"/>
          <a:lstStyle/>
          <a:p>
            <a:pPr algn="l" indent="0" marL="0">
              <a:lnSpc>
                <a:spcPts val="3100"/>
              </a:lnSpc>
              <a:buNone/>
            </a:pPr>
            <a:r>
              <a:rPr lang="en-US" sz="2200" b="1" dirty="0">
                <a:solidFill>
                  <a:srgbClr val="504C49"/>
                </a:solidFill>
                <a:latin typeface="Source Serif Pro Bold" pitchFamily="34" charset="0"/>
                <a:ea typeface="Source Serif Pro Bold" pitchFamily="34" charset="-122"/>
                <a:cs typeface="Source Serif Pro Bold" pitchFamily="34" charset="-120"/>
              </a:rPr>
              <a:t>by Rejoice Onwurah</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4282083"/>
            <a:ext cx="7987546"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Practice Problems and Recap</a:t>
            </a:r>
            <a:endParaRPr lang="en-US" sz="4450" dirty="0"/>
          </a:p>
        </p:txBody>
      </p:sp>
      <p:sp>
        <p:nvSpPr>
          <p:cNvPr id="4" name="Text 1"/>
          <p:cNvSpPr/>
          <p:nvPr/>
        </p:nvSpPr>
        <p:spPr>
          <a:xfrm>
            <a:off x="793790" y="5331023"/>
            <a:ext cx="13042821"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This presentation has introduced you to the world of quadratic equations. Remember the standard form, explore the different solving methods, and practice using them. You can find numerous practice problems online and in textbooks to solidify your understanding. If you encounter difficulties, don't hesitate to seek help from your teacher or a tutor. The more you practice, the better you'll become at solving these equations.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358509"/>
            <a:ext cx="8754189"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What are Quadratic Equations?</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Definition</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A quadratic equation is a polynomial equation with a highest degree of 2, meaning the highest power of the variable is 2. They are often written in the standard form ax^2 + bx + c = 0, where a, b, and c are constants.</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Key Features</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Quadratic equations exhibit a parabolic curve when graphed, with the shape determined by the coefficient 'a'. Their solutions, known as roots, represent the points where the curve intersects the x-axis.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592937"/>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Standard Form of a Quadratic Equation</a:t>
            </a:r>
            <a:endParaRPr lang="en-US" sz="4450" dirty="0"/>
          </a:p>
        </p:txBody>
      </p:sp>
      <p:sp>
        <p:nvSpPr>
          <p:cNvPr id="4" name="Shape 1"/>
          <p:cNvSpPr/>
          <p:nvPr/>
        </p:nvSpPr>
        <p:spPr>
          <a:xfrm>
            <a:off x="793790" y="3605808"/>
            <a:ext cx="510302" cy="510302"/>
          </a:xfrm>
          <a:prstGeom prst="roundRect">
            <a:avLst>
              <a:gd name="adj" fmla="val 6667"/>
            </a:avLst>
          </a:prstGeom>
          <a:solidFill>
            <a:srgbClr val="F9F7F7"/>
          </a:solidFill>
          <a:ln/>
        </p:spPr>
      </p:sp>
      <p:sp>
        <p:nvSpPr>
          <p:cNvPr id="5" name="Text 2"/>
          <p:cNvSpPr/>
          <p:nvPr/>
        </p:nvSpPr>
        <p:spPr>
          <a:xfrm>
            <a:off x="972503" y="3690818"/>
            <a:ext cx="152757" cy="340281"/>
          </a:xfrm>
          <a:prstGeom prst="rect">
            <a:avLst/>
          </a:prstGeom>
          <a:noFill/>
          <a:ln/>
        </p:spPr>
        <p:txBody>
          <a:bodyPr wrap="none" lIns="0" tIns="0" rIns="0" bIns="0" rtlCol="0" anchor="t"/>
          <a:lstStyle/>
          <a:p>
            <a:pPr algn="ctr" indent="0" marL="0">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1</a:t>
            </a:r>
            <a:endParaRPr lang="en-US" sz="2650" dirty="0"/>
          </a:p>
        </p:txBody>
      </p:sp>
      <p:sp>
        <p:nvSpPr>
          <p:cNvPr id="6" name="Text 3"/>
          <p:cNvSpPr/>
          <p:nvPr/>
        </p:nvSpPr>
        <p:spPr>
          <a:xfrm>
            <a:off x="1530906" y="360580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ax^2 + bx + c = 0</a:t>
            </a:r>
            <a:endParaRPr lang="en-US" sz="2200" dirty="0"/>
          </a:p>
        </p:txBody>
      </p:sp>
      <p:sp>
        <p:nvSpPr>
          <p:cNvPr id="7" name="Text 4"/>
          <p:cNvSpPr/>
          <p:nvPr/>
        </p:nvSpPr>
        <p:spPr>
          <a:xfrm>
            <a:off x="1530906" y="4096226"/>
            <a:ext cx="2927747" cy="2540318"/>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standard form reveals the coefficients of the quadratic term (a), the linear term (b), and the constant term (c). Understanding these coefficients is crucial for solving the equation.</a:t>
            </a:r>
            <a:endParaRPr lang="en-US" sz="1750" dirty="0"/>
          </a:p>
        </p:txBody>
      </p:sp>
      <p:sp>
        <p:nvSpPr>
          <p:cNvPr id="8" name="Shape 5"/>
          <p:cNvSpPr/>
          <p:nvPr/>
        </p:nvSpPr>
        <p:spPr>
          <a:xfrm>
            <a:off x="4685467" y="3605808"/>
            <a:ext cx="510302" cy="510302"/>
          </a:xfrm>
          <a:prstGeom prst="roundRect">
            <a:avLst>
              <a:gd name="adj" fmla="val 6667"/>
            </a:avLst>
          </a:prstGeom>
          <a:solidFill>
            <a:srgbClr val="F9F7F7"/>
          </a:solidFill>
          <a:ln/>
        </p:spPr>
      </p:sp>
      <p:sp>
        <p:nvSpPr>
          <p:cNvPr id="9" name="Text 6"/>
          <p:cNvSpPr/>
          <p:nvPr/>
        </p:nvSpPr>
        <p:spPr>
          <a:xfrm>
            <a:off x="4830723" y="3690818"/>
            <a:ext cx="219789" cy="340281"/>
          </a:xfrm>
          <a:prstGeom prst="rect">
            <a:avLst/>
          </a:prstGeom>
          <a:noFill/>
          <a:ln/>
        </p:spPr>
        <p:txBody>
          <a:bodyPr wrap="none" lIns="0" tIns="0" rIns="0" bIns="0" rtlCol="0" anchor="t"/>
          <a:lstStyle/>
          <a:p>
            <a:pPr algn="ctr" indent="0" marL="0">
              <a:lnSpc>
                <a:spcPts val="2650"/>
              </a:lnSpc>
              <a:buNone/>
            </a:pPr>
            <a:r>
              <a:rPr lang="en-US" sz="2650" dirty="0">
                <a:solidFill>
                  <a:srgbClr val="504C49"/>
                </a:solidFill>
                <a:latin typeface="Platypi Medium" pitchFamily="34" charset="0"/>
                <a:ea typeface="Platypi Medium" pitchFamily="34" charset="-122"/>
                <a:cs typeface="Platypi Medium" pitchFamily="34" charset="-120"/>
              </a:rPr>
              <a:t>2</a:t>
            </a:r>
            <a:endParaRPr lang="en-US" sz="2650" dirty="0"/>
          </a:p>
        </p:txBody>
      </p:sp>
      <p:sp>
        <p:nvSpPr>
          <p:cNvPr id="10" name="Text 7"/>
          <p:cNvSpPr/>
          <p:nvPr/>
        </p:nvSpPr>
        <p:spPr>
          <a:xfrm>
            <a:off x="5422583" y="360580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Example</a:t>
            </a:r>
            <a:endParaRPr lang="en-US" sz="2200" dirty="0"/>
          </a:p>
        </p:txBody>
      </p:sp>
      <p:sp>
        <p:nvSpPr>
          <p:cNvPr id="11" name="Text 8"/>
          <p:cNvSpPr/>
          <p:nvPr/>
        </p:nvSpPr>
        <p:spPr>
          <a:xfrm>
            <a:off x="5422583" y="4096226"/>
            <a:ext cx="2927747" cy="1088708"/>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equation 2x^2 - 5x + 3 = 0 is in standard form, with a = 2, b = -5, and c = 3.</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539960"/>
            <a:ext cx="11569184"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Solving Quadratic Equations by Factoring</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Factorization</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This method involves breaking down the quadratic expression into two linear factors. The solutions are then found by setting each factor equal to zero and solving for x.</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Example</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To solve x^2 - 5x + 6 = 0, we factor it as (x - 2)(x - 3) = 0. Setting each factor to zero gives us x = 2 and x = 3.</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2361" y="624245"/>
            <a:ext cx="13045678" cy="1414939"/>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Solving Quadratic Equations by Completing the Square</a:t>
            </a:r>
            <a:endParaRPr lang="en-US" sz="4450" dirty="0"/>
          </a:p>
        </p:txBody>
      </p:sp>
      <p:pic>
        <p:nvPicPr>
          <p:cNvPr id="3" name="Image 0" descr="preencoded.png">    </p:cNvPr>
          <p:cNvPicPr>
            <a:picLocks noChangeAspect="1"/>
          </p:cNvPicPr>
          <p:nvPr/>
        </p:nvPicPr>
        <p:blipFill>
          <a:blip r:embed="rId1"/>
          <a:stretch>
            <a:fillRect/>
          </a:stretch>
        </p:blipFill>
        <p:spPr>
          <a:xfrm>
            <a:off x="2977396" y="2491978"/>
            <a:ext cx="2152531" cy="1666756"/>
          </a:xfrm>
          <a:prstGeom prst="rect">
            <a:avLst/>
          </a:prstGeom>
        </p:spPr>
      </p:pic>
      <p:sp>
        <p:nvSpPr>
          <p:cNvPr id="4" name="Text 1"/>
          <p:cNvSpPr/>
          <p:nvPr/>
        </p:nvSpPr>
        <p:spPr>
          <a:xfrm>
            <a:off x="3990142" y="3314938"/>
            <a:ext cx="127040" cy="452795"/>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1</a:t>
            </a:r>
            <a:endParaRPr lang="en-US" sz="2200" dirty="0"/>
          </a:p>
        </p:txBody>
      </p:sp>
      <p:sp>
        <p:nvSpPr>
          <p:cNvPr id="5" name="Text 2"/>
          <p:cNvSpPr/>
          <p:nvPr/>
        </p:nvSpPr>
        <p:spPr>
          <a:xfrm>
            <a:off x="5356265" y="2899410"/>
            <a:ext cx="2829997" cy="353735"/>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Rearrange</a:t>
            </a:r>
            <a:endParaRPr lang="en-US" sz="2200" dirty="0"/>
          </a:p>
        </p:txBody>
      </p:sp>
      <p:sp>
        <p:nvSpPr>
          <p:cNvPr id="6" name="Text 3"/>
          <p:cNvSpPr/>
          <p:nvPr/>
        </p:nvSpPr>
        <p:spPr>
          <a:xfrm>
            <a:off x="5356265" y="3388876"/>
            <a:ext cx="5664875" cy="362307"/>
          </a:xfrm>
          <a:prstGeom prst="rect">
            <a:avLst/>
          </a:prstGeom>
          <a:noFill/>
          <a:ln/>
        </p:spPr>
        <p:txBody>
          <a:bodyPr wrap="non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Move the constant term to the right side of the equation.</a:t>
            </a:r>
            <a:endParaRPr lang="en-US" sz="1750" dirty="0"/>
          </a:p>
        </p:txBody>
      </p:sp>
      <p:sp>
        <p:nvSpPr>
          <p:cNvPr id="7" name="Shape 4"/>
          <p:cNvSpPr/>
          <p:nvPr/>
        </p:nvSpPr>
        <p:spPr>
          <a:xfrm>
            <a:off x="5186482" y="4171712"/>
            <a:ext cx="8595003" cy="15240"/>
          </a:xfrm>
          <a:prstGeom prst="roundRect">
            <a:avLst>
              <a:gd name="adj" fmla="val 222843"/>
            </a:avLst>
          </a:prstGeom>
          <a:solidFill>
            <a:srgbClr val="D8D4D4"/>
          </a:solidFill>
          <a:ln/>
        </p:spPr>
      </p:sp>
      <p:pic>
        <p:nvPicPr>
          <p:cNvPr id="8" name="Image 1" descr="preencoded.png">    </p:cNvPr>
          <p:cNvPicPr>
            <a:picLocks noChangeAspect="1"/>
          </p:cNvPicPr>
          <p:nvPr/>
        </p:nvPicPr>
        <p:blipFill>
          <a:blip r:embed="rId2"/>
          <a:stretch>
            <a:fillRect/>
          </a:stretch>
        </p:blipFill>
        <p:spPr>
          <a:xfrm>
            <a:off x="1901190" y="4215289"/>
            <a:ext cx="4305062" cy="1666756"/>
          </a:xfrm>
          <a:prstGeom prst="rect">
            <a:avLst/>
          </a:prstGeom>
        </p:spPr>
      </p:pic>
      <p:sp>
        <p:nvSpPr>
          <p:cNvPr id="9" name="Text 5"/>
          <p:cNvSpPr/>
          <p:nvPr/>
        </p:nvSpPr>
        <p:spPr>
          <a:xfrm>
            <a:off x="3962281" y="4822269"/>
            <a:ext cx="182761" cy="452795"/>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2</a:t>
            </a:r>
            <a:endParaRPr lang="en-US" sz="2200" dirty="0"/>
          </a:p>
        </p:txBody>
      </p:sp>
      <p:sp>
        <p:nvSpPr>
          <p:cNvPr id="10" name="Text 6"/>
          <p:cNvSpPr/>
          <p:nvPr/>
        </p:nvSpPr>
        <p:spPr>
          <a:xfrm>
            <a:off x="6432590" y="4441627"/>
            <a:ext cx="2894052" cy="353735"/>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Complete the Square</a:t>
            </a:r>
            <a:endParaRPr lang="en-US" sz="2200" dirty="0"/>
          </a:p>
        </p:txBody>
      </p:sp>
      <p:sp>
        <p:nvSpPr>
          <p:cNvPr id="11" name="Text 7"/>
          <p:cNvSpPr/>
          <p:nvPr/>
        </p:nvSpPr>
        <p:spPr>
          <a:xfrm>
            <a:off x="6432590" y="4931093"/>
            <a:ext cx="7179112" cy="724614"/>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Take half of the coefficient of the x term, square it, and add it to both sides of the equation.</a:t>
            </a:r>
            <a:endParaRPr lang="en-US" sz="1750" dirty="0"/>
          </a:p>
        </p:txBody>
      </p:sp>
      <p:sp>
        <p:nvSpPr>
          <p:cNvPr id="12" name="Shape 8"/>
          <p:cNvSpPr/>
          <p:nvPr/>
        </p:nvSpPr>
        <p:spPr>
          <a:xfrm>
            <a:off x="6262807" y="5895023"/>
            <a:ext cx="7518678" cy="15240"/>
          </a:xfrm>
          <a:prstGeom prst="roundRect">
            <a:avLst>
              <a:gd name="adj" fmla="val 222843"/>
            </a:avLst>
          </a:prstGeom>
          <a:solidFill>
            <a:srgbClr val="D8D4D4"/>
          </a:solidFill>
          <a:ln/>
        </p:spPr>
      </p:sp>
      <p:pic>
        <p:nvPicPr>
          <p:cNvPr id="13" name="Image 2" descr="preencoded.png">    </p:cNvPr>
          <p:cNvPicPr>
            <a:picLocks noChangeAspect="1"/>
          </p:cNvPicPr>
          <p:nvPr/>
        </p:nvPicPr>
        <p:blipFill>
          <a:blip r:embed="rId3"/>
          <a:stretch>
            <a:fillRect/>
          </a:stretch>
        </p:blipFill>
        <p:spPr>
          <a:xfrm>
            <a:off x="824865" y="5938599"/>
            <a:ext cx="6457593" cy="1666756"/>
          </a:xfrm>
          <a:prstGeom prst="rect">
            <a:avLst/>
          </a:prstGeom>
        </p:spPr>
      </p:pic>
      <p:sp>
        <p:nvSpPr>
          <p:cNvPr id="14" name="Text 9"/>
          <p:cNvSpPr/>
          <p:nvPr/>
        </p:nvSpPr>
        <p:spPr>
          <a:xfrm>
            <a:off x="3965257" y="6545580"/>
            <a:ext cx="176570" cy="452795"/>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3</a:t>
            </a:r>
            <a:endParaRPr lang="en-US" sz="2200" dirty="0"/>
          </a:p>
        </p:txBody>
      </p:sp>
      <p:sp>
        <p:nvSpPr>
          <p:cNvPr id="15" name="Text 10"/>
          <p:cNvSpPr/>
          <p:nvPr/>
        </p:nvSpPr>
        <p:spPr>
          <a:xfrm>
            <a:off x="7508796" y="6164937"/>
            <a:ext cx="2829997" cy="353735"/>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Factor and Solve</a:t>
            </a:r>
            <a:endParaRPr lang="en-US" sz="2200" dirty="0"/>
          </a:p>
        </p:txBody>
      </p:sp>
      <p:sp>
        <p:nvSpPr>
          <p:cNvPr id="16" name="Text 11"/>
          <p:cNvSpPr/>
          <p:nvPr/>
        </p:nvSpPr>
        <p:spPr>
          <a:xfrm>
            <a:off x="7508796" y="6654403"/>
            <a:ext cx="6102906" cy="724614"/>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Factor the left side as a perfect square trinomial, take the square root of both sides, and solve for x.</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332190"/>
            <a:ext cx="7556421" cy="2126337"/>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Solving Quadratic Equations using the Quadratic Formula</a:t>
            </a:r>
            <a:endParaRPr lang="en-US" sz="4450" dirty="0"/>
          </a:p>
        </p:txBody>
      </p:sp>
      <p:pic>
        <p:nvPicPr>
          <p:cNvPr id="4" name="Image 1" descr="preencoded.png">    </p:cNvPr>
          <p:cNvPicPr>
            <a:picLocks noChangeAspect="1"/>
          </p:cNvPicPr>
          <p:nvPr/>
        </p:nvPicPr>
        <p:blipFill>
          <a:blip r:embed="rId2"/>
          <a:stretch>
            <a:fillRect/>
          </a:stretch>
        </p:blipFill>
        <p:spPr>
          <a:xfrm>
            <a:off x="6280190" y="3798689"/>
            <a:ext cx="566976" cy="566976"/>
          </a:xfrm>
          <a:prstGeom prst="rect">
            <a:avLst/>
          </a:prstGeom>
        </p:spPr>
      </p:pic>
      <p:sp>
        <p:nvSpPr>
          <p:cNvPr id="5" name="Text 1"/>
          <p:cNvSpPr/>
          <p:nvPr/>
        </p:nvSpPr>
        <p:spPr>
          <a:xfrm>
            <a:off x="6280190" y="459247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Formula</a:t>
            </a:r>
            <a:endParaRPr lang="en-US" sz="2200" dirty="0"/>
          </a:p>
        </p:txBody>
      </p:sp>
      <p:sp>
        <p:nvSpPr>
          <p:cNvPr id="6" name="Text 2"/>
          <p:cNvSpPr/>
          <p:nvPr/>
        </p:nvSpPr>
        <p:spPr>
          <a:xfrm>
            <a:off x="6280190" y="5082897"/>
            <a:ext cx="3608070" cy="1814513"/>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quadratic formula provides a direct solution for x, regardless of the complexity of the equation. It's derived by completing the square, but can be applied directly.</a:t>
            </a:r>
            <a:endParaRPr lang="en-US" sz="1750" dirty="0"/>
          </a:p>
        </p:txBody>
      </p:sp>
      <p:pic>
        <p:nvPicPr>
          <p:cNvPr id="7" name="Image 2" descr="preencoded.png">    </p:cNvPr>
          <p:cNvPicPr>
            <a:picLocks noChangeAspect="1"/>
          </p:cNvPicPr>
          <p:nvPr/>
        </p:nvPicPr>
        <p:blipFill>
          <a:blip r:embed="rId3"/>
          <a:stretch>
            <a:fillRect/>
          </a:stretch>
        </p:blipFill>
        <p:spPr>
          <a:xfrm>
            <a:off x="10228421" y="3798689"/>
            <a:ext cx="566976" cy="566976"/>
          </a:xfrm>
          <a:prstGeom prst="rect">
            <a:avLst/>
          </a:prstGeom>
        </p:spPr>
      </p:pic>
      <p:sp>
        <p:nvSpPr>
          <p:cNvPr id="8" name="Text 3"/>
          <p:cNvSpPr/>
          <p:nvPr/>
        </p:nvSpPr>
        <p:spPr>
          <a:xfrm>
            <a:off x="10228421" y="459247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Example</a:t>
            </a:r>
            <a:endParaRPr lang="en-US" sz="2200" dirty="0"/>
          </a:p>
        </p:txBody>
      </p:sp>
      <p:sp>
        <p:nvSpPr>
          <p:cNvPr id="9" name="Text 4"/>
          <p:cNvSpPr/>
          <p:nvPr/>
        </p:nvSpPr>
        <p:spPr>
          <a:xfrm>
            <a:off x="10228421" y="5082897"/>
            <a:ext cx="3608189" cy="1088708"/>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To solve 3x^2 + 2x - 1 = 0, we plug a = 3, b = 2, and c = -1 into the formula: x = (-b ± √(b^2 - 4ac)) / 2a.</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34020"/>
            <a:ext cx="8471178" cy="708779"/>
          </a:xfrm>
          <a:prstGeom prst="rect">
            <a:avLst/>
          </a:prstGeom>
          <a:noFill/>
          <a:ln/>
        </p:spPr>
        <p:txBody>
          <a:bodyPr wrap="non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Graphing Quadratic Equations</a:t>
            </a:r>
            <a:endParaRPr lang="en-US" sz="4450" dirty="0"/>
          </a:p>
        </p:txBody>
      </p:sp>
      <p:sp>
        <p:nvSpPr>
          <p:cNvPr id="3" name="Shape 1"/>
          <p:cNvSpPr/>
          <p:nvPr/>
        </p:nvSpPr>
        <p:spPr>
          <a:xfrm>
            <a:off x="793790" y="1896428"/>
            <a:ext cx="2173724" cy="1669852"/>
          </a:xfrm>
          <a:prstGeom prst="roundRect">
            <a:avLst>
              <a:gd name="adj" fmla="val 2038"/>
            </a:avLst>
          </a:prstGeom>
          <a:solidFill>
            <a:srgbClr val="F9F7F7"/>
          </a:solidFill>
          <a:ln/>
        </p:spPr>
      </p:sp>
      <p:sp>
        <p:nvSpPr>
          <p:cNvPr id="4" name="Text 2"/>
          <p:cNvSpPr/>
          <p:nvPr/>
        </p:nvSpPr>
        <p:spPr>
          <a:xfrm>
            <a:off x="1020604" y="2504599"/>
            <a:ext cx="127278" cy="453509"/>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1</a:t>
            </a:r>
            <a:endParaRPr lang="en-US" sz="2200" dirty="0"/>
          </a:p>
        </p:txBody>
      </p:sp>
      <p:sp>
        <p:nvSpPr>
          <p:cNvPr id="5" name="Text 3"/>
          <p:cNvSpPr/>
          <p:nvPr/>
        </p:nvSpPr>
        <p:spPr>
          <a:xfrm>
            <a:off x="3194328" y="212324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Parabola</a:t>
            </a:r>
            <a:endParaRPr lang="en-US" sz="2200" dirty="0"/>
          </a:p>
        </p:txBody>
      </p:sp>
      <p:sp>
        <p:nvSpPr>
          <p:cNvPr id="6" name="Text 4"/>
          <p:cNvSpPr/>
          <p:nvPr/>
        </p:nvSpPr>
        <p:spPr>
          <a:xfrm>
            <a:off x="3194328" y="2613660"/>
            <a:ext cx="10415468" cy="725805"/>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Quadratic equations always produce a parabolic curve when graphed. The vertex of the parabola represents the minimum or maximum point of the curve.</a:t>
            </a:r>
            <a:endParaRPr lang="en-US" sz="1750" dirty="0"/>
          </a:p>
        </p:txBody>
      </p:sp>
      <p:sp>
        <p:nvSpPr>
          <p:cNvPr id="7" name="Shape 5"/>
          <p:cNvSpPr/>
          <p:nvPr/>
        </p:nvSpPr>
        <p:spPr>
          <a:xfrm>
            <a:off x="3080861" y="3551039"/>
            <a:ext cx="10642402" cy="15240"/>
          </a:xfrm>
          <a:prstGeom prst="roundRect">
            <a:avLst>
              <a:gd name="adj" fmla="val 223256"/>
            </a:avLst>
          </a:prstGeom>
          <a:solidFill>
            <a:srgbClr val="D8D4D4"/>
          </a:solidFill>
          <a:ln/>
        </p:spPr>
      </p:sp>
      <p:sp>
        <p:nvSpPr>
          <p:cNvPr id="8" name="Shape 6"/>
          <p:cNvSpPr/>
          <p:nvPr/>
        </p:nvSpPr>
        <p:spPr>
          <a:xfrm>
            <a:off x="793790" y="3679627"/>
            <a:ext cx="4347567" cy="1669852"/>
          </a:xfrm>
          <a:prstGeom prst="roundRect">
            <a:avLst>
              <a:gd name="adj" fmla="val 2038"/>
            </a:avLst>
          </a:prstGeom>
          <a:solidFill>
            <a:srgbClr val="F9F7F7"/>
          </a:solidFill>
          <a:ln/>
        </p:spPr>
      </p:sp>
      <p:sp>
        <p:nvSpPr>
          <p:cNvPr id="9" name="Text 7"/>
          <p:cNvSpPr/>
          <p:nvPr/>
        </p:nvSpPr>
        <p:spPr>
          <a:xfrm>
            <a:off x="1020604" y="4287798"/>
            <a:ext cx="183118" cy="453509"/>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2</a:t>
            </a:r>
            <a:endParaRPr lang="en-US" sz="2200" dirty="0"/>
          </a:p>
        </p:txBody>
      </p:sp>
      <p:sp>
        <p:nvSpPr>
          <p:cNvPr id="10" name="Text 8"/>
          <p:cNvSpPr/>
          <p:nvPr/>
        </p:nvSpPr>
        <p:spPr>
          <a:xfrm>
            <a:off x="5368171" y="390644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X-intercepts</a:t>
            </a:r>
            <a:endParaRPr lang="en-US" sz="2200" dirty="0"/>
          </a:p>
        </p:txBody>
      </p:sp>
      <p:sp>
        <p:nvSpPr>
          <p:cNvPr id="11" name="Text 9"/>
          <p:cNvSpPr/>
          <p:nvPr/>
        </p:nvSpPr>
        <p:spPr>
          <a:xfrm>
            <a:off x="5368171" y="4396859"/>
            <a:ext cx="8241625" cy="725805"/>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solutions of the equation, or roots, correspond to the points where the parabola intersects the x-axis, known as the x-intercepts.</a:t>
            </a:r>
            <a:endParaRPr lang="en-US" sz="1750" dirty="0"/>
          </a:p>
        </p:txBody>
      </p:sp>
      <p:sp>
        <p:nvSpPr>
          <p:cNvPr id="12" name="Shape 10"/>
          <p:cNvSpPr/>
          <p:nvPr/>
        </p:nvSpPr>
        <p:spPr>
          <a:xfrm>
            <a:off x="5254704" y="5334238"/>
            <a:ext cx="8468558" cy="15240"/>
          </a:xfrm>
          <a:prstGeom prst="roundRect">
            <a:avLst>
              <a:gd name="adj" fmla="val 223256"/>
            </a:avLst>
          </a:prstGeom>
          <a:solidFill>
            <a:srgbClr val="D8D4D4"/>
          </a:solidFill>
          <a:ln/>
        </p:spPr>
      </p:sp>
      <p:sp>
        <p:nvSpPr>
          <p:cNvPr id="13" name="Shape 11"/>
          <p:cNvSpPr/>
          <p:nvPr/>
        </p:nvSpPr>
        <p:spPr>
          <a:xfrm>
            <a:off x="793790" y="5462826"/>
            <a:ext cx="6521410" cy="2032754"/>
          </a:xfrm>
          <a:prstGeom prst="roundRect">
            <a:avLst>
              <a:gd name="adj" fmla="val 1674"/>
            </a:avLst>
          </a:prstGeom>
          <a:solidFill>
            <a:srgbClr val="F9F7F7"/>
          </a:solidFill>
          <a:ln/>
        </p:spPr>
      </p:sp>
      <p:sp>
        <p:nvSpPr>
          <p:cNvPr id="14" name="Text 12"/>
          <p:cNvSpPr/>
          <p:nvPr/>
        </p:nvSpPr>
        <p:spPr>
          <a:xfrm>
            <a:off x="1020604" y="6252448"/>
            <a:ext cx="176927" cy="453509"/>
          </a:xfrm>
          <a:prstGeom prst="rect">
            <a:avLst/>
          </a:prstGeom>
          <a:noFill/>
          <a:ln/>
        </p:spPr>
        <p:txBody>
          <a:bodyPr wrap="none" lIns="0" tIns="0" rIns="0" bIns="0" rtlCol="0" anchor="t"/>
          <a:lstStyle/>
          <a:p>
            <a:pPr algn="ctr" indent="0" marL="0">
              <a:lnSpc>
                <a:spcPts val="3550"/>
              </a:lnSpc>
              <a:buNone/>
            </a:pPr>
            <a:r>
              <a:rPr lang="en-US" sz="2200" dirty="0">
                <a:solidFill>
                  <a:srgbClr val="504C49"/>
                </a:solidFill>
                <a:latin typeface="Platypi Medium" pitchFamily="34" charset="0"/>
                <a:ea typeface="Platypi Medium" pitchFamily="34" charset="-122"/>
                <a:cs typeface="Platypi Medium" pitchFamily="34" charset="-120"/>
              </a:rPr>
              <a:t>3</a:t>
            </a:r>
            <a:endParaRPr lang="en-US" sz="2200" dirty="0"/>
          </a:p>
        </p:txBody>
      </p:sp>
      <p:sp>
        <p:nvSpPr>
          <p:cNvPr id="15" name="Text 13"/>
          <p:cNvSpPr/>
          <p:nvPr/>
        </p:nvSpPr>
        <p:spPr>
          <a:xfrm>
            <a:off x="7542014" y="568964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Y-intercept</a:t>
            </a:r>
            <a:endParaRPr lang="en-US" sz="2200" dirty="0"/>
          </a:p>
        </p:txBody>
      </p:sp>
      <p:sp>
        <p:nvSpPr>
          <p:cNvPr id="16" name="Text 14"/>
          <p:cNvSpPr/>
          <p:nvPr/>
        </p:nvSpPr>
        <p:spPr>
          <a:xfrm>
            <a:off x="7542014" y="6180058"/>
            <a:ext cx="6067782" cy="1088708"/>
          </a:xfrm>
          <a:prstGeom prst="rect">
            <a:avLst/>
          </a:prstGeom>
          <a:noFill/>
          <a:ln/>
        </p:spPr>
        <p:txBody>
          <a:bodyPr wrap="square" lIns="0" tIns="0" rIns="0" bIns="0" rtlCol="0" anchor="t"/>
          <a:lstStyle/>
          <a:p>
            <a:pPr algn="l"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y-intercept represents the point where the parabola intersects the y-axis. It's determined by setting x = 0 in the equation.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56828" y="704136"/>
            <a:ext cx="7268647" cy="509230"/>
          </a:xfrm>
          <a:prstGeom prst="rect">
            <a:avLst/>
          </a:prstGeom>
          <a:noFill/>
          <a:ln/>
        </p:spPr>
        <p:txBody>
          <a:bodyPr wrap="none" lIns="0" tIns="0" rIns="0" bIns="0" rtlCol="0" anchor="t"/>
          <a:lstStyle/>
          <a:p>
            <a:pPr indent="0" marL="0">
              <a:lnSpc>
                <a:spcPts val="4000"/>
              </a:lnSpc>
              <a:buNone/>
            </a:pPr>
            <a:r>
              <a:rPr lang="en-US" sz="3200" dirty="0">
                <a:solidFill>
                  <a:srgbClr val="201B18"/>
                </a:solidFill>
                <a:latin typeface="Platypi Medium" pitchFamily="34" charset="0"/>
                <a:ea typeface="Platypi Medium" pitchFamily="34" charset="-122"/>
                <a:cs typeface="Platypi Medium" pitchFamily="34" charset="-120"/>
              </a:rPr>
              <a:t>Applications of Quadratic Equations</a:t>
            </a:r>
            <a:endParaRPr lang="en-US" sz="3200" dirty="0"/>
          </a:p>
        </p:txBody>
      </p:sp>
      <p:sp>
        <p:nvSpPr>
          <p:cNvPr id="4" name="Text 1"/>
          <p:cNvSpPr/>
          <p:nvPr/>
        </p:nvSpPr>
        <p:spPr>
          <a:xfrm>
            <a:off x="6056828" y="1539240"/>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504C49"/>
                </a:solidFill>
                <a:latin typeface="Platypi Medium" pitchFamily="34" charset="0"/>
                <a:ea typeface="Platypi Medium" pitchFamily="34" charset="-122"/>
                <a:cs typeface="Platypi Medium" pitchFamily="34" charset="-120"/>
              </a:rPr>
              <a:t>1</a:t>
            </a:r>
            <a:endParaRPr lang="en-US" sz="4200" dirty="0"/>
          </a:p>
        </p:txBody>
      </p:sp>
      <p:sp>
        <p:nvSpPr>
          <p:cNvPr id="5" name="Text 2"/>
          <p:cNvSpPr/>
          <p:nvPr/>
        </p:nvSpPr>
        <p:spPr>
          <a:xfrm>
            <a:off x="9039701" y="2280642"/>
            <a:ext cx="2037278" cy="254556"/>
          </a:xfrm>
          <a:prstGeom prst="rect">
            <a:avLst/>
          </a:prstGeom>
          <a:noFill/>
          <a:ln/>
        </p:spPr>
        <p:txBody>
          <a:bodyPr wrap="none" lIns="0" tIns="0" rIns="0" bIns="0" rtlCol="0" anchor="t"/>
          <a:lstStyle/>
          <a:p>
            <a:pPr algn="ctr" indent="0" marL="0">
              <a:lnSpc>
                <a:spcPts val="2000"/>
              </a:lnSpc>
              <a:buNone/>
            </a:pPr>
            <a:r>
              <a:rPr lang="en-US" sz="1600" dirty="0">
                <a:solidFill>
                  <a:srgbClr val="504C49"/>
                </a:solidFill>
                <a:latin typeface="Platypi Medium" pitchFamily="34" charset="0"/>
                <a:ea typeface="Platypi Medium" pitchFamily="34" charset="-122"/>
                <a:cs typeface="Platypi Medium" pitchFamily="34" charset="-120"/>
              </a:rPr>
              <a:t>Physics</a:t>
            </a:r>
            <a:endParaRPr lang="en-US" sz="1600" dirty="0"/>
          </a:p>
        </p:txBody>
      </p:sp>
      <p:sp>
        <p:nvSpPr>
          <p:cNvPr id="6" name="Text 3"/>
          <p:cNvSpPr/>
          <p:nvPr/>
        </p:nvSpPr>
        <p:spPr>
          <a:xfrm>
            <a:off x="6056828" y="2632948"/>
            <a:ext cx="8003143" cy="521494"/>
          </a:xfrm>
          <a:prstGeom prst="rect">
            <a:avLst/>
          </a:prstGeom>
          <a:noFill/>
          <a:ln/>
        </p:spPr>
        <p:txBody>
          <a:bodyPr wrap="square" lIns="0" tIns="0" rIns="0" bIns="0" rtlCol="0" anchor="t"/>
          <a:lstStyle/>
          <a:p>
            <a:pPr algn="ctr" indent="0" marL="0">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Quadratic equations are used to model projectile motion, describing the trajectory of objects launched into the air.</a:t>
            </a:r>
            <a:endParaRPr lang="en-US" sz="1250" dirty="0"/>
          </a:p>
        </p:txBody>
      </p:sp>
      <p:sp>
        <p:nvSpPr>
          <p:cNvPr id="7" name="Text 4"/>
          <p:cNvSpPr/>
          <p:nvPr/>
        </p:nvSpPr>
        <p:spPr>
          <a:xfrm>
            <a:off x="6056828" y="3724751"/>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504C49"/>
                </a:solidFill>
                <a:latin typeface="Platypi Medium" pitchFamily="34" charset="0"/>
                <a:ea typeface="Platypi Medium" pitchFamily="34" charset="-122"/>
                <a:cs typeface="Platypi Medium" pitchFamily="34" charset="-120"/>
              </a:rPr>
              <a:t>2</a:t>
            </a:r>
            <a:endParaRPr lang="en-US" sz="4200" dirty="0"/>
          </a:p>
        </p:txBody>
      </p:sp>
      <p:sp>
        <p:nvSpPr>
          <p:cNvPr id="8" name="Text 5"/>
          <p:cNvSpPr/>
          <p:nvPr/>
        </p:nvSpPr>
        <p:spPr>
          <a:xfrm>
            <a:off x="9039701" y="4466153"/>
            <a:ext cx="2037278" cy="254556"/>
          </a:xfrm>
          <a:prstGeom prst="rect">
            <a:avLst/>
          </a:prstGeom>
          <a:noFill/>
          <a:ln/>
        </p:spPr>
        <p:txBody>
          <a:bodyPr wrap="none" lIns="0" tIns="0" rIns="0" bIns="0" rtlCol="0" anchor="t"/>
          <a:lstStyle/>
          <a:p>
            <a:pPr algn="ctr" indent="0" marL="0">
              <a:lnSpc>
                <a:spcPts val="2000"/>
              </a:lnSpc>
              <a:buNone/>
            </a:pPr>
            <a:r>
              <a:rPr lang="en-US" sz="1600" dirty="0">
                <a:solidFill>
                  <a:srgbClr val="504C49"/>
                </a:solidFill>
                <a:latin typeface="Platypi Medium" pitchFamily="34" charset="0"/>
                <a:ea typeface="Platypi Medium" pitchFamily="34" charset="-122"/>
                <a:cs typeface="Platypi Medium" pitchFamily="34" charset="-120"/>
              </a:rPr>
              <a:t>Engineering</a:t>
            </a:r>
            <a:endParaRPr lang="en-US" sz="1600" dirty="0"/>
          </a:p>
        </p:txBody>
      </p:sp>
      <p:sp>
        <p:nvSpPr>
          <p:cNvPr id="9" name="Text 6"/>
          <p:cNvSpPr/>
          <p:nvPr/>
        </p:nvSpPr>
        <p:spPr>
          <a:xfrm>
            <a:off x="6056828" y="4818459"/>
            <a:ext cx="8003143" cy="521494"/>
          </a:xfrm>
          <a:prstGeom prst="rect">
            <a:avLst/>
          </a:prstGeom>
          <a:noFill/>
          <a:ln/>
        </p:spPr>
        <p:txBody>
          <a:bodyPr wrap="square" lIns="0" tIns="0" rIns="0" bIns="0" rtlCol="0" anchor="t"/>
          <a:lstStyle/>
          <a:p>
            <a:pPr algn="ctr" indent="0" marL="0">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They are employed in designing structures, calculating forces, and analyzing the behavior of materials under stress.</a:t>
            </a:r>
            <a:endParaRPr lang="en-US" sz="1250" dirty="0"/>
          </a:p>
        </p:txBody>
      </p:sp>
      <p:sp>
        <p:nvSpPr>
          <p:cNvPr id="10" name="Text 7"/>
          <p:cNvSpPr/>
          <p:nvPr/>
        </p:nvSpPr>
        <p:spPr>
          <a:xfrm>
            <a:off x="6056828" y="5910263"/>
            <a:ext cx="8003143" cy="537805"/>
          </a:xfrm>
          <a:prstGeom prst="rect">
            <a:avLst/>
          </a:prstGeom>
          <a:noFill/>
          <a:ln/>
        </p:spPr>
        <p:txBody>
          <a:bodyPr wrap="none" lIns="0" tIns="0" rIns="0" bIns="0" rtlCol="0" anchor="t"/>
          <a:lstStyle/>
          <a:p>
            <a:pPr algn="ctr" indent="0" marL="0">
              <a:lnSpc>
                <a:spcPts val="4200"/>
              </a:lnSpc>
              <a:buNone/>
            </a:pPr>
            <a:r>
              <a:rPr lang="en-US" sz="4200" dirty="0">
                <a:solidFill>
                  <a:srgbClr val="504C49"/>
                </a:solidFill>
                <a:latin typeface="Platypi Medium" pitchFamily="34" charset="0"/>
                <a:ea typeface="Platypi Medium" pitchFamily="34" charset="-122"/>
                <a:cs typeface="Platypi Medium" pitchFamily="34" charset="-120"/>
              </a:rPr>
              <a:t>3</a:t>
            </a:r>
            <a:endParaRPr lang="en-US" sz="4200" dirty="0"/>
          </a:p>
        </p:txBody>
      </p:sp>
      <p:sp>
        <p:nvSpPr>
          <p:cNvPr id="11" name="Text 8"/>
          <p:cNvSpPr/>
          <p:nvPr/>
        </p:nvSpPr>
        <p:spPr>
          <a:xfrm>
            <a:off x="9039701" y="6651665"/>
            <a:ext cx="2037278" cy="254556"/>
          </a:xfrm>
          <a:prstGeom prst="rect">
            <a:avLst/>
          </a:prstGeom>
          <a:noFill/>
          <a:ln/>
        </p:spPr>
        <p:txBody>
          <a:bodyPr wrap="none" lIns="0" tIns="0" rIns="0" bIns="0" rtlCol="0" anchor="t"/>
          <a:lstStyle/>
          <a:p>
            <a:pPr algn="ctr" indent="0" marL="0">
              <a:lnSpc>
                <a:spcPts val="2000"/>
              </a:lnSpc>
              <a:buNone/>
            </a:pPr>
            <a:r>
              <a:rPr lang="en-US" sz="1600" dirty="0">
                <a:solidFill>
                  <a:srgbClr val="504C49"/>
                </a:solidFill>
                <a:latin typeface="Platypi Medium" pitchFamily="34" charset="0"/>
                <a:ea typeface="Platypi Medium" pitchFamily="34" charset="-122"/>
                <a:cs typeface="Platypi Medium" pitchFamily="34" charset="-120"/>
              </a:rPr>
              <a:t>Finance</a:t>
            </a:r>
            <a:endParaRPr lang="en-US" sz="1600" dirty="0"/>
          </a:p>
        </p:txBody>
      </p:sp>
      <p:sp>
        <p:nvSpPr>
          <p:cNvPr id="12" name="Text 9"/>
          <p:cNvSpPr/>
          <p:nvPr/>
        </p:nvSpPr>
        <p:spPr>
          <a:xfrm>
            <a:off x="6056828" y="7003971"/>
            <a:ext cx="8003143" cy="521494"/>
          </a:xfrm>
          <a:prstGeom prst="rect">
            <a:avLst/>
          </a:prstGeom>
          <a:noFill/>
          <a:ln/>
        </p:spPr>
        <p:txBody>
          <a:bodyPr wrap="square" lIns="0" tIns="0" rIns="0" bIns="0" rtlCol="0" anchor="t"/>
          <a:lstStyle/>
          <a:p>
            <a:pPr algn="ctr" indent="0" marL="0">
              <a:lnSpc>
                <a:spcPts val="2050"/>
              </a:lnSpc>
              <a:buNone/>
            </a:pPr>
            <a:r>
              <a:rPr lang="en-US" sz="1250" dirty="0">
                <a:solidFill>
                  <a:srgbClr val="504C49"/>
                </a:solidFill>
                <a:latin typeface="Source Serif Pro" pitchFamily="34" charset="0"/>
                <a:ea typeface="Source Serif Pro" pitchFamily="34" charset="-122"/>
                <a:cs typeface="Source Serif Pro" pitchFamily="34" charset="-120"/>
              </a:rPr>
              <a:t>Quadratic equations are used in financial modeling, such as calculating compound interest and analyzing investment returns.</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08328"/>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Imaginary and Complex Solutions</a:t>
            </a:r>
            <a:endParaRPr lang="en-US" sz="4450" dirty="0"/>
          </a:p>
        </p:txBody>
      </p:sp>
      <p:sp>
        <p:nvSpPr>
          <p:cNvPr id="4" name="Shape 1"/>
          <p:cNvSpPr/>
          <p:nvPr/>
        </p:nvSpPr>
        <p:spPr>
          <a:xfrm>
            <a:off x="6280190" y="2666048"/>
            <a:ext cx="3664863" cy="2758559"/>
          </a:xfrm>
          <a:prstGeom prst="roundRect">
            <a:avLst>
              <a:gd name="adj" fmla="val 1233"/>
            </a:avLst>
          </a:prstGeom>
          <a:solidFill>
            <a:srgbClr val="F9F7F7"/>
          </a:solidFill>
          <a:ln/>
        </p:spPr>
      </p:sp>
      <p:sp>
        <p:nvSpPr>
          <p:cNvPr id="5" name="Text 2"/>
          <p:cNvSpPr/>
          <p:nvPr/>
        </p:nvSpPr>
        <p:spPr>
          <a:xfrm>
            <a:off x="6507004" y="289286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Discriminant</a:t>
            </a:r>
            <a:endParaRPr lang="en-US" sz="2200" dirty="0"/>
          </a:p>
        </p:txBody>
      </p:sp>
      <p:sp>
        <p:nvSpPr>
          <p:cNvPr id="6" name="Text 3"/>
          <p:cNvSpPr/>
          <p:nvPr/>
        </p:nvSpPr>
        <p:spPr>
          <a:xfrm>
            <a:off x="6507004" y="3383280"/>
            <a:ext cx="3211235"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discriminant, b^2 - 4ac, determines the nature of the solutions. If it's negative, the equation has complex solutions involving imaginary numbers.</a:t>
            </a:r>
            <a:endParaRPr lang="en-US" sz="1750" dirty="0"/>
          </a:p>
        </p:txBody>
      </p:sp>
      <p:sp>
        <p:nvSpPr>
          <p:cNvPr id="7" name="Shape 4"/>
          <p:cNvSpPr/>
          <p:nvPr/>
        </p:nvSpPr>
        <p:spPr>
          <a:xfrm>
            <a:off x="10171867" y="2666048"/>
            <a:ext cx="3664863" cy="2758559"/>
          </a:xfrm>
          <a:prstGeom prst="roundRect">
            <a:avLst>
              <a:gd name="adj" fmla="val 1233"/>
            </a:avLst>
          </a:prstGeom>
          <a:solidFill>
            <a:srgbClr val="F9F7F7"/>
          </a:solidFill>
          <a:ln/>
        </p:spPr>
      </p:sp>
      <p:sp>
        <p:nvSpPr>
          <p:cNvPr id="8" name="Text 5"/>
          <p:cNvSpPr/>
          <p:nvPr/>
        </p:nvSpPr>
        <p:spPr>
          <a:xfrm>
            <a:off x="10398681" y="2892862"/>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Imaginary Unit</a:t>
            </a:r>
            <a:endParaRPr lang="en-US" sz="2200" dirty="0"/>
          </a:p>
        </p:txBody>
      </p:sp>
      <p:sp>
        <p:nvSpPr>
          <p:cNvPr id="9" name="Text 6"/>
          <p:cNvSpPr/>
          <p:nvPr/>
        </p:nvSpPr>
        <p:spPr>
          <a:xfrm>
            <a:off x="10398681" y="3383280"/>
            <a:ext cx="3211235" cy="1814513"/>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The imaginary unit 'i' is defined as √-1. Complex numbers are expressed in the form a + bi, where a and b are real numbers.</a:t>
            </a:r>
            <a:endParaRPr lang="en-US" sz="1750" dirty="0"/>
          </a:p>
        </p:txBody>
      </p:sp>
      <p:sp>
        <p:nvSpPr>
          <p:cNvPr id="10" name="Shape 7"/>
          <p:cNvSpPr/>
          <p:nvPr/>
        </p:nvSpPr>
        <p:spPr>
          <a:xfrm>
            <a:off x="6280190" y="5651421"/>
            <a:ext cx="7556421" cy="1669852"/>
          </a:xfrm>
          <a:prstGeom prst="roundRect">
            <a:avLst>
              <a:gd name="adj" fmla="val 2038"/>
            </a:avLst>
          </a:prstGeom>
          <a:solidFill>
            <a:srgbClr val="F9F7F7"/>
          </a:solidFill>
          <a:ln/>
        </p:spPr>
      </p:sp>
      <p:sp>
        <p:nvSpPr>
          <p:cNvPr id="11" name="Text 8"/>
          <p:cNvSpPr/>
          <p:nvPr/>
        </p:nvSpPr>
        <p:spPr>
          <a:xfrm>
            <a:off x="6507004" y="587823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Applications</a:t>
            </a:r>
            <a:endParaRPr lang="en-US" sz="2200" dirty="0"/>
          </a:p>
        </p:txBody>
      </p:sp>
      <p:sp>
        <p:nvSpPr>
          <p:cNvPr id="12" name="Text 9"/>
          <p:cNvSpPr/>
          <p:nvPr/>
        </p:nvSpPr>
        <p:spPr>
          <a:xfrm>
            <a:off x="6507004" y="6368653"/>
            <a:ext cx="7102793" cy="725805"/>
          </a:xfrm>
          <a:prstGeom prst="rect">
            <a:avLst/>
          </a:prstGeom>
          <a:noFill/>
          <a:ln/>
        </p:spPr>
        <p:txBody>
          <a:bodyPr wrap="square" lIns="0" tIns="0" rIns="0" bIns="0" rtlCol="0" anchor="t"/>
          <a:lstStyle/>
          <a:p>
            <a:pPr indent="0" marL="0">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Complex numbers are essential in various fields like electrical engineering, signal processing, and quantum mechanics.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2024-12-18T03:50:05Z</dcterms:created>
  <dcterms:modified xsi:type="dcterms:W3CDTF">2024-12-18T03:50:05Z</dcterms:modified>
</cp:coreProperties>
</file>