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IBM Plex Sans Medium" panose="020B0603050203000203" pitchFamily="34" charset="0"/>
      <p:regular r:id="rId15"/>
    </p:embeddedFont>
    <p:embeddedFont>
      <p:font typeface="Roboto" panose="02000000000000000000" pitchFamily="2" charset="0"/>
      <p:regular r:id="rId16"/>
      <p:bold r:id="rId17"/>
    </p:embeddedFont>
    <p:embeddedFont>
      <p:font typeface="Roboto Bold" panose="02000000000000000000" pitchFamily="2"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46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14644"/>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F3F3F2"/>
                </a:solidFill>
                <a:latin typeface="IBM Plex Sans Medium" pitchFamily="34" charset="0"/>
                <a:ea typeface="IBM Plex Sans Medium" pitchFamily="34" charset="-122"/>
                <a:cs typeface="IBM Plex Sans Medium" pitchFamily="34" charset="-120"/>
              </a:rPr>
              <a:t>Money: Basic Financial Literacy</a:t>
            </a:r>
            <a:endParaRPr lang="en-US" sz="6150" dirty="0"/>
          </a:p>
        </p:txBody>
      </p:sp>
      <p:sp>
        <p:nvSpPr>
          <p:cNvPr id="4" name="Text 1"/>
          <p:cNvSpPr/>
          <p:nvPr/>
        </p:nvSpPr>
        <p:spPr>
          <a:xfrm>
            <a:off x="793790" y="4211241"/>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Financial literacy is the foundation for a secure financial future. In this comprehensive guide, we'll explore the core concepts of personal finance, equipping you with the knowledge and tools to make informed decisions and achieve your monetary goals.</a:t>
            </a:r>
            <a:endParaRPr lang="en-US" sz="1750" dirty="0"/>
          </a:p>
        </p:txBody>
      </p:sp>
      <p:sp>
        <p:nvSpPr>
          <p:cNvPr id="5" name="Shape 2"/>
          <p:cNvSpPr/>
          <p:nvPr/>
        </p:nvSpPr>
        <p:spPr>
          <a:xfrm>
            <a:off x="793790" y="5934908"/>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942528"/>
            <a:ext cx="347663" cy="347663"/>
          </a:xfrm>
          <a:prstGeom prst="rect">
            <a:avLst/>
          </a:prstGeom>
        </p:spPr>
      </p:pic>
      <p:sp>
        <p:nvSpPr>
          <p:cNvPr id="7" name="Text 3"/>
          <p:cNvSpPr/>
          <p:nvPr/>
        </p:nvSpPr>
        <p:spPr>
          <a:xfrm>
            <a:off x="1270040" y="5918002"/>
            <a:ext cx="3139797" cy="396835"/>
          </a:xfrm>
          <a:prstGeom prst="rect">
            <a:avLst/>
          </a:prstGeom>
          <a:noFill/>
          <a:ln/>
        </p:spPr>
        <p:txBody>
          <a:bodyPr wrap="none" lIns="0" tIns="0" rIns="0" bIns="0" rtlCol="0" anchor="t"/>
          <a:lstStyle/>
          <a:p>
            <a:pPr marL="0" indent="0" algn="l">
              <a:lnSpc>
                <a:spcPts val="3100"/>
              </a:lnSpc>
              <a:buNone/>
            </a:pPr>
            <a:r>
              <a:rPr lang="en-US" sz="2200" b="1" dirty="0">
                <a:solidFill>
                  <a:srgbClr val="D4D4D1"/>
                </a:solidFill>
                <a:latin typeface="Roboto Bold" pitchFamily="34" charset="0"/>
                <a:ea typeface="Roboto Bold" pitchFamily="34" charset="-122"/>
                <a:cs typeface="Roboto Bold" pitchFamily="34" charset="-120"/>
              </a:rPr>
              <a:t>by Onwurah Onyedikachi</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0094" y="762238"/>
            <a:ext cx="7643813" cy="1339453"/>
          </a:xfrm>
          <a:prstGeom prst="rect">
            <a:avLst/>
          </a:prstGeom>
          <a:noFill/>
          <a:ln/>
        </p:spPr>
        <p:txBody>
          <a:bodyPr wrap="square" lIns="0" tIns="0" rIns="0" bIns="0" rtlCol="0" anchor="t"/>
          <a:lstStyle/>
          <a:p>
            <a:pPr marL="0" indent="0">
              <a:lnSpc>
                <a:spcPts val="5250"/>
              </a:lnSpc>
              <a:buNone/>
            </a:pPr>
            <a:r>
              <a:rPr lang="en-US" sz="4200" dirty="0">
                <a:solidFill>
                  <a:srgbClr val="F3F3F2"/>
                </a:solidFill>
                <a:latin typeface="IBM Plex Sans Medium" pitchFamily="34" charset="0"/>
                <a:ea typeface="IBM Plex Sans Medium" pitchFamily="34" charset="-122"/>
                <a:cs typeface="IBM Plex Sans Medium" pitchFamily="34" charset="-120"/>
              </a:rPr>
              <a:t>The Importance of Financial Literacy</a:t>
            </a:r>
            <a:endParaRPr lang="en-US" sz="4200" dirty="0"/>
          </a:p>
        </p:txBody>
      </p:sp>
      <p:sp>
        <p:nvSpPr>
          <p:cNvPr id="4" name="Shape 1"/>
          <p:cNvSpPr/>
          <p:nvPr/>
        </p:nvSpPr>
        <p:spPr>
          <a:xfrm>
            <a:off x="750094" y="2664262"/>
            <a:ext cx="482203" cy="482203"/>
          </a:xfrm>
          <a:prstGeom prst="roundRect">
            <a:avLst>
              <a:gd name="adj" fmla="val 6667"/>
            </a:avLst>
          </a:prstGeom>
          <a:solidFill>
            <a:srgbClr val="484B51"/>
          </a:solidFill>
          <a:ln/>
        </p:spPr>
      </p:sp>
      <p:sp>
        <p:nvSpPr>
          <p:cNvPr id="5" name="Text 2"/>
          <p:cNvSpPr/>
          <p:nvPr/>
        </p:nvSpPr>
        <p:spPr>
          <a:xfrm>
            <a:off x="894755" y="2744629"/>
            <a:ext cx="192881" cy="321469"/>
          </a:xfrm>
          <a:prstGeom prst="rect">
            <a:avLst/>
          </a:prstGeom>
          <a:noFill/>
          <a:ln/>
        </p:spPr>
        <p:txBody>
          <a:bodyPr wrap="none" lIns="0" tIns="0" rIns="0" bIns="0" rtlCol="0" anchor="t"/>
          <a:lstStyle/>
          <a:p>
            <a:pPr marL="0" indent="0" algn="ctr">
              <a:lnSpc>
                <a:spcPts val="2500"/>
              </a:lnSpc>
              <a:buNone/>
            </a:pPr>
            <a:r>
              <a:rPr lang="en-US" sz="2500" dirty="0">
                <a:solidFill>
                  <a:srgbClr val="D4D4D1"/>
                </a:solidFill>
                <a:latin typeface="IBM Plex Sans Medium" pitchFamily="34" charset="0"/>
                <a:ea typeface="IBM Plex Sans Medium" pitchFamily="34" charset="-122"/>
                <a:cs typeface="IBM Plex Sans Medium" pitchFamily="34" charset="-120"/>
              </a:rPr>
              <a:t>1</a:t>
            </a:r>
            <a:endParaRPr lang="en-US" sz="2500" dirty="0"/>
          </a:p>
        </p:txBody>
      </p:sp>
      <p:sp>
        <p:nvSpPr>
          <p:cNvPr id="6" name="Text 3"/>
          <p:cNvSpPr/>
          <p:nvPr/>
        </p:nvSpPr>
        <p:spPr>
          <a:xfrm>
            <a:off x="1446609" y="2664262"/>
            <a:ext cx="3018234" cy="669608"/>
          </a:xfrm>
          <a:prstGeom prst="rect">
            <a:avLst/>
          </a:prstGeom>
          <a:noFill/>
          <a:ln/>
        </p:spPr>
        <p:txBody>
          <a:bodyPr wrap="square" lIns="0" tIns="0" rIns="0" bIns="0" rtlCol="0" anchor="t"/>
          <a:lstStyle/>
          <a:p>
            <a:pPr marL="0" indent="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Empowered Decision-Making</a:t>
            </a:r>
            <a:endParaRPr lang="en-US" sz="2100" dirty="0"/>
          </a:p>
        </p:txBody>
      </p:sp>
      <p:sp>
        <p:nvSpPr>
          <p:cNvPr id="7" name="Text 4"/>
          <p:cNvSpPr/>
          <p:nvPr/>
        </p:nvSpPr>
        <p:spPr>
          <a:xfrm>
            <a:off x="1446609" y="3462457"/>
            <a:ext cx="3018234" cy="2057400"/>
          </a:xfrm>
          <a:prstGeom prst="rect">
            <a:avLst/>
          </a:prstGeom>
          <a:noFill/>
          <a:ln/>
        </p:spPr>
        <p:txBody>
          <a:bodyPr wrap="square" lIns="0" tIns="0" rIns="0" bIns="0" rtlCol="0" anchor="t"/>
          <a:lstStyle/>
          <a:p>
            <a:pPr marL="0" indent="0">
              <a:lnSpc>
                <a:spcPts val="2700"/>
              </a:lnSpc>
              <a:buNone/>
            </a:pPr>
            <a:r>
              <a:rPr lang="en-US" sz="1650" dirty="0">
                <a:solidFill>
                  <a:srgbClr val="D4D4D1"/>
                </a:solidFill>
                <a:latin typeface="Roboto" pitchFamily="34" charset="0"/>
                <a:ea typeface="Roboto" pitchFamily="34" charset="-122"/>
                <a:cs typeface="Roboto" pitchFamily="34" charset="-120"/>
              </a:rPr>
              <a:t>Financial literacy enables you to make informed choices about budgeting, saving, investing, and managing debt, leading to greater control over your financial well-being.</a:t>
            </a:r>
            <a:endParaRPr lang="en-US" sz="1650" dirty="0"/>
          </a:p>
        </p:txBody>
      </p:sp>
      <p:sp>
        <p:nvSpPr>
          <p:cNvPr id="8" name="Shape 5"/>
          <p:cNvSpPr/>
          <p:nvPr/>
        </p:nvSpPr>
        <p:spPr>
          <a:xfrm>
            <a:off x="4679156" y="2664262"/>
            <a:ext cx="482203" cy="482203"/>
          </a:xfrm>
          <a:prstGeom prst="roundRect">
            <a:avLst>
              <a:gd name="adj" fmla="val 6667"/>
            </a:avLst>
          </a:prstGeom>
          <a:solidFill>
            <a:srgbClr val="484B51"/>
          </a:solidFill>
          <a:ln/>
        </p:spPr>
      </p:sp>
      <p:sp>
        <p:nvSpPr>
          <p:cNvPr id="9" name="Text 6"/>
          <p:cNvSpPr/>
          <p:nvPr/>
        </p:nvSpPr>
        <p:spPr>
          <a:xfrm>
            <a:off x="4823817" y="2744629"/>
            <a:ext cx="192881" cy="321469"/>
          </a:xfrm>
          <a:prstGeom prst="rect">
            <a:avLst/>
          </a:prstGeom>
          <a:noFill/>
          <a:ln/>
        </p:spPr>
        <p:txBody>
          <a:bodyPr wrap="none" lIns="0" tIns="0" rIns="0" bIns="0" rtlCol="0" anchor="t"/>
          <a:lstStyle/>
          <a:p>
            <a:pPr marL="0" indent="0" algn="ctr">
              <a:lnSpc>
                <a:spcPts val="2500"/>
              </a:lnSpc>
              <a:buNone/>
            </a:pPr>
            <a:r>
              <a:rPr lang="en-US" sz="2500" dirty="0">
                <a:solidFill>
                  <a:srgbClr val="D4D4D1"/>
                </a:solidFill>
                <a:latin typeface="IBM Plex Sans Medium" pitchFamily="34" charset="0"/>
                <a:ea typeface="IBM Plex Sans Medium" pitchFamily="34" charset="-122"/>
                <a:cs typeface="IBM Plex Sans Medium" pitchFamily="34" charset="-120"/>
              </a:rPr>
              <a:t>2</a:t>
            </a:r>
            <a:endParaRPr lang="en-US" sz="2500" dirty="0"/>
          </a:p>
        </p:txBody>
      </p:sp>
      <p:sp>
        <p:nvSpPr>
          <p:cNvPr id="10" name="Text 7"/>
          <p:cNvSpPr/>
          <p:nvPr/>
        </p:nvSpPr>
        <p:spPr>
          <a:xfrm>
            <a:off x="5375672" y="2664262"/>
            <a:ext cx="3018234" cy="669608"/>
          </a:xfrm>
          <a:prstGeom prst="rect">
            <a:avLst/>
          </a:prstGeom>
          <a:noFill/>
          <a:ln/>
        </p:spPr>
        <p:txBody>
          <a:bodyPr wrap="square" lIns="0" tIns="0" rIns="0" bIns="0" rtlCol="0" anchor="t"/>
          <a:lstStyle/>
          <a:p>
            <a:pPr marL="0" indent="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Avoiding Costly Mistakes</a:t>
            </a:r>
            <a:endParaRPr lang="en-US" sz="2100" dirty="0"/>
          </a:p>
        </p:txBody>
      </p:sp>
      <p:sp>
        <p:nvSpPr>
          <p:cNvPr id="11" name="Text 8"/>
          <p:cNvSpPr/>
          <p:nvPr/>
        </p:nvSpPr>
        <p:spPr>
          <a:xfrm>
            <a:off x="5375672" y="3462457"/>
            <a:ext cx="3018234" cy="2057400"/>
          </a:xfrm>
          <a:prstGeom prst="rect">
            <a:avLst/>
          </a:prstGeom>
          <a:noFill/>
          <a:ln/>
        </p:spPr>
        <p:txBody>
          <a:bodyPr wrap="square" lIns="0" tIns="0" rIns="0" bIns="0" rtlCol="0" anchor="t"/>
          <a:lstStyle/>
          <a:p>
            <a:pPr marL="0" indent="0">
              <a:lnSpc>
                <a:spcPts val="2700"/>
              </a:lnSpc>
              <a:buNone/>
            </a:pPr>
            <a:r>
              <a:rPr lang="en-US" sz="1650" dirty="0">
                <a:solidFill>
                  <a:srgbClr val="D4D4D1"/>
                </a:solidFill>
                <a:latin typeface="Roboto" pitchFamily="34" charset="0"/>
                <a:ea typeface="Roboto" pitchFamily="34" charset="-122"/>
                <a:cs typeface="Roboto" pitchFamily="34" charset="-120"/>
              </a:rPr>
              <a:t>Understanding financial principles can help you steer clear of common pitfalls, such as overspending, accumulating excessive debt, or missing opportunities for growth.</a:t>
            </a:r>
            <a:endParaRPr lang="en-US" sz="1650" dirty="0"/>
          </a:p>
        </p:txBody>
      </p:sp>
      <p:sp>
        <p:nvSpPr>
          <p:cNvPr id="12" name="Shape 9"/>
          <p:cNvSpPr/>
          <p:nvPr/>
        </p:nvSpPr>
        <p:spPr>
          <a:xfrm>
            <a:off x="750094" y="5975271"/>
            <a:ext cx="482203" cy="482203"/>
          </a:xfrm>
          <a:prstGeom prst="roundRect">
            <a:avLst>
              <a:gd name="adj" fmla="val 6667"/>
            </a:avLst>
          </a:prstGeom>
          <a:solidFill>
            <a:srgbClr val="484B51"/>
          </a:solidFill>
          <a:ln/>
        </p:spPr>
      </p:sp>
      <p:sp>
        <p:nvSpPr>
          <p:cNvPr id="13" name="Text 10"/>
          <p:cNvSpPr/>
          <p:nvPr/>
        </p:nvSpPr>
        <p:spPr>
          <a:xfrm>
            <a:off x="894755" y="6055638"/>
            <a:ext cx="192881" cy="321469"/>
          </a:xfrm>
          <a:prstGeom prst="rect">
            <a:avLst/>
          </a:prstGeom>
          <a:noFill/>
          <a:ln/>
        </p:spPr>
        <p:txBody>
          <a:bodyPr wrap="none" lIns="0" tIns="0" rIns="0" bIns="0" rtlCol="0" anchor="t"/>
          <a:lstStyle/>
          <a:p>
            <a:pPr marL="0" indent="0" algn="ctr">
              <a:lnSpc>
                <a:spcPts val="2500"/>
              </a:lnSpc>
              <a:buNone/>
            </a:pPr>
            <a:r>
              <a:rPr lang="en-US" sz="2500" dirty="0">
                <a:solidFill>
                  <a:srgbClr val="D4D4D1"/>
                </a:solidFill>
                <a:latin typeface="IBM Plex Sans Medium" pitchFamily="34" charset="0"/>
                <a:ea typeface="IBM Plex Sans Medium" pitchFamily="34" charset="-122"/>
                <a:cs typeface="IBM Plex Sans Medium" pitchFamily="34" charset="-120"/>
              </a:rPr>
              <a:t>3</a:t>
            </a:r>
            <a:endParaRPr lang="en-US" sz="2500" dirty="0"/>
          </a:p>
        </p:txBody>
      </p:sp>
      <p:sp>
        <p:nvSpPr>
          <p:cNvPr id="14" name="Text 11"/>
          <p:cNvSpPr/>
          <p:nvPr/>
        </p:nvSpPr>
        <p:spPr>
          <a:xfrm>
            <a:off x="1446609" y="5975271"/>
            <a:ext cx="3552349" cy="334804"/>
          </a:xfrm>
          <a:prstGeom prst="rect">
            <a:avLst/>
          </a:prstGeom>
          <a:noFill/>
          <a:ln/>
        </p:spPr>
        <p:txBody>
          <a:bodyPr wrap="none" lIns="0" tIns="0" rIns="0" bIns="0" rtlCol="0" anchor="t"/>
          <a:lstStyle/>
          <a:p>
            <a:pPr marL="0" indent="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Long-Term Financial Security</a:t>
            </a:r>
            <a:endParaRPr lang="en-US" sz="2100" dirty="0"/>
          </a:p>
        </p:txBody>
      </p:sp>
      <p:sp>
        <p:nvSpPr>
          <p:cNvPr id="15" name="Text 12"/>
          <p:cNvSpPr/>
          <p:nvPr/>
        </p:nvSpPr>
        <p:spPr>
          <a:xfrm>
            <a:off x="1446609" y="6438662"/>
            <a:ext cx="6947297" cy="1028700"/>
          </a:xfrm>
          <a:prstGeom prst="rect">
            <a:avLst/>
          </a:prstGeom>
          <a:noFill/>
          <a:ln/>
        </p:spPr>
        <p:txBody>
          <a:bodyPr wrap="square" lIns="0" tIns="0" rIns="0" bIns="0" rtlCol="0" anchor="t"/>
          <a:lstStyle/>
          <a:p>
            <a:pPr marL="0" indent="0">
              <a:lnSpc>
                <a:spcPts val="2700"/>
              </a:lnSpc>
              <a:buNone/>
            </a:pPr>
            <a:r>
              <a:rPr lang="en-US" sz="1650" dirty="0">
                <a:solidFill>
                  <a:srgbClr val="D4D4D1"/>
                </a:solidFill>
                <a:latin typeface="Roboto" pitchFamily="34" charset="0"/>
                <a:ea typeface="Roboto" pitchFamily="34" charset="-122"/>
                <a:cs typeface="Roboto" pitchFamily="34" charset="-120"/>
              </a:rPr>
              <a:t>Developing financial literacy equips you with the knowledge and skills to plan for the future, save for retirement, and protect your assets, ensuring a more secure and stable financial future.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32704"/>
            <a:ext cx="9569410" cy="708779"/>
          </a:xfrm>
          <a:prstGeom prst="rect">
            <a:avLst/>
          </a:prstGeom>
          <a:noFill/>
          <a:ln/>
        </p:spPr>
        <p:txBody>
          <a:bodyPr wrap="none" lIns="0" tIns="0" rIns="0" bIns="0" rtlCol="0" anchor="t"/>
          <a:lstStyle/>
          <a:p>
            <a:pPr marL="0" indent="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Understanding Budgeting and Saving</a:t>
            </a:r>
            <a:endParaRPr lang="en-US" sz="4450" dirty="0"/>
          </a:p>
        </p:txBody>
      </p:sp>
      <p:sp>
        <p:nvSpPr>
          <p:cNvPr id="3" name="Text 1"/>
          <p:cNvSpPr/>
          <p:nvPr/>
        </p:nvSpPr>
        <p:spPr>
          <a:xfrm>
            <a:off x="793790" y="29084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Budgeting Basics</a:t>
            </a:r>
            <a:endParaRPr lang="en-US" sz="2200" dirty="0"/>
          </a:p>
        </p:txBody>
      </p:sp>
      <p:sp>
        <p:nvSpPr>
          <p:cNvPr id="4" name="Text 2"/>
          <p:cNvSpPr/>
          <p:nvPr/>
        </p:nvSpPr>
        <p:spPr>
          <a:xfrm>
            <a:off x="793790" y="3489603"/>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Crafting a personalized budget is the cornerstone of sound financial management. It involves tracking your income, categorizing expenses, and prioritizing your spending to align with your financial goals.</a:t>
            </a:r>
            <a:endParaRPr lang="en-US" sz="1750" dirty="0"/>
          </a:p>
        </p:txBody>
      </p:sp>
      <p:sp>
        <p:nvSpPr>
          <p:cNvPr id="5" name="Text 3"/>
          <p:cNvSpPr/>
          <p:nvPr/>
        </p:nvSpPr>
        <p:spPr>
          <a:xfrm>
            <a:off x="5332928" y="29084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Savings Strategies</a:t>
            </a:r>
            <a:endParaRPr lang="en-US" sz="2200" dirty="0"/>
          </a:p>
        </p:txBody>
      </p:sp>
      <p:sp>
        <p:nvSpPr>
          <p:cNvPr id="6" name="Text 4"/>
          <p:cNvSpPr/>
          <p:nvPr/>
        </p:nvSpPr>
        <p:spPr>
          <a:xfrm>
            <a:off x="5332928" y="3489603"/>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Establishing a consistent savings routine is crucial for building emergency funds, achieving short-term objectives, and laying the groundwork for long-term financial security. Explore techniques like the 50/30/20 rule and automating transfers to savings accounts.</a:t>
            </a:r>
            <a:endParaRPr lang="en-US" sz="1750" dirty="0"/>
          </a:p>
        </p:txBody>
      </p:sp>
      <p:sp>
        <p:nvSpPr>
          <p:cNvPr id="7" name="Text 5"/>
          <p:cNvSpPr/>
          <p:nvPr/>
        </p:nvSpPr>
        <p:spPr>
          <a:xfrm>
            <a:off x="9872067" y="29084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Cutting Costs</a:t>
            </a:r>
            <a:endParaRPr lang="en-US" sz="2200" dirty="0"/>
          </a:p>
        </p:txBody>
      </p:sp>
      <p:sp>
        <p:nvSpPr>
          <p:cNvPr id="8" name="Text 6"/>
          <p:cNvSpPr/>
          <p:nvPr/>
        </p:nvSpPr>
        <p:spPr>
          <a:xfrm>
            <a:off x="9872067" y="3489603"/>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Identify areas where you can reduce expenses, such as negotiating bills, curbing discretionary spending, and taking advantage of discounts and coupons. Implement cost-cutting measures to free up funds for saving and investing.</a:t>
            </a:r>
            <a:endParaRPr lang="en-US" sz="1750" dirty="0"/>
          </a:p>
        </p:txBody>
      </p:sp>
      <p:pic>
        <p:nvPicPr>
          <p:cNvPr id="10" name="Picture 9">
            <a:extLst>
              <a:ext uri="{FF2B5EF4-FFF2-40B4-BE49-F238E27FC236}">
                <a16:creationId xmlns:a16="http://schemas.microsoft.com/office/drawing/2014/main" id="{19F9076E-C416-43B8-9BCB-2F23CC3A6B3A}"/>
              </a:ext>
            </a:extLst>
          </p:cNvPr>
          <p:cNvPicPr>
            <a:picLocks noChangeAspect="1"/>
          </p:cNvPicPr>
          <p:nvPr/>
        </p:nvPicPr>
        <p:blipFill>
          <a:blip r:embed="rId3"/>
          <a:stretch>
            <a:fillRect/>
          </a:stretch>
        </p:blipFill>
        <p:spPr>
          <a:xfrm>
            <a:off x="12085826" y="7524652"/>
            <a:ext cx="2524477" cy="7049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719"/>
          </a:xfrm>
          <a:prstGeom prst="rect">
            <a:avLst/>
          </a:prstGeom>
        </p:spPr>
      </p:pic>
      <p:sp>
        <p:nvSpPr>
          <p:cNvPr id="3" name="Text 0"/>
          <p:cNvSpPr/>
          <p:nvPr/>
        </p:nvSpPr>
        <p:spPr>
          <a:xfrm>
            <a:off x="716399" y="562927"/>
            <a:ext cx="6047303" cy="639604"/>
          </a:xfrm>
          <a:prstGeom prst="rect">
            <a:avLst/>
          </a:prstGeom>
          <a:noFill/>
          <a:ln/>
        </p:spPr>
        <p:txBody>
          <a:bodyPr wrap="none" lIns="0" tIns="0" rIns="0" bIns="0" rtlCol="0" anchor="t"/>
          <a:lstStyle/>
          <a:p>
            <a:pPr marL="0" indent="0">
              <a:lnSpc>
                <a:spcPts val="5000"/>
              </a:lnSpc>
              <a:buNone/>
            </a:pPr>
            <a:r>
              <a:rPr lang="en-US" sz="4000" dirty="0">
                <a:solidFill>
                  <a:srgbClr val="F3F3F2"/>
                </a:solidFill>
                <a:latin typeface="IBM Plex Sans Medium" pitchFamily="34" charset="0"/>
                <a:ea typeface="IBM Plex Sans Medium" pitchFamily="34" charset="-122"/>
                <a:cs typeface="IBM Plex Sans Medium" pitchFamily="34" charset="-120"/>
              </a:rPr>
              <a:t>Managing Credit and Debt</a:t>
            </a:r>
            <a:endParaRPr lang="en-US" sz="4000" dirty="0"/>
          </a:p>
        </p:txBody>
      </p:sp>
      <p:pic>
        <p:nvPicPr>
          <p:cNvPr id="4" name="Image 1" descr="preencoded.png"/>
          <p:cNvPicPr>
            <a:picLocks noChangeAspect="1"/>
          </p:cNvPicPr>
          <p:nvPr/>
        </p:nvPicPr>
        <p:blipFill>
          <a:blip r:embed="rId4"/>
          <a:stretch>
            <a:fillRect/>
          </a:stretch>
        </p:blipFill>
        <p:spPr>
          <a:xfrm>
            <a:off x="716399" y="1509474"/>
            <a:ext cx="1023461" cy="2161580"/>
          </a:xfrm>
          <a:prstGeom prst="rect">
            <a:avLst/>
          </a:prstGeom>
        </p:spPr>
      </p:pic>
      <p:sp>
        <p:nvSpPr>
          <p:cNvPr id="5" name="Text 1"/>
          <p:cNvSpPr/>
          <p:nvPr/>
        </p:nvSpPr>
        <p:spPr>
          <a:xfrm>
            <a:off x="2046803" y="1714143"/>
            <a:ext cx="2558772" cy="319802"/>
          </a:xfrm>
          <a:prstGeom prst="rect">
            <a:avLst/>
          </a:prstGeom>
          <a:noFill/>
          <a:ln/>
        </p:spPr>
        <p:txBody>
          <a:bodyPr wrap="none" lIns="0" tIns="0" rIns="0" bIns="0" rtlCol="0" anchor="t"/>
          <a:lstStyle/>
          <a:p>
            <a:pPr marL="0" indent="0" algn="l">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Understanding Credit</a:t>
            </a:r>
            <a:endParaRPr lang="en-US" sz="2000" dirty="0"/>
          </a:p>
        </p:txBody>
      </p:sp>
      <p:sp>
        <p:nvSpPr>
          <p:cNvPr id="6" name="Text 2"/>
          <p:cNvSpPr/>
          <p:nvPr/>
        </p:nvSpPr>
        <p:spPr>
          <a:xfrm>
            <a:off x="2046803" y="2156698"/>
            <a:ext cx="6380798" cy="1309688"/>
          </a:xfrm>
          <a:prstGeom prst="rect">
            <a:avLst/>
          </a:prstGeom>
          <a:noFill/>
          <a:ln/>
        </p:spPr>
        <p:txBody>
          <a:bodyPr wrap="square" lIns="0" tIns="0" rIns="0" bIns="0" rtlCol="0" anchor="t"/>
          <a:lstStyle/>
          <a:p>
            <a:pPr marL="0" indent="0" algn="l">
              <a:lnSpc>
                <a:spcPts val="2550"/>
              </a:lnSpc>
              <a:buNone/>
            </a:pPr>
            <a:r>
              <a:rPr lang="en-US" sz="1600" dirty="0">
                <a:solidFill>
                  <a:srgbClr val="D4D4D1"/>
                </a:solidFill>
                <a:latin typeface="Roboto" pitchFamily="34" charset="0"/>
                <a:ea typeface="Roboto" pitchFamily="34" charset="-122"/>
                <a:cs typeface="Roboto" pitchFamily="34" charset="-120"/>
              </a:rPr>
              <a:t>Familiarize yourself with the fundamentals of credit, including credit scores, credit reports, and the factors that influence your creditworthiness. Adopt strategies to build and maintain a strong credit history.</a:t>
            </a:r>
            <a:endParaRPr lang="en-US" sz="1600" dirty="0"/>
          </a:p>
        </p:txBody>
      </p:sp>
      <p:pic>
        <p:nvPicPr>
          <p:cNvPr id="7" name="Image 2" descr="preencoded.png"/>
          <p:cNvPicPr>
            <a:picLocks noChangeAspect="1"/>
          </p:cNvPicPr>
          <p:nvPr/>
        </p:nvPicPr>
        <p:blipFill>
          <a:blip r:embed="rId5"/>
          <a:stretch>
            <a:fillRect/>
          </a:stretch>
        </p:blipFill>
        <p:spPr>
          <a:xfrm>
            <a:off x="716399" y="3671054"/>
            <a:ext cx="1023461" cy="2161580"/>
          </a:xfrm>
          <a:prstGeom prst="rect">
            <a:avLst/>
          </a:prstGeom>
        </p:spPr>
      </p:pic>
      <p:sp>
        <p:nvSpPr>
          <p:cNvPr id="8" name="Text 3"/>
          <p:cNvSpPr/>
          <p:nvPr/>
        </p:nvSpPr>
        <p:spPr>
          <a:xfrm>
            <a:off x="2046803" y="3875723"/>
            <a:ext cx="3642360" cy="319802"/>
          </a:xfrm>
          <a:prstGeom prst="rect">
            <a:avLst/>
          </a:prstGeom>
          <a:noFill/>
          <a:ln/>
        </p:spPr>
        <p:txBody>
          <a:bodyPr wrap="none" lIns="0" tIns="0" rIns="0" bIns="0" rtlCol="0" anchor="t"/>
          <a:lstStyle/>
          <a:p>
            <a:pPr marL="0" indent="0" algn="l">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Responsible Debt Management</a:t>
            </a:r>
            <a:endParaRPr lang="en-US" sz="2000" dirty="0"/>
          </a:p>
        </p:txBody>
      </p:sp>
      <p:sp>
        <p:nvSpPr>
          <p:cNvPr id="9" name="Text 4"/>
          <p:cNvSpPr/>
          <p:nvPr/>
        </p:nvSpPr>
        <p:spPr>
          <a:xfrm>
            <a:off x="2046803" y="4318278"/>
            <a:ext cx="6380798" cy="1309688"/>
          </a:xfrm>
          <a:prstGeom prst="rect">
            <a:avLst/>
          </a:prstGeom>
          <a:noFill/>
          <a:ln/>
        </p:spPr>
        <p:txBody>
          <a:bodyPr wrap="square" lIns="0" tIns="0" rIns="0" bIns="0" rtlCol="0" anchor="t"/>
          <a:lstStyle/>
          <a:p>
            <a:pPr marL="0" indent="0" algn="l">
              <a:lnSpc>
                <a:spcPts val="2550"/>
              </a:lnSpc>
              <a:buNone/>
            </a:pPr>
            <a:r>
              <a:rPr lang="en-US" sz="1600" dirty="0">
                <a:solidFill>
                  <a:srgbClr val="D4D4D1"/>
                </a:solidFill>
                <a:latin typeface="Roboto" pitchFamily="34" charset="0"/>
                <a:ea typeface="Roboto" pitchFamily="34" charset="-122"/>
                <a:cs typeface="Roboto" pitchFamily="34" charset="-120"/>
              </a:rPr>
              <a:t>Develop a plan to pay off existing debts, prioritizing high-interest obligations and exploring options like debt consolidation or negotiation. Learn to use credit cards responsibly and avoid falling into the debt trap.</a:t>
            </a:r>
            <a:endParaRPr lang="en-US" sz="1600" dirty="0"/>
          </a:p>
        </p:txBody>
      </p:sp>
      <p:pic>
        <p:nvPicPr>
          <p:cNvPr id="10" name="Image 3" descr="preencoded.png"/>
          <p:cNvPicPr>
            <a:picLocks noChangeAspect="1"/>
          </p:cNvPicPr>
          <p:nvPr/>
        </p:nvPicPr>
        <p:blipFill>
          <a:blip r:embed="rId6"/>
          <a:stretch>
            <a:fillRect/>
          </a:stretch>
        </p:blipFill>
        <p:spPr>
          <a:xfrm>
            <a:off x="716399" y="5832634"/>
            <a:ext cx="1023461" cy="1834158"/>
          </a:xfrm>
          <a:prstGeom prst="rect">
            <a:avLst/>
          </a:prstGeom>
        </p:spPr>
      </p:pic>
      <p:sp>
        <p:nvSpPr>
          <p:cNvPr id="11" name="Text 5"/>
          <p:cNvSpPr/>
          <p:nvPr/>
        </p:nvSpPr>
        <p:spPr>
          <a:xfrm>
            <a:off x="2046803" y="6037302"/>
            <a:ext cx="2578537" cy="319802"/>
          </a:xfrm>
          <a:prstGeom prst="rect">
            <a:avLst/>
          </a:prstGeom>
          <a:noFill/>
          <a:ln/>
        </p:spPr>
        <p:txBody>
          <a:bodyPr wrap="none" lIns="0" tIns="0" rIns="0" bIns="0" rtlCol="0" anchor="t"/>
          <a:lstStyle/>
          <a:p>
            <a:pPr marL="0" indent="0" algn="l">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Protecting Your Credit</a:t>
            </a:r>
            <a:endParaRPr lang="en-US" sz="2000" dirty="0"/>
          </a:p>
        </p:txBody>
      </p:sp>
      <p:sp>
        <p:nvSpPr>
          <p:cNvPr id="12" name="Text 6"/>
          <p:cNvSpPr/>
          <p:nvPr/>
        </p:nvSpPr>
        <p:spPr>
          <a:xfrm>
            <a:off x="2046803" y="6479858"/>
            <a:ext cx="6380798" cy="982266"/>
          </a:xfrm>
          <a:prstGeom prst="rect">
            <a:avLst/>
          </a:prstGeom>
          <a:noFill/>
          <a:ln/>
        </p:spPr>
        <p:txBody>
          <a:bodyPr wrap="square" lIns="0" tIns="0" rIns="0" bIns="0" rtlCol="0" anchor="t"/>
          <a:lstStyle/>
          <a:p>
            <a:pPr marL="0" indent="0" algn="l">
              <a:lnSpc>
                <a:spcPts val="2550"/>
              </a:lnSpc>
              <a:buNone/>
            </a:pPr>
            <a:r>
              <a:rPr lang="en-US" sz="1600" dirty="0">
                <a:solidFill>
                  <a:srgbClr val="D4D4D1"/>
                </a:solidFill>
                <a:latin typeface="Roboto" pitchFamily="34" charset="0"/>
                <a:ea typeface="Roboto" pitchFamily="34" charset="-122"/>
                <a:cs typeface="Roboto" pitchFamily="34" charset="-120"/>
              </a:rPr>
              <a:t>Safeguard your credit by monitoring your reports, disputing errors, and taking measures to prevent identity theft and fraud. Understand your rights and the steps to address credit-related issues.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9345" y="749856"/>
            <a:ext cx="5741551" cy="627578"/>
          </a:xfrm>
          <a:prstGeom prst="rect">
            <a:avLst/>
          </a:prstGeom>
          <a:noFill/>
          <a:ln/>
        </p:spPr>
        <p:txBody>
          <a:bodyPr wrap="none" lIns="0" tIns="0" rIns="0" bIns="0" rtlCol="0" anchor="t"/>
          <a:lstStyle/>
          <a:p>
            <a:pPr marL="0" indent="0">
              <a:lnSpc>
                <a:spcPts val="4900"/>
              </a:lnSpc>
              <a:buNone/>
            </a:pPr>
            <a:r>
              <a:rPr lang="en-US" sz="3950" dirty="0">
                <a:solidFill>
                  <a:srgbClr val="F3F3F2"/>
                </a:solidFill>
                <a:latin typeface="IBM Plex Sans Medium" pitchFamily="34" charset="0"/>
                <a:ea typeface="IBM Plex Sans Medium" pitchFamily="34" charset="-122"/>
                <a:cs typeface="IBM Plex Sans Medium" pitchFamily="34" charset="-120"/>
              </a:rPr>
              <a:t>Introduction to Investing</a:t>
            </a:r>
            <a:endParaRPr lang="en-US" sz="3950" dirty="0"/>
          </a:p>
        </p:txBody>
      </p:sp>
      <p:sp>
        <p:nvSpPr>
          <p:cNvPr id="4" name="Shape 1"/>
          <p:cNvSpPr/>
          <p:nvPr/>
        </p:nvSpPr>
        <p:spPr>
          <a:xfrm>
            <a:off x="6479143" y="1678662"/>
            <a:ext cx="22860" cy="5801082"/>
          </a:xfrm>
          <a:prstGeom prst="roundRect">
            <a:avLst>
              <a:gd name="adj" fmla="val 131792"/>
            </a:avLst>
          </a:prstGeom>
          <a:solidFill>
            <a:srgbClr val="61646A"/>
          </a:solidFill>
          <a:ln/>
        </p:spPr>
      </p:sp>
      <p:sp>
        <p:nvSpPr>
          <p:cNvPr id="5" name="Shape 2"/>
          <p:cNvSpPr/>
          <p:nvPr/>
        </p:nvSpPr>
        <p:spPr>
          <a:xfrm>
            <a:off x="6693634" y="2118955"/>
            <a:ext cx="702945" cy="22860"/>
          </a:xfrm>
          <a:prstGeom prst="roundRect">
            <a:avLst>
              <a:gd name="adj" fmla="val 131792"/>
            </a:avLst>
          </a:prstGeom>
          <a:solidFill>
            <a:srgbClr val="61646A"/>
          </a:solidFill>
          <a:ln/>
        </p:spPr>
      </p:sp>
      <p:sp>
        <p:nvSpPr>
          <p:cNvPr id="6" name="Shape 3"/>
          <p:cNvSpPr/>
          <p:nvPr/>
        </p:nvSpPr>
        <p:spPr>
          <a:xfrm>
            <a:off x="6264652" y="1904524"/>
            <a:ext cx="451842" cy="451842"/>
          </a:xfrm>
          <a:prstGeom prst="roundRect">
            <a:avLst>
              <a:gd name="adj" fmla="val 6668"/>
            </a:avLst>
          </a:prstGeom>
          <a:solidFill>
            <a:srgbClr val="484B51"/>
          </a:solidFill>
          <a:ln/>
        </p:spPr>
      </p:sp>
      <p:sp>
        <p:nvSpPr>
          <p:cNvPr id="7" name="Text 4"/>
          <p:cNvSpPr/>
          <p:nvPr/>
        </p:nvSpPr>
        <p:spPr>
          <a:xfrm>
            <a:off x="6400145" y="1979771"/>
            <a:ext cx="180737" cy="301228"/>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1</a:t>
            </a:r>
            <a:endParaRPr lang="en-US" sz="2350" dirty="0"/>
          </a:p>
        </p:txBody>
      </p:sp>
      <p:sp>
        <p:nvSpPr>
          <p:cNvPr id="8" name="Text 5"/>
          <p:cNvSpPr/>
          <p:nvPr/>
        </p:nvSpPr>
        <p:spPr>
          <a:xfrm>
            <a:off x="7595235" y="1879402"/>
            <a:ext cx="3053001" cy="313849"/>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Defining Investment Goals</a:t>
            </a:r>
            <a:endParaRPr lang="en-US" sz="1950" dirty="0"/>
          </a:p>
        </p:txBody>
      </p:sp>
      <p:sp>
        <p:nvSpPr>
          <p:cNvPr id="9" name="Text 6"/>
          <p:cNvSpPr/>
          <p:nvPr/>
        </p:nvSpPr>
        <p:spPr>
          <a:xfrm>
            <a:off x="7595235" y="2313742"/>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D4D4D1"/>
                </a:solidFill>
                <a:latin typeface="Roboto" pitchFamily="34" charset="0"/>
                <a:ea typeface="Roboto" pitchFamily="34" charset="-122"/>
                <a:cs typeface="Roboto" pitchFamily="34" charset="-120"/>
              </a:rPr>
              <a:t>Clearly identify your investment objectives, such as building wealth, generating passive income, or funding specific financial goals. This will guide your investment strategy and risk tolerance.</a:t>
            </a:r>
            <a:endParaRPr lang="en-US" sz="1550" dirty="0"/>
          </a:p>
        </p:txBody>
      </p:sp>
      <p:sp>
        <p:nvSpPr>
          <p:cNvPr id="10" name="Shape 7"/>
          <p:cNvSpPr/>
          <p:nvPr/>
        </p:nvSpPr>
        <p:spPr>
          <a:xfrm>
            <a:off x="6693634" y="4119563"/>
            <a:ext cx="702945" cy="22860"/>
          </a:xfrm>
          <a:prstGeom prst="roundRect">
            <a:avLst>
              <a:gd name="adj" fmla="val 131792"/>
            </a:avLst>
          </a:prstGeom>
          <a:solidFill>
            <a:srgbClr val="61646A"/>
          </a:solidFill>
          <a:ln/>
        </p:spPr>
      </p:sp>
      <p:sp>
        <p:nvSpPr>
          <p:cNvPr id="11" name="Shape 8"/>
          <p:cNvSpPr/>
          <p:nvPr/>
        </p:nvSpPr>
        <p:spPr>
          <a:xfrm>
            <a:off x="6264652" y="3905131"/>
            <a:ext cx="451842" cy="451842"/>
          </a:xfrm>
          <a:prstGeom prst="roundRect">
            <a:avLst>
              <a:gd name="adj" fmla="val 6668"/>
            </a:avLst>
          </a:prstGeom>
          <a:solidFill>
            <a:srgbClr val="484B51"/>
          </a:solidFill>
          <a:ln/>
        </p:spPr>
      </p:sp>
      <p:sp>
        <p:nvSpPr>
          <p:cNvPr id="12" name="Text 9"/>
          <p:cNvSpPr/>
          <p:nvPr/>
        </p:nvSpPr>
        <p:spPr>
          <a:xfrm>
            <a:off x="6400145" y="3980378"/>
            <a:ext cx="180737" cy="301228"/>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2</a:t>
            </a:r>
            <a:endParaRPr lang="en-US" sz="2350" dirty="0"/>
          </a:p>
        </p:txBody>
      </p:sp>
      <p:sp>
        <p:nvSpPr>
          <p:cNvPr id="13" name="Text 10"/>
          <p:cNvSpPr/>
          <p:nvPr/>
        </p:nvSpPr>
        <p:spPr>
          <a:xfrm>
            <a:off x="7595235" y="3880009"/>
            <a:ext cx="2510552" cy="313849"/>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Asset Allocation</a:t>
            </a:r>
            <a:endParaRPr lang="en-US" sz="1950" dirty="0"/>
          </a:p>
        </p:txBody>
      </p:sp>
      <p:sp>
        <p:nvSpPr>
          <p:cNvPr id="14" name="Text 11"/>
          <p:cNvSpPr/>
          <p:nvPr/>
        </p:nvSpPr>
        <p:spPr>
          <a:xfrm>
            <a:off x="7595235" y="4314349"/>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D4D4D1"/>
                </a:solidFill>
                <a:latin typeface="Roboto" pitchFamily="34" charset="0"/>
                <a:ea typeface="Roboto" pitchFamily="34" charset="-122"/>
                <a:cs typeface="Roboto" pitchFamily="34" charset="-120"/>
              </a:rPr>
              <a:t>Diversify your investments across different asset classes, including stocks, bonds, real estate, and alternative investments. Proper asset allocation can help manage risk and optimize your returns.</a:t>
            </a:r>
            <a:endParaRPr lang="en-US" sz="1550" dirty="0"/>
          </a:p>
        </p:txBody>
      </p:sp>
      <p:sp>
        <p:nvSpPr>
          <p:cNvPr id="15" name="Shape 12"/>
          <p:cNvSpPr/>
          <p:nvPr/>
        </p:nvSpPr>
        <p:spPr>
          <a:xfrm>
            <a:off x="6693634" y="6120170"/>
            <a:ext cx="702945" cy="22860"/>
          </a:xfrm>
          <a:prstGeom prst="roundRect">
            <a:avLst>
              <a:gd name="adj" fmla="val 131792"/>
            </a:avLst>
          </a:prstGeom>
          <a:solidFill>
            <a:srgbClr val="61646A"/>
          </a:solidFill>
          <a:ln/>
        </p:spPr>
      </p:sp>
      <p:sp>
        <p:nvSpPr>
          <p:cNvPr id="16" name="Shape 13"/>
          <p:cNvSpPr/>
          <p:nvPr/>
        </p:nvSpPr>
        <p:spPr>
          <a:xfrm>
            <a:off x="6264652" y="5905738"/>
            <a:ext cx="451842" cy="451842"/>
          </a:xfrm>
          <a:prstGeom prst="roundRect">
            <a:avLst>
              <a:gd name="adj" fmla="val 6668"/>
            </a:avLst>
          </a:prstGeom>
          <a:solidFill>
            <a:srgbClr val="484B51"/>
          </a:solidFill>
          <a:ln/>
        </p:spPr>
      </p:sp>
      <p:sp>
        <p:nvSpPr>
          <p:cNvPr id="17" name="Text 14"/>
          <p:cNvSpPr/>
          <p:nvPr/>
        </p:nvSpPr>
        <p:spPr>
          <a:xfrm>
            <a:off x="6400145" y="5980986"/>
            <a:ext cx="180737" cy="301228"/>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3</a:t>
            </a:r>
            <a:endParaRPr lang="en-US" sz="2350" dirty="0"/>
          </a:p>
        </p:txBody>
      </p:sp>
      <p:sp>
        <p:nvSpPr>
          <p:cNvPr id="18" name="Text 15"/>
          <p:cNvSpPr/>
          <p:nvPr/>
        </p:nvSpPr>
        <p:spPr>
          <a:xfrm>
            <a:off x="7595235" y="5880616"/>
            <a:ext cx="2510552" cy="313849"/>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Long-Term Mindset</a:t>
            </a:r>
            <a:endParaRPr lang="en-US" sz="1950" dirty="0"/>
          </a:p>
        </p:txBody>
      </p:sp>
      <p:sp>
        <p:nvSpPr>
          <p:cNvPr id="19" name="Text 16"/>
          <p:cNvSpPr/>
          <p:nvPr/>
        </p:nvSpPr>
        <p:spPr>
          <a:xfrm>
            <a:off x="7595235" y="6314956"/>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D4D4D1"/>
                </a:solidFill>
                <a:latin typeface="Roboto" pitchFamily="34" charset="0"/>
                <a:ea typeface="Roboto" pitchFamily="34" charset="-122"/>
                <a:cs typeface="Roboto" pitchFamily="34" charset="-120"/>
              </a:rPr>
              <a:t>Investing is a marathon, not a sprint. Adopt a patient, disciplined approach, focusing on long-term growth and avoiding the temptation to time the market or engage in speculative trading.</a:t>
            </a:r>
            <a:endParaRPr lang="en-US" sz="1550" dirty="0"/>
          </a:p>
        </p:txBody>
      </p:sp>
      <p:pic>
        <p:nvPicPr>
          <p:cNvPr id="21" name="Picture 20">
            <a:extLst>
              <a:ext uri="{FF2B5EF4-FFF2-40B4-BE49-F238E27FC236}">
                <a16:creationId xmlns:a16="http://schemas.microsoft.com/office/drawing/2014/main" id="{84FE1EA5-44C3-472A-84B3-440DD3AC330D}"/>
              </a:ext>
            </a:extLst>
          </p:cNvPr>
          <p:cNvPicPr>
            <a:picLocks noChangeAspect="1"/>
          </p:cNvPicPr>
          <p:nvPr/>
        </p:nvPicPr>
        <p:blipFill>
          <a:blip r:embed="rId4"/>
          <a:stretch>
            <a:fillRect/>
          </a:stretch>
        </p:blipFill>
        <p:spPr>
          <a:xfrm>
            <a:off x="12105923" y="7479744"/>
            <a:ext cx="2524477" cy="7049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743"/>
          </a:xfrm>
          <a:prstGeom prst="rect">
            <a:avLst/>
          </a:prstGeom>
        </p:spPr>
      </p:pic>
      <p:sp>
        <p:nvSpPr>
          <p:cNvPr id="3" name="Text 0"/>
          <p:cNvSpPr/>
          <p:nvPr/>
        </p:nvSpPr>
        <p:spPr>
          <a:xfrm>
            <a:off x="627578" y="493157"/>
            <a:ext cx="6582847" cy="560308"/>
          </a:xfrm>
          <a:prstGeom prst="rect">
            <a:avLst/>
          </a:prstGeom>
          <a:noFill/>
          <a:ln/>
        </p:spPr>
        <p:txBody>
          <a:bodyPr wrap="none" lIns="0" tIns="0" rIns="0" bIns="0" rtlCol="0" anchor="t"/>
          <a:lstStyle/>
          <a:p>
            <a:pPr marL="0" indent="0">
              <a:lnSpc>
                <a:spcPts val="4400"/>
              </a:lnSpc>
              <a:buNone/>
            </a:pPr>
            <a:r>
              <a:rPr lang="en-US" sz="3500" dirty="0">
                <a:solidFill>
                  <a:srgbClr val="F3F3F2"/>
                </a:solidFill>
                <a:latin typeface="IBM Plex Sans Medium" pitchFamily="34" charset="0"/>
                <a:ea typeface="IBM Plex Sans Medium" pitchFamily="34" charset="-122"/>
                <a:cs typeface="IBM Plex Sans Medium" pitchFamily="34" charset="-120"/>
              </a:rPr>
              <a:t>Protecting Your Financial Future</a:t>
            </a:r>
            <a:endParaRPr lang="en-US" sz="3500" dirty="0"/>
          </a:p>
        </p:txBody>
      </p:sp>
      <p:pic>
        <p:nvPicPr>
          <p:cNvPr id="4" name="Image 1" descr="preencoded.png"/>
          <p:cNvPicPr>
            <a:picLocks noChangeAspect="1"/>
          </p:cNvPicPr>
          <p:nvPr/>
        </p:nvPicPr>
        <p:blipFill>
          <a:blip r:embed="rId4"/>
          <a:stretch>
            <a:fillRect/>
          </a:stretch>
        </p:blipFill>
        <p:spPr>
          <a:xfrm>
            <a:off x="627578" y="1322427"/>
            <a:ext cx="448270" cy="448270"/>
          </a:xfrm>
          <a:prstGeom prst="rect">
            <a:avLst/>
          </a:prstGeom>
        </p:spPr>
      </p:pic>
      <p:sp>
        <p:nvSpPr>
          <p:cNvPr id="5" name="Text 1"/>
          <p:cNvSpPr/>
          <p:nvPr/>
        </p:nvSpPr>
        <p:spPr>
          <a:xfrm>
            <a:off x="627578" y="1950006"/>
            <a:ext cx="2241590" cy="280154"/>
          </a:xfrm>
          <a:prstGeom prst="rect">
            <a:avLst/>
          </a:prstGeom>
          <a:noFill/>
          <a:ln/>
        </p:spPr>
        <p:txBody>
          <a:bodyPr wrap="none" lIns="0" tIns="0" rIns="0" bIns="0" rtlCol="0" anchor="t"/>
          <a:lstStyle/>
          <a:p>
            <a:pPr marL="0" indent="0" algn="l">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Risk Management</a:t>
            </a:r>
            <a:endParaRPr lang="en-US" sz="1750" dirty="0"/>
          </a:p>
        </p:txBody>
      </p:sp>
      <p:sp>
        <p:nvSpPr>
          <p:cNvPr id="6" name="Text 2"/>
          <p:cNvSpPr/>
          <p:nvPr/>
        </p:nvSpPr>
        <p:spPr>
          <a:xfrm>
            <a:off x="627578" y="2337673"/>
            <a:ext cx="7888843" cy="860465"/>
          </a:xfrm>
          <a:prstGeom prst="rect">
            <a:avLst/>
          </a:prstGeom>
          <a:noFill/>
          <a:ln/>
        </p:spPr>
        <p:txBody>
          <a:bodyPr wrap="square" lIns="0" tIns="0" rIns="0" bIns="0" rtlCol="0" anchor="t"/>
          <a:lstStyle/>
          <a:p>
            <a:pPr marL="0" indent="0" algn="l">
              <a:lnSpc>
                <a:spcPts val="2250"/>
              </a:lnSpc>
              <a:buNone/>
            </a:pPr>
            <a:r>
              <a:rPr lang="en-US" sz="1400" dirty="0">
                <a:solidFill>
                  <a:srgbClr val="D4D4D1"/>
                </a:solidFill>
                <a:latin typeface="Roboto" pitchFamily="34" charset="0"/>
                <a:ea typeface="Roboto" pitchFamily="34" charset="-122"/>
                <a:cs typeface="Roboto" pitchFamily="34" charset="-120"/>
              </a:rPr>
              <a:t>Safeguard your finances by securing appropriate insurance coverage, such as life, health, and disability insurance. This can provide a safety net in the event of unexpected life events or emergencies.</a:t>
            </a:r>
            <a:endParaRPr lang="en-US" sz="1400" dirty="0"/>
          </a:p>
        </p:txBody>
      </p:sp>
      <p:pic>
        <p:nvPicPr>
          <p:cNvPr id="7" name="Image 2" descr="preencoded.png"/>
          <p:cNvPicPr>
            <a:picLocks noChangeAspect="1"/>
          </p:cNvPicPr>
          <p:nvPr/>
        </p:nvPicPr>
        <p:blipFill>
          <a:blip r:embed="rId5"/>
          <a:stretch>
            <a:fillRect/>
          </a:stretch>
        </p:blipFill>
        <p:spPr>
          <a:xfrm>
            <a:off x="627578" y="3736062"/>
            <a:ext cx="448270" cy="448270"/>
          </a:xfrm>
          <a:prstGeom prst="rect">
            <a:avLst/>
          </a:prstGeom>
        </p:spPr>
      </p:pic>
      <p:sp>
        <p:nvSpPr>
          <p:cNvPr id="8" name="Text 3"/>
          <p:cNvSpPr/>
          <p:nvPr/>
        </p:nvSpPr>
        <p:spPr>
          <a:xfrm>
            <a:off x="627578" y="4363641"/>
            <a:ext cx="2241590" cy="280154"/>
          </a:xfrm>
          <a:prstGeom prst="rect">
            <a:avLst/>
          </a:prstGeom>
          <a:noFill/>
          <a:ln/>
        </p:spPr>
        <p:txBody>
          <a:bodyPr wrap="none" lIns="0" tIns="0" rIns="0" bIns="0" rtlCol="0" anchor="t"/>
          <a:lstStyle/>
          <a:p>
            <a:pPr marL="0" indent="0" algn="l">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Retirement Planning</a:t>
            </a:r>
            <a:endParaRPr lang="en-US" sz="1750" dirty="0"/>
          </a:p>
        </p:txBody>
      </p:sp>
      <p:sp>
        <p:nvSpPr>
          <p:cNvPr id="9" name="Text 4"/>
          <p:cNvSpPr/>
          <p:nvPr/>
        </p:nvSpPr>
        <p:spPr>
          <a:xfrm>
            <a:off x="627578" y="4751308"/>
            <a:ext cx="7888843" cy="860465"/>
          </a:xfrm>
          <a:prstGeom prst="rect">
            <a:avLst/>
          </a:prstGeom>
          <a:noFill/>
          <a:ln/>
        </p:spPr>
        <p:txBody>
          <a:bodyPr wrap="square" lIns="0" tIns="0" rIns="0" bIns="0" rtlCol="0" anchor="t"/>
          <a:lstStyle/>
          <a:p>
            <a:pPr marL="0" indent="0" algn="l">
              <a:lnSpc>
                <a:spcPts val="2250"/>
              </a:lnSpc>
              <a:buNone/>
            </a:pPr>
            <a:r>
              <a:rPr lang="en-US" sz="1400" dirty="0">
                <a:solidFill>
                  <a:srgbClr val="D4D4D1"/>
                </a:solidFill>
                <a:latin typeface="Roboto" pitchFamily="34" charset="0"/>
                <a:ea typeface="Roboto" pitchFamily="34" charset="-122"/>
                <a:cs typeface="Roboto" pitchFamily="34" charset="-120"/>
              </a:rPr>
              <a:t>Develop a comprehensive retirement plan that includes saving, investing, and maximizing tax-advantaged accounts like 401(k)s and IRAs. This will help ensure a comfortable and financially secure retirement.</a:t>
            </a:r>
            <a:endParaRPr lang="en-US" sz="1400" dirty="0"/>
          </a:p>
        </p:txBody>
      </p:sp>
      <p:pic>
        <p:nvPicPr>
          <p:cNvPr id="10" name="Image 3" descr="preencoded.png"/>
          <p:cNvPicPr>
            <a:picLocks noChangeAspect="1"/>
          </p:cNvPicPr>
          <p:nvPr/>
        </p:nvPicPr>
        <p:blipFill>
          <a:blip r:embed="rId6"/>
          <a:stretch>
            <a:fillRect/>
          </a:stretch>
        </p:blipFill>
        <p:spPr>
          <a:xfrm>
            <a:off x="627578" y="6149697"/>
            <a:ext cx="448270" cy="448270"/>
          </a:xfrm>
          <a:prstGeom prst="rect">
            <a:avLst/>
          </a:prstGeom>
        </p:spPr>
      </p:pic>
      <p:sp>
        <p:nvSpPr>
          <p:cNvPr id="11" name="Text 5"/>
          <p:cNvSpPr/>
          <p:nvPr/>
        </p:nvSpPr>
        <p:spPr>
          <a:xfrm>
            <a:off x="627578" y="6777276"/>
            <a:ext cx="2241590" cy="280154"/>
          </a:xfrm>
          <a:prstGeom prst="rect">
            <a:avLst/>
          </a:prstGeom>
          <a:noFill/>
          <a:ln/>
        </p:spPr>
        <p:txBody>
          <a:bodyPr wrap="none" lIns="0" tIns="0" rIns="0" bIns="0" rtlCol="0" anchor="t"/>
          <a:lstStyle/>
          <a:p>
            <a:pPr marL="0" indent="0" algn="l">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Estate Planning</a:t>
            </a:r>
            <a:endParaRPr lang="en-US" sz="1750" dirty="0"/>
          </a:p>
        </p:txBody>
      </p:sp>
      <p:sp>
        <p:nvSpPr>
          <p:cNvPr id="12" name="Text 6"/>
          <p:cNvSpPr/>
          <p:nvPr/>
        </p:nvSpPr>
        <p:spPr>
          <a:xfrm>
            <a:off x="627578" y="7164943"/>
            <a:ext cx="7888843" cy="573643"/>
          </a:xfrm>
          <a:prstGeom prst="rect">
            <a:avLst/>
          </a:prstGeom>
          <a:noFill/>
          <a:ln/>
        </p:spPr>
        <p:txBody>
          <a:bodyPr wrap="square" lIns="0" tIns="0" rIns="0" bIns="0" rtlCol="0" anchor="t"/>
          <a:lstStyle/>
          <a:p>
            <a:pPr marL="0" indent="0" algn="l">
              <a:lnSpc>
                <a:spcPts val="2250"/>
              </a:lnSpc>
              <a:buNone/>
            </a:pPr>
            <a:r>
              <a:rPr lang="en-US" sz="1400" dirty="0">
                <a:solidFill>
                  <a:srgbClr val="D4D4D1"/>
                </a:solidFill>
                <a:latin typeface="Roboto" pitchFamily="34" charset="0"/>
                <a:ea typeface="Roboto" pitchFamily="34" charset="-122"/>
                <a:cs typeface="Roboto" pitchFamily="34" charset="-120"/>
              </a:rPr>
              <a:t>Implement essential estate planning measures, such as wills, trusts, and advanced directives, to protect your assets and ensure your wishes are carried out in the event of incapacity or death.</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5521"/>
          </a:xfrm>
          <a:prstGeom prst="rect">
            <a:avLst/>
          </a:prstGeom>
        </p:spPr>
      </p:pic>
      <p:sp>
        <p:nvSpPr>
          <p:cNvPr id="3" name="Text 0"/>
          <p:cNvSpPr/>
          <p:nvPr/>
        </p:nvSpPr>
        <p:spPr>
          <a:xfrm>
            <a:off x="634246" y="2763917"/>
            <a:ext cx="6588443" cy="566380"/>
          </a:xfrm>
          <a:prstGeom prst="rect">
            <a:avLst/>
          </a:prstGeom>
          <a:noFill/>
          <a:ln/>
        </p:spPr>
        <p:txBody>
          <a:bodyPr wrap="none" lIns="0" tIns="0" rIns="0" bIns="0" rtlCol="0" anchor="t"/>
          <a:lstStyle/>
          <a:p>
            <a:pPr marL="0" indent="0">
              <a:lnSpc>
                <a:spcPts val="4450"/>
              </a:lnSpc>
              <a:buNone/>
            </a:pPr>
            <a:r>
              <a:rPr lang="en-US" sz="3550" dirty="0">
                <a:solidFill>
                  <a:srgbClr val="F3F3F2"/>
                </a:solidFill>
                <a:latin typeface="IBM Plex Sans Medium" pitchFamily="34" charset="0"/>
                <a:ea typeface="IBM Plex Sans Medium" pitchFamily="34" charset="-122"/>
                <a:cs typeface="IBM Plex Sans Medium" pitchFamily="34" charset="-120"/>
              </a:rPr>
              <a:t>Navigating Taxes and Insurance</a:t>
            </a:r>
            <a:endParaRPr lang="en-US" sz="3550" dirty="0"/>
          </a:p>
        </p:txBody>
      </p:sp>
      <p:sp>
        <p:nvSpPr>
          <p:cNvPr id="4" name="Shape 1"/>
          <p:cNvSpPr/>
          <p:nvPr/>
        </p:nvSpPr>
        <p:spPr>
          <a:xfrm>
            <a:off x="634246" y="3602117"/>
            <a:ext cx="13361908" cy="4134922"/>
          </a:xfrm>
          <a:prstGeom prst="roundRect">
            <a:avLst>
              <a:gd name="adj" fmla="val 657"/>
            </a:avLst>
          </a:prstGeom>
          <a:noFill/>
          <a:ln w="7620">
            <a:solidFill>
              <a:srgbClr val="FFFFFF">
                <a:alpha val="24000"/>
              </a:srgbClr>
            </a:solidFill>
            <a:prstDash val="solid"/>
          </a:ln>
        </p:spPr>
      </p:sp>
      <p:sp>
        <p:nvSpPr>
          <p:cNvPr id="5" name="Shape 2"/>
          <p:cNvSpPr/>
          <p:nvPr/>
        </p:nvSpPr>
        <p:spPr>
          <a:xfrm>
            <a:off x="641866" y="3609737"/>
            <a:ext cx="13346668" cy="1102400"/>
          </a:xfrm>
          <a:prstGeom prst="rect">
            <a:avLst/>
          </a:prstGeom>
          <a:solidFill>
            <a:srgbClr val="FFFFFF">
              <a:alpha val="4000"/>
            </a:srgbClr>
          </a:solidFill>
          <a:ln/>
        </p:spPr>
      </p:sp>
      <p:sp>
        <p:nvSpPr>
          <p:cNvPr id="6" name="Text 3"/>
          <p:cNvSpPr/>
          <p:nvPr/>
        </p:nvSpPr>
        <p:spPr>
          <a:xfrm>
            <a:off x="823079" y="3726061"/>
            <a:ext cx="6307098" cy="289917"/>
          </a:xfrm>
          <a:prstGeom prst="rect">
            <a:avLst/>
          </a:prstGeom>
          <a:noFill/>
          <a:ln/>
        </p:spPr>
        <p:txBody>
          <a:bodyPr wrap="non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Tax Planning</a:t>
            </a:r>
            <a:endParaRPr lang="en-US" sz="1400" dirty="0"/>
          </a:p>
        </p:txBody>
      </p:sp>
      <p:sp>
        <p:nvSpPr>
          <p:cNvPr id="7" name="Text 4"/>
          <p:cNvSpPr/>
          <p:nvPr/>
        </p:nvSpPr>
        <p:spPr>
          <a:xfrm>
            <a:off x="7500223" y="3726061"/>
            <a:ext cx="6307098" cy="869752"/>
          </a:xfrm>
          <a:prstGeom prst="rect">
            <a:avLst/>
          </a:prstGeom>
          <a:noFill/>
          <a:ln/>
        </p:spPr>
        <p:txBody>
          <a:bodyPr wrap="squar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Understand the tax implications of your financial decisions and explore strategies to minimize your tax burden, such as taking advantage of deductions and tax-advantaged accounts.</a:t>
            </a:r>
            <a:endParaRPr lang="en-US" sz="1400" dirty="0"/>
          </a:p>
        </p:txBody>
      </p:sp>
      <p:sp>
        <p:nvSpPr>
          <p:cNvPr id="8" name="Shape 5"/>
          <p:cNvSpPr/>
          <p:nvPr/>
        </p:nvSpPr>
        <p:spPr>
          <a:xfrm>
            <a:off x="641866" y="4712137"/>
            <a:ext cx="13346668" cy="1102400"/>
          </a:xfrm>
          <a:prstGeom prst="rect">
            <a:avLst/>
          </a:prstGeom>
          <a:solidFill>
            <a:srgbClr val="000000">
              <a:alpha val="4000"/>
            </a:srgbClr>
          </a:solidFill>
          <a:ln/>
        </p:spPr>
      </p:sp>
      <p:sp>
        <p:nvSpPr>
          <p:cNvPr id="9" name="Text 6"/>
          <p:cNvSpPr/>
          <p:nvPr/>
        </p:nvSpPr>
        <p:spPr>
          <a:xfrm>
            <a:off x="823079" y="4828461"/>
            <a:ext cx="6307098" cy="289917"/>
          </a:xfrm>
          <a:prstGeom prst="rect">
            <a:avLst/>
          </a:prstGeom>
          <a:noFill/>
          <a:ln/>
        </p:spPr>
        <p:txBody>
          <a:bodyPr wrap="non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Tax Filing</a:t>
            </a:r>
            <a:endParaRPr lang="en-US" sz="1400" dirty="0"/>
          </a:p>
        </p:txBody>
      </p:sp>
      <p:sp>
        <p:nvSpPr>
          <p:cNvPr id="10" name="Text 7"/>
          <p:cNvSpPr/>
          <p:nvPr/>
        </p:nvSpPr>
        <p:spPr>
          <a:xfrm>
            <a:off x="7500223" y="4828461"/>
            <a:ext cx="6307098" cy="869752"/>
          </a:xfrm>
          <a:prstGeom prst="rect">
            <a:avLst/>
          </a:prstGeom>
          <a:noFill/>
          <a:ln/>
        </p:spPr>
        <p:txBody>
          <a:bodyPr wrap="squar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Familiarize yourself with the tax filing process, deadlines, and necessary documentation. Consider seeking professional tax preparation assistance if necessary.</a:t>
            </a:r>
            <a:endParaRPr lang="en-US" sz="1400" dirty="0"/>
          </a:p>
        </p:txBody>
      </p:sp>
      <p:sp>
        <p:nvSpPr>
          <p:cNvPr id="11" name="Shape 8"/>
          <p:cNvSpPr/>
          <p:nvPr/>
        </p:nvSpPr>
        <p:spPr>
          <a:xfrm>
            <a:off x="641866" y="5814536"/>
            <a:ext cx="13346668" cy="1102400"/>
          </a:xfrm>
          <a:prstGeom prst="rect">
            <a:avLst/>
          </a:prstGeom>
          <a:solidFill>
            <a:srgbClr val="FFFFFF">
              <a:alpha val="4000"/>
            </a:srgbClr>
          </a:solidFill>
          <a:ln/>
        </p:spPr>
      </p:sp>
      <p:sp>
        <p:nvSpPr>
          <p:cNvPr id="12" name="Text 9"/>
          <p:cNvSpPr/>
          <p:nvPr/>
        </p:nvSpPr>
        <p:spPr>
          <a:xfrm>
            <a:off x="823079" y="5930860"/>
            <a:ext cx="6307098" cy="289917"/>
          </a:xfrm>
          <a:prstGeom prst="rect">
            <a:avLst/>
          </a:prstGeom>
          <a:noFill/>
          <a:ln/>
        </p:spPr>
        <p:txBody>
          <a:bodyPr wrap="non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Insurance Coverage</a:t>
            </a:r>
            <a:endParaRPr lang="en-US" sz="1400" dirty="0"/>
          </a:p>
        </p:txBody>
      </p:sp>
      <p:sp>
        <p:nvSpPr>
          <p:cNvPr id="13" name="Text 10"/>
          <p:cNvSpPr/>
          <p:nvPr/>
        </p:nvSpPr>
        <p:spPr>
          <a:xfrm>
            <a:off x="7500223" y="5930860"/>
            <a:ext cx="6307098" cy="869752"/>
          </a:xfrm>
          <a:prstGeom prst="rect">
            <a:avLst/>
          </a:prstGeom>
          <a:noFill/>
          <a:ln/>
        </p:spPr>
        <p:txBody>
          <a:bodyPr wrap="squar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Evaluate your insurance needs and select appropriate policies, including health, life, homeowner's or renter's, and auto insurance, to protect yourself and your assets.</a:t>
            </a:r>
            <a:endParaRPr lang="en-US" sz="1400" dirty="0"/>
          </a:p>
        </p:txBody>
      </p:sp>
      <p:sp>
        <p:nvSpPr>
          <p:cNvPr id="14" name="Shape 11"/>
          <p:cNvSpPr/>
          <p:nvPr/>
        </p:nvSpPr>
        <p:spPr>
          <a:xfrm>
            <a:off x="641866" y="6916936"/>
            <a:ext cx="13346668" cy="812483"/>
          </a:xfrm>
          <a:prstGeom prst="rect">
            <a:avLst/>
          </a:prstGeom>
          <a:solidFill>
            <a:srgbClr val="000000">
              <a:alpha val="4000"/>
            </a:srgbClr>
          </a:solidFill>
          <a:ln/>
        </p:spPr>
      </p:sp>
      <p:sp>
        <p:nvSpPr>
          <p:cNvPr id="15" name="Text 12"/>
          <p:cNvSpPr/>
          <p:nvPr/>
        </p:nvSpPr>
        <p:spPr>
          <a:xfrm>
            <a:off x="823079" y="7033260"/>
            <a:ext cx="6307098" cy="289917"/>
          </a:xfrm>
          <a:prstGeom prst="rect">
            <a:avLst/>
          </a:prstGeom>
          <a:noFill/>
          <a:ln/>
        </p:spPr>
        <p:txBody>
          <a:bodyPr wrap="non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Insurance Optimization</a:t>
            </a:r>
            <a:endParaRPr lang="en-US" sz="1400" dirty="0"/>
          </a:p>
        </p:txBody>
      </p:sp>
      <p:sp>
        <p:nvSpPr>
          <p:cNvPr id="16" name="Text 13"/>
          <p:cNvSpPr/>
          <p:nvPr/>
        </p:nvSpPr>
        <p:spPr>
          <a:xfrm>
            <a:off x="7500223" y="7033260"/>
            <a:ext cx="6307098" cy="579834"/>
          </a:xfrm>
          <a:prstGeom prst="rect">
            <a:avLst/>
          </a:prstGeom>
          <a:noFill/>
          <a:ln/>
        </p:spPr>
        <p:txBody>
          <a:bodyPr wrap="square" lIns="0" tIns="0" rIns="0" bIns="0" rtlCol="0" anchor="t"/>
          <a:lstStyle/>
          <a:p>
            <a:pPr marL="0" indent="0">
              <a:lnSpc>
                <a:spcPts val="2250"/>
              </a:lnSpc>
              <a:buNone/>
            </a:pPr>
            <a:r>
              <a:rPr lang="en-US" sz="1400" dirty="0">
                <a:solidFill>
                  <a:srgbClr val="D4D4D1"/>
                </a:solidFill>
                <a:latin typeface="Roboto" pitchFamily="34" charset="0"/>
                <a:ea typeface="Roboto" pitchFamily="34" charset="-122"/>
                <a:cs typeface="Roboto" pitchFamily="34" charset="-120"/>
              </a:rPr>
              <a:t>Review your insurance coverage periodically and make adjustments to ensure you have the right level of protection at the most competitive rates.</a:t>
            </a:r>
            <a:endParaRPr lang="en-US" sz="1400" dirty="0"/>
          </a:p>
        </p:txBody>
      </p:sp>
      <p:pic>
        <p:nvPicPr>
          <p:cNvPr id="18" name="Picture 17">
            <a:extLst>
              <a:ext uri="{FF2B5EF4-FFF2-40B4-BE49-F238E27FC236}">
                <a16:creationId xmlns:a16="http://schemas.microsoft.com/office/drawing/2014/main" id="{16A0A9B6-3E97-4516-9C9A-0457A9D59791}"/>
              </a:ext>
            </a:extLst>
          </p:cNvPr>
          <p:cNvPicPr>
            <a:picLocks noChangeAspect="1"/>
          </p:cNvPicPr>
          <p:nvPr/>
        </p:nvPicPr>
        <p:blipFill>
          <a:blip r:embed="rId4"/>
          <a:stretch>
            <a:fillRect/>
          </a:stretch>
        </p:blipFill>
        <p:spPr>
          <a:xfrm>
            <a:off x="12105923" y="7744659"/>
            <a:ext cx="2524477" cy="3695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24533"/>
            <a:ext cx="9343192" cy="708779"/>
          </a:xfrm>
          <a:prstGeom prst="rect">
            <a:avLst/>
          </a:prstGeom>
          <a:noFill/>
          <a:ln/>
        </p:spPr>
        <p:txBody>
          <a:bodyPr wrap="none" lIns="0" tIns="0" rIns="0" bIns="0" rtlCol="0" anchor="t"/>
          <a:lstStyle/>
          <a:p>
            <a:pPr marL="0" indent="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Practical Tips for Everyday Finances</a:t>
            </a:r>
            <a:endParaRPr lang="en-US" sz="4450" dirty="0"/>
          </a:p>
        </p:txBody>
      </p:sp>
      <p:sp>
        <p:nvSpPr>
          <p:cNvPr id="3" name="Shape 1"/>
          <p:cNvSpPr/>
          <p:nvPr/>
        </p:nvSpPr>
        <p:spPr>
          <a:xfrm>
            <a:off x="793790" y="2186940"/>
            <a:ext cx="6408063" cy="2395657"/>
          </a:xfrm>
          <a:prstGeom prst="roundRect">
            <a:avLst>
              <a:gd name="adj" fmla="val 1420"/>
            </a:avLst>
          </a:prstGeom>
          <a:solidFill>
            <a:srgbClr val="484B51"/>
          </a:solidFill>
          <a:ln/>
        </p:spPr>
      </p:sp>
      <p:sp>
        <p:nvSpPr>
          <p:cNvPr id="4" name="Text 2"/>
          <p:cNvSpPr/>
          <p:nvPr/>
        </p:nvSpPr>
        <p:spPr>
          <a:xfrm>
            <a:off x="1020604" y="241375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Budgeting Apps</a:t>
            </a:r>
            <a:endParaRPr lang="en-US" sz="2200" dirty="0"/>
          </a:p>
        </p:txBody>
      </p:sp>
      <p:sp>
        <p:nvSpPr>
          <p:cNvPr id="5" name="Text 3"/>
          <p:cNvSpPr/>
          <p:nvPr/>
        </p:nvSpPr>
        <p:spPr>
          <a:xfrm>
            <a:off x="1020604" y="2904173"/>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Utilize budgeting apps and tools, such as Mint or YNAB, to streamline your financial tracking and decision-making. These apps can help you categorize expenses, set savings goals, and monitor your progress.</a:t>
            </a:r>
            <a:endParaRPr lang="en-US" sz="1750" dirty="0"/>
          </a:p>
        </p:txBody>
      </p:sp>
      <p:sp>
        <p:nvSpPr>
          <p:cNvPr id="6" name="Shape 4"/>
          <p:cNvSpPr/>
          <p:nvPr/>
        </p:nvSpPr>
        <p:spPr>
          <a:xfrm>
            <a:off x="7428667" y="2186940"/>
            <a:ext cx="6408063" cy="2395657"/>
          </a:xfrm>
          <a:prstGeom prst="roundRect">
            <a:avLst>
              <a:gd name="adj" fmla="val 1420"/>
            </a:avLst>
          </a:prstGeom>
          <a:solidFill>
            <a:srgbClr val="484B51"/>
          </a:solidFill>
          <a:ln/>
        </p:spPr>
      </p:sp>
      <p:sp>
        <p:nvSpPr>
          <p:cNvPr id="7" name="Text 5"/>
          <p:cNvSpPr/>
          <p:nvPr/>
        </p:nvSpPr>
        <p:spPr>
          <a:xfrm>
            <a:off x="7655481" y="241375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Automating Savings</a:t>
            </a:r>
            <a:endParaRPr lang="en-US" sz="2200" dirty="0"/>
          </a:p>
        </p:txBody>
      </p:sp>
      <p:sp>
        <p:nvSpPr>
          <p:cNvPr id="8" name="Text 6"/>
          <p:cNvSpPr/>
          <p:nvPr/>
        </p:nvSpPr>
        <p:spPr>
          <a:xfrm>
            <a:off x="7655481" y="2904173"/>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Set up automatic transfers from your checking account to dedicated savings accounts or investment platforms. This "pay yourself first" approach ensures consistent progress towards your financial goals.</a:t>
            </a:r>
            <a:endParaRPr lang="en-US" sz="1750" dirty="0"/>
          </a:p>
        </p:txBody>
      </p:sp>
      <p:sp>
        <p:nvSpPr>
          <p:cNvPr id="9" name="Shape 7"/>
          <p:cNvSpPr/>
          <p:nvPr/>
        </p:nvSpPr>
        <p:spPr>
          <a:xfrm>
            <a:off x="793790" y="4809411"/>
            <a:ext cx="6408063" cy="2395657"/>
          </a:xfrm>
          <a:prstGeom prst="roundRect">
            <a:avLst>
              <a:gd name="adj" fmla="val 1420"/>
            </a:avLst>
          </a:prstGeom>
          <a:solidFill>
            <a:srgbClr val="484B51"/>
          </a:solidFill>
          <a:ln/>
        </p:spPr>
      </p:sp>
      <p:sp>
        <p:nvSpPr>
          <p:cNvPr id="10" name="Text 8"/>
          <p:cNvSpPr/>
          <p:nvPr/>
        </p:nvSpPr>
        <p:spPr>
          <a:xfrm>
            <a:off x="1020604" y="503622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Emergency Fund</a:t>
            </a:r>
            <a:endParaRPr lang="en-US" sz="2200" dirty="0"/>
          </a:p>
        </p:txBody>
      </p:sp>
      <p:sp>
        <p:nvSpPr>
          <p:cNvPr id="11" name="Text 9"/>
          <p:cNvSpPr/>
          <p:nvPr/>
        </p:nvSpPr>
        <p:spPr>
          <a:xfrm>
            <a:off x="1020604" y="5526643"/>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Build an emergency fund that can cover 3-6 months' worth of living expenses. This financial cushion can help you weather unexpected events without resorting to high-interest debt.</a:t>
            </a:r>
            <a:endParaRPr lang="en-US" sz="1750" dirty="0"/>
          </a:p>
        </p:txBody>
      </p:sp>
      <p:sp>
        <p:nvSpPr>
          <p:cNvPr id="12" name="Shape 10"/>
          <p:cNvSpPr/>
          <p:nvPr/>
        </p:nvSpPr>
        <p:spPr>
          <a:xfrm>
            <a:off x="7428667" y="4809411"/>
            <a:ext cx="6408063" cy="2395657"/>
          </a:xfrm>
          <a:prstGeom prst="roundRect">
            <a:avLst>
              <a:gd name="adj" fmla="val 1420"/>
            </a:avLst>
          </a:prstGeom>
          <a:solidFill>
            <a:srgbClr val="484B51"/>
          </a:solidFill>
          <a:ln/>
        </p:spPr>
      </p:sp>
      <p:sp>
        <p:nvSpPr>
          <p:cNvPr id="13" name="Text 11"/>
          <p:cNvSpPr/>
          <p:nvPr/>
        </p:nvSpPr>
        <p:spPr>
          <a:xfrm>
            <a:off x="7655481" y="503622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Financial Education</a:t>
            </a:r>
            <a:endParaRPr lang="en-US" sz="2200" dirty="0"/>
          </a:p>
        </p:txBody>
      </p:sp>
      <p:sp>
        <p:nvSpPr>
          <p:cNvPr id="14" name="Text 12"/>
          <p:cNvSpPr/>
          <p:nvPr/>
        </p:nvSpPr>
        <p:spPr>
          <a:xfrm>
            <a:off x="7655481" y="5526643"/>
            <a:ext cx="5954435" cy="1451610"/>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Continuously expand your financial knowledge by reading books, listening to podcasts, and attending workshops or seminars. Staying informed and up-to-date is key to making sound financial decisions.</a:t>
            </a:r>
            <a:endParaRPr lang="en-US" sz="1750" dirty="0"/>
          </a:p>
        </p:txBody>
      </p:sp>
      <p:pic>
        <p:nvPicPr>
          <p:cNvPr id="16" name="Picture 15">
            <a:extLst>
              <a:ext uri="{FF2B5EF4-FFF2-40B4-BE49-F238E27FC236}">
                <a16:creationId xmlns:a16="http://schemas.microsoft.com/office/drawing/2014/main" id="{59E7E025-2183-4199-85B7-224D6505598D}"/>
              </a:ext>
            </a:extLst>
          </p:cNvPr>
          <p:cNvPicPr>
            <a:picLocks noChangeAspect="1"/>
          </p:cNvPicPr>
          <p:nvPr/>
        </p:nvPicPr>
        <p:blipFill>
          <a:blip r:embed="rId3"/>
          <a:stretch>
            <a:fillRect/>
          </a:stretch>
        </p:blipFill>
        <p:spPr>
          <a:xfrm>
            <a:off x="12038520" y="7459338"/>
            <a:ext cx="2524477" cy="7049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873</Words>
  <Application>Microsoft Office PowerPoint</Application>
  <PresentationFormat>Custom</PresentationFormat>
  <Paragraphs>70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IBM Plex Sans Medium</vt:lpstr>
      <vt:lpstr>Calibri</vt:lpstr>
      <vt:lpstr>Roboto Bold</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2024-11-15T15:35:17Z</dcterms:created>
  <dcterms:modified xsi:type="dcterms:W3CDTF">2024-11-15T18:05:00Z</dcterms:modified>
</cp:coreProperties>
</file>