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800594" y="-1"/>
            <a:ext cx="10488295" cy="10287000"/>
          </a:xfrm>
          <a:custGeom>
            <a:avLst/>
            <a:gdLst/>
            <a:ahLst/>
            <a:cxn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02854" y="1419873"/>
            <a:ext cx="6276225" cy="949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409010" y="4183736"/>
            <a:ext cx="7547609" cy="2235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5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png"/><Relationship Id="rId9" Type="http://schemas.openxmlformats.org/officeDocument/2006/relationships/image" Target="../media/image17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9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jp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png"/><Relationship Id="rId7" Type="http://schemas.openxmlformats.org/officeDocument/2006/relationships/image" Target="../media/image30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image" Target="../media/image33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447341" y="1253090"/>
            <a:ext cx="9252585" cy="82251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12700" marR="5080" indent="-635">
              <a:lnSpc>
                <a:spcPct val="100099"/>
              </a:lnSpc>
              <a:spcBef>
                <a:spcPts val="125"/>
              </a:spcBef>
            </a:pPr>
            <a:r>
              <a:rPr dirty="0" sz="8950" spc="50" b="1">
                <a:solidFill>
                  <a:srgbClr val="FFFFFF"/>
                </a:solidFill>
                <a:latin typeface="Cambria"/>
                <a:cs typeface="Cambria"/>
              </a:rPr>
              <a:t>Unlocking</a:t>
            </a:r>
            <a:r>
              <a:rPr dirty="0" sz="8950" spc="2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8950" spc="-25" b="1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dirty="0" sz="8950" b="1">
                <a:solidFill>
                  <a:srgbClr val="FFFFFF"/>
                </a:solidFill>
                <a:latin typeface="Cambria"/>
                <a:cs typeface="Cambria"/>
              </a:rPr>
              <a:t>Secrets</a:t>
            </a:r>
            <a:r>
              <a:rPr dirty="0" sz="8950" spc="22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8950" spc="85" b="1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dirty="0" sz="8950" spc="-15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8950" spc="-10" b="1">
                <a:solidFill>
                  <a:srgbClr val="FFFFFF"/>
                </a:solidFill>
                <a:latin typeface="Cambria"/>
                <a:cs typeface="Cambria"/>
              </a:rPr>
              <a:t>Angles: </a:t>
            </a:r>
            <a:r>
              <a:rPr dirty="0" sz="8950" spc="114" b="1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dirty="0" sz="8950" spc="12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8950" spc="-10" b="1">
                <a:solidFill>
                  <a:srgbClr val="FFFFFF"/>
                </a:solidFill>
                <a:latin typeface="Cambria"/>
                <a:cs typeface="Cambria"/>
              </a:rPr>
              <a:t>Journey </a:t>
            </a:r>
            <a:r>
              <a:rPr dirty="0" sz="8950" spc="70" b="1">
                <a:solidFill>
                  <a:srgbClr val="FFFFFF"/>
                </a:solidFill>
                <a:latin typeface="Cambria"/>
                <a:cs typeface="Cambria"/>
              </a:rPr>
              <a:t>Through </a:t>
            </a:r>
            <a:r>
              <a:rPr dirty="0" sz="8950" spc="-10" b="1">
                <a:solidFill>
                  <a:srgbClr val="FFFFFF"/>
                </a:solidFill>
                <a:latin typeface="Cambria"/>
                <a:cs typeface="Cambria"/>
              </a:rPr>
              <a:t>Trigonometric Equations</a:t>
            </a:r>
            <a:endParaRPr sz="8950">
              <a:latin typeface="Cambria"/>
              <a:cs typeface="Cambria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4998" y="1143000"/>
            <a:ext cx="5122075" cy="80009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61384" y="7823428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91612" y="7818666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1511477" y="7818666"/>
            <a:ext cx="685800" cy="685800"/>
            <a:chOff x="1511477" y="7818666"/>
            <a:chExt cx="685800" cy="685800"/>
          </a:xfrm>
        </p:grpSpPr>
        <p:sp>
          <p:nvSpPr>
            <p:cNvPr id="6" name="object 6" descr=""/>
            <p:cNvSpPr/>
            <p:nvPr/>
          </p:nvSpPr>
          <p:spPr>
            <a:xfrm>
              <a:off x="1693179" y="8000195"/>
              <a:ext cx="322580" cy="323215"/>
            </a:xfrm>
            <a:custGeom>
              <a:avLst/>
              <a:gdLst/>
              <a:ahLst/>
              <a:cxn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8744" y="8095932"/>
              <a:ext cx="131267" cy="131267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1511477" y="7818666"/>
              <a:ext cx="685800" cy="685800"/>
            </a:xfrm>
            <a:custGeom>
              <a:avLst/>
              <a:gdLst/>
              <a:ahLst/>
              <a:cxn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05153" y="2530856"/>
            <a:ext cx="7125970" cy="23056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950" spc="-45">
                <a:solidFill>
                  <a:srgbClr val="FFFFFF"/>
                </a:solidFill>
              </a:rPr>
              <a:t>Thanks!</a:t>
            </a:r>
            <a:endParaRPr sz="14950"/>
          </a:p>
        </p:txBody>
      </p:sp>
      <p:sp>
        <p:nvSpPr>
          <p:cNvPr id="10" name="object 10" descr=""/>
          <p:cNvSpPr txBox="1"/>
          <p:nvPr/>
        </p:nvSpPr>
        <p:spPr>
          <a:xfrm>
            <a:off x="1505153" y="5084813"/>
            <a:ext cx="4913630" cy="2150745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30"/>
              </a:spcBef>
            </a:pPr>
            <a:r>
              <a:rPr dirty="0" sz="2750" spc="95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dirty="0" sz="2750" spc="-2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any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questions?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youremail@email.com</a:t>
            </a:r>
            <a:endParaRPr sz="27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750" spc="-515">
                <a:solidFill>
                  <a:srgbClr val="FFFFFF"/>
                </a:solidFill>
                <a:latin typeface="Verdana"/>
                <a:cs typeface="Verdana"/>
              </a:rPr>
              <a:t>+91</a:t>
            </a:r>
            <a:r>
              <a:rPr dirty="0" sz="2750" spc="-2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75">
                <a:solidFill>
                  <a:srgbClr val="FFFFFF"/>
                </a:solidFill>
                <a:latin typeface="Verdana"/>
                <a:cs typeface="Verdana"/>
              </a:rPr>
              <a:t>620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305">
                <a:solidFill>
                  <a:srgbClr val="FFFFFF"/>
                </a:solidFill>
                <a:latin typeface="Verdana"/>
                <a:cs typeface="Verdana"/>
              </a:rPr>
              <a:t>421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5">
                <a:solidFill>
                  <a:srgbClr val="FFFFFF"/>
                </a:solidFill>
                <a:latin typeface="Verdana"/>
                <a:cs typeface="Verdana"/>
              </a:rPr>
              <a:t>838</a:t>
            </a:r>
            <a:endParaRPr sz="2750">
              <a:latin typeface="Verdana"/>
              <a:cs typeface="Verdana"/>
            </a:endParaRPr>
          </a:p>
          <a:p>
            <a:pPr marL="12700" marR="922655">
              <a:lnSpc>
                <a:spcPct val="102299"/>
              </a:lnSpc>
            </a:pP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www.yourwebsite.com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 @yourusername</a:t>
            </a:r>
            <a:endParaRPr sz="2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124825" cy="1028776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877998" y="1126109"/>
            <a:ext cx="8648700" cy="1752600"/>
          </a:xfrm>
          <a:prstGeom prst="rect"/>
          <a:solidFill>
            <a:srgbClr val="000000"/>
          </a:solidFill>
        </p:spPr>
        <p:txBody>
          <a:bodyPr wrap="square" lIns="0" tIns="231775" rIns="0" bIns="0" rtlCol="0" vert="horz">
            <a:spAutoFit/>
          </a:bodyPr>
          <a:lstStyle/>
          <a:p>
            <a:pPr marL="469265">
              <a:lnSpc>
                <a:spcPct val="100000"/>
              </a:lnSpc>
              <a:spcBef>
                <a:spcPts val="1825"/>
              </a:spcBef>
            </a:pPr>
            <a:r>
              <a:rPr dirty="0" sz="5850">
                <a:solidFill>
                  <a:srgbClr val="FFFFFF"/>
                </a:solidFill>
              </a:rPr>
              <a:t>Introduction</a:t>
            </a:r>
            <a:r>
              <a:rPr dirty="0" sz="5850" spc="-30">
                <a:solidFill>
                  <a:srgbClr val="FFFFFF"/>
                </a:solidFill>
              </a:rPr>
              <a:t> </a:t>
            </a:r>
            <a:r>
              <a:rPr dirty="0" sz="5850">
                <a:solidFill>
                  <a:srgbClr val="FFFFFF"/>
                </a:solidFill>
              </a:rPr>
              <a:t>to</a:t>
            </a:r>
            <a:r>
              <a:rPr dirty="0" sz="5850" spc="-180">
                <a:solidFill>
                  <a:srgbClr val="FFFFFF"/>
                </a:solidFill>
              </a:rPr>
              <a:t> </a:t>
            </a:r>
            <a:r>
              <a:rPr dirty="0" sz="5850" spc="-10">
                <a:solidFill>
                  <a:srgbClr val="FFFFFF"/>
                </a:solidFill>
              </a:rPr>
              <a:t>Angles</a:t>
            </a:r>
            <a:endParaRPr sz="5850"/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092152" y="3896829"/>
            <a:ext cx="3848760" cy="3088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602076" y="3458679"/>
            <a:ext cx="1566760" cy="3088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480288" y="3458679"/>
            <a:ext cx="1027049" cy="30880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9635083" y="3316961"/>
            <a:ext cx="3758565" cy="901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1621155">
              <a:lnSpc>
                <a:spcPct val="117300"/>
              </a:lnSpc>
              <a:spcBef>
                <a:spcPts val="95"/>
              </a:spcBef>
            </a:pP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secrets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of </a:t>
            </a:r>
            <a:r>
              <a:rPr dirty="0" sz="2450" spc="50">
                <a:latin typeface="Verdana"/>
                <a:cs typeface="Verdana"/>
              </a:rPr>
              <a:t>understanding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573688" y="3316961"/>
            <a:ext cx="2236470" cy="901700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605"/>
              </a:spcBef>
            </a:pP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essential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endParaRPr sz="2450">
              <a:latin typeface="Verdana"/>
              <a:cs typeface="Verdana"/>
            </a:endParaRPr>
          </a:p>
          <a:p>
            <a:pPr algn="r" marR="84455">
              <a:lnSpc>
                <a:spcPct val="100000"/>
              </a:lnSpc>
              <a:spcBef>
                <a:spcPts val="509"/>
              </a:spcBef>
            </a:pP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This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409010" y="4183736"/>
            <a:ext cx="7547609" cy="223520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algn="ctr" marL="12065" marR="5080">
              <a:lnSpc>
                <a:spcPct val="118000"/>
              </a:lnSpc>
              <a:spcBef>
                <a:spcPts val="150"/>
              </a:spcBef>
            </a:pPr>
            <a:r>
              <a:rPr dirty="0" sz="2450">
                <a:latin typeface="Verdana"/>
                <a:cs typeface="Verdana"/>
              </a:rPr>
              <a:t>presentation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will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take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you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on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journey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through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fascinating</a:t>
            </a:r>
            <a:r>
              <a:rPr dirty="0" sz="2450" spc="-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world</a:t>
            </a:r>
            <a:r>
              <a:rPr dirty="0" sz="2450" spc="-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65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angles,</a:t>
            </a:r>
            <a:r>
              <a:rPr dirty="0" sz="2450" spc="-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exploring</a:t>
            </a:r>
            <a:r>
              <a:rPr dirty="0" sz="2450" spc="-6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their </a:t>
            </a:r>
            <a:r>
              <a:rPr dirty="0" sz="2450">
                <a:latin typeface="Verdana"/>
                <a:cs typeface="Verdana"/>
              </a:rPr>
              <a:t>properties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applications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5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various</a:t>
            </a:r>
            <a:r>
              <a:rPr dirty="0" sz="2450" spc="-60">
                <a:latin typeface="Verdana"/>
                <a:cs typeface="Verdana"/>
              </a:rPr>
              <a:t> ﬁelds.</a:t>
            </a:r>
            <a:r>
              <a:rPr dirty="0" sz="2450" spc="-5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Get ready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discover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95">
                <a:latin typeface="Verdana"/>
                <a:cs typeface="Verdana"/>
              </a:rPr>
              <a:t>how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angles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shape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our </a:t>
            </a:r>
            <a:r>
              <a:rPr dirty="0" sz="2450" spc="60">
                <a:latin typeface="Verdana"/>
                <a:cs typeface="Verdana"/>
              </a:rPr>
              <a:t>understanding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mathematics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beyond!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26060">
              <a:lnSpc>
                <a:spcPct val="100000"/>
              </a:lnSpc>
              <a:spcBef>
                <a:spcPts val="100"/>
              </a:spcBef>
            </a:pPr>
            <a:r>
              <a:rPr dirty="0" sz="6000"/>
              <a:t>What</a:t>
            </a:r>
            <a:r>
              <a:rPr dirty="0" sz="6000" spc="-235"/>
              <a:t> </a:t>
            </a:r>
            <a:r>
              <a:rPr dirty="0" sz="6000" spc="-110"/>
              <a:t>are</a:t>
            </a:r>
            <a:r>
              <a:rPr dirty="0" sz="6000" spc="-220"/>
              <a:t> </a:t>
            </a:r>
            <a:r>
              <a:rPr dirty="0" sz="6000" spc="35"/>
              <a:t>Angles?</a:t>
            </a:r>
            <a:endParaRPr sz="60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51730" y="3826357"/>
            <a:ext cx="1117866" cy="24778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75699" y="2950057"/>
            <a:ext cx="869861" cy="3088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73768" y="3826357"/>
            <a:ext cx="1262214" cy="30880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654225" y="2808326"/>
            <a:ext cx="6024880" cy="354012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r" marL="101600" marR="5080" indent="481965">
              <a:lnSpc>
                <a:spcPct val="117900"/>
              </a:lnSpc>
              <a:spcBef>
                <a:spcPts val="75"/>
              </a:spcBef>
              <a:tabLst>
                <a:tab pos="1836420" algn="l"/>
                <a:tab pos="2073910" algn="l"/>
                <a:tab pos="3387725" algn="l"/>
              </a:tabLst>
            </a:pPr>
            <a:r>
              <a:rPr dirty="0" sz="2450" spc="70">
                <a:latin typeface="Verdana"/>
                <a:cs typeface="Verdana"/>
              </a:rPr>
              <a:t>An</a:t>
            </a:r>
            <a:r>
              <a:rPr dirty="0" sz="2450">
                <a:latin typeface="Verdana"/>
                <a:cs typeface="Verdana"/>
              </a:rPr>
              <a:t>		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formed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100">
                <a:latin typeface="Verdana"/>
                <a:cs typeface="Verdana"/>
              </a:rPr>
              <a:t>when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two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lines </a:t>
            </a:r>
            <a:r>
              <a:rPr dirty="0" sz="2450" spc="75">
                <a:latin typeface="Verdana"/>
                <a:cs typeface="Verdana"/>
              </a:rPr>
              <a:t>meet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at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point.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Angles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measured </a:t>
            </a:r>
            <a:r>
              <a:rPr dirty="0" sz="2450" spc="-25">
                <a:latin typeface="Verdana"/>
                <a:cs typeface="Verdana"/>
              </a:rPr>
              <a:t>in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25">
                <a:latin typeface="Verdana"/>
                <a:cs typeface="Verdana"/>
              </a:rPr>
              <a:t>or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They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play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a </a:t>
            </a:r>
            <a:r>
              <a:rPr dirty="0" sz="2450">
                <a:latin typeface="Verdana"/>
                <a:cs typeface="Verdana"/>
              </a:rPr>
              <a:t>crucial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role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geometry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 </a:t>
            </a:r>
            <a:r>
              <a:rPr dirty="0" sz="2450">
                <a:latin typeface="Verdana"/>
                <a:cs typeface="Verdana"/>
              </a:rPr>
              <a:t>trigonometry,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inﬂuencing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everything </a:t>
            </a:r>
            <a:r>
              <a:rPr dirty="0" sz="2450">
                <a:latin typeface="Verdana"/>
                <a:cs typeface="Verdana"/>
              </a:rPr>
              <a:t>from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architecture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navigation.</a:t>
            </a:r>
            <a:endParaRPr sz="2450">
              <a:latin typeface="Verdana"/>
              <a:cs typeface="Verdana"/>
            </a:endParaRPr>
          </a:p>
          <a:p>
            <a:pPr algn="r" marL="12700" marR="5080" indent="107950">
              <a:lnSpc>
                <a:spcPct val="117300"/>
              </a:lnSpc>
              <a:spcBef>
                <a:spcPts val="5"/>
              </a:spcBef>
            </a:pPr>
            <a:r>
              <a:rPr dirty="0" sz="2450" spc="65">
                <a:latin typeface="Verdana"/>
                <a:cs typeface="Verdana"/>
              </a:rPr>
              <a:t>Understanding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angles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40">
                <a:latin typeface="Verdana"/>
                <a:cs typeface="Verdana"/>
              </a:rPr>
              <a:t>ﬁrst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step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mastering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trigonometric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equations.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82955">
              <a:lnSpc>
                <a:spcPct val="100000"/>
              </a:lnSpc>
              <a:spcBef>
                <a:spcPts val="100"/>
              </a:spcBef>
            </a:pPr>
            <a:r>
              <a:rPr dirty="0" sz="6000"/>
              <a:t>Types </a:t>
            </a:r>
            <a:r>
              <a:rPr dirty="0" sz="6000" spc="50"/>
              <a:t>of</a:t>
            </a:r>
            <a:r>
              <a:rPr dirty="0" sz="6000" spc="-220"/>
              <a:t> </a:t>
            </a:r>
            <a:r>
              <a:rPr dirty="0" sz="6000" spc="-10"/>
              <a:t>Angles</a:t>
            </a:r>
            <a:endParaRPr sz="60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6505" y="3388207"/>
            <a:ext cx="737412" cy="3088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87808" y="3388207"/>
            <a:ext cx="1216456" cy="3088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16746" y="3419894"/>
            <a:ext cx="867333" cy="216103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48253" y="3388207"/>
            <a:ext cx="1077315" cy="24778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74576" y="4274032"/>
            <a:ext cx="1994585" cy="3088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87921" y="4712182"/>
            <a:ext cx="1077315" cy="24778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541572" y="5150332"/>
            <a:ext cx="1027087" cy="308800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473111" y="2808326"/>
            <a:ext cx="6205855" cy="3540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r" marL="26034" marR="5080" indent="572770">
              <a:lnSpc>
                <a:spcPct val="117300"/>
              </a:lnSpc>
              <a:spcBef>
                <a:spcPts val="95"/>
              </a:spcBef>
              <a:tabLst>
                <a:tab pos="1911350" algn="l"/>
                <a:tab pos="3152775" algn="l"/>
                <a:tab pos="4065270" algn="l"/>
                <a:tab pos="6125845" algn="l"/>
              </a:tabLst>
            </a:pPr>
            <a:r>
              <a:rPr dirty="0" sz="2450">
                <a:latin typeface="Verdana"/>
                <a:cs typeface="Verdana"/>
              </a:rPr>
              <a:t>Angles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90">
                <a:latin typeface="Verdana"/>
                <a:cs typeface="Verdana"/>
              </a:rPr>
              <a:t>be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classiﬁed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into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45">
                <a:latin typeface="Verdana"/>
                <a:cs typeface="Verdana"/>
              </a:rPr>
              <a:t>several </a:t>
            </a:r>
            <a:r>
              <a:rPr dirty="0" sz="2450" spc="-10">
                <a:latin typeface="Verdana"/>
                <a:cs typeface="Verdana"/>
              </a:rPr>
              <a:t>types: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,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,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  <a:p>
            <a:pPr marL="12700" marR="5080" indent="383540">
              <a:lnSpc>
                <a:spcPts val="3529"/>
              </a:lnSpc>
              <a:spcBef>
                <a:spcPts val="135"/>
              </a:spcBef>
            </a:pPr>
            <a:r>
              <a:rPr dirty="0" sz="2450" spc="65">
                <a:latin typeface="Verdana"/>
                <a:cs typeface="Verdana"/>
              </a:rPr>
              <a:t>Each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type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has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unique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properties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 </a:t>
            </a:r>
            <a:r>
              <a:rPr dirty="0" sz="2450">
                <a:latin typeface="Verdana"/>
                <a:cs typeface="Verdana"/>
              </a:rPr>
              <a:t>applications.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For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example,</a:t>
            </a:r>
            <a:endParaRPr sz="2450">
              <a:latin typeface="Verdana"/>
              <a:cs typeface="Verdana"/>
            </a:endParaRPr>
          </a:p>
          <a:p>
            <a:pPr marL="201930">
              <a:lnSpc>
                <a:spcPct val="100000"/>
              </a:lnSpc>
              <a:spcBef>
                <a:spcPts val="290"/>
              </a:spcBef>
            </a:pP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40">
                <a:latin typeface="Verdana"/>
                <a:cs typeface="Verdana"/>
              </a:rPr>
              <a:t>less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than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90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degrees,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while</a:t>
            </a:r>
            <a:endParaRPr sz="2450">
              <a:latin typeface="Verdana"/>
              <a:cs typeface="Verdana"/>
            </a:endParaRPr>
          </a:p>
          <a:p>
            <a:pPr algn="r" marL="565785" marR="5080" indent="2607945">
              <a:lnSpc>
                <a:spcPct val="117300"/>
              </a:lnSpc>
            </a:pPr>
            <a:r>
              <a:rPr dirty="0" sz="2450">
                <a:latin typeface="Verdana"/>
                <a:cs typeface="Verdana"/>
              </a:rPr>
              <a:t>exceed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90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degrees. </a:t>
            </a:r>
            <a:r>
              <a:rPr dirty="0" sz="2450" spc="65">
                <a:latin typeface="Verdana"/>
                <a:cs typeface="Verdana"/>
              </a:rPr>
              <a:t>Understanding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these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types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55">
                <a:latin typeface="Verdana"/>
                <a:cs typeface="Verdana"/>
              </a:rPr>
              <a:t>key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to </a:t>
            </a:r>
            <a:r>
              <a:rPr dirty="0" sz="2450">
                <a:latin typeface="Verdana"/>
                <a:cs typeface="Verdana"/>
              </a:rPr>
              <a:t>solving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trigonometric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problems.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 sz="4950"/>
              <a:t>Trigonometric</a:t>
            </a:r>
            <a:r>
              <a:rPr dirty="0" sz="4950" spc="204"/>
              <a:t> </a:t>
            </a:r>
            <a:r>
              <a:rPr dirty="0" sz="4950" spc="-10"/>
              <a:t>Ratios</a:t>
            </a:r>
            <a:endParaRPr sz="495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54289" y="4305719"/>
            <a:ext cx="1270520" cy="27711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37565" y="2950057"/>
            <a:ext cx="831519" cy="24778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11000" y="3826357"/>
            <a:ext cx="633450" cy="24778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08675" y="3826357"/>
            <a:ext cx="996530" cy="247789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11643" y="2808326"/>
            <a:ext cx="6267450" cy="3101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82625" marR="5080" indent="-410845">
              <a:lnSpc>
                <a:spcPct val="117300"/>
              </a:lnSpc>
              <a:spcBef>
                <a:spcPts val="95"/>
              </a:spcBef>
              <a:tabLst>
                <a:tab pos="4167504" algn="l"/>
                <a:tab pos="5328285" algn="l"/>
              </a:tabLst>
            </a:pPr>
            <a:r>
              <a:rPr dirty="0" sz="2450">
                <a:latin typeface="Verdana"/>
                <a:cs typeface="Verdana"/>
              </a:rPr>
              <a:t>Trigonometric</a:t>
            </a:r>
            <a:r>
              <a:rPr dirty="0" sz="2450" spc="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equations</a:t>
            </a:r>
            <a:r>
              <a:rPr dirty="0" sz="2450" spc="75">
                <a:latin typeface="Verdana"/>
                <a:cs typeface="Verdana"/>
              </a:rPr>
              <a:t> </a:t>
            </a:r>
            <a:r>
              <a:rPr dirty="0" sz="2450" spc="-55">
                <a:latin typeface="Verdana"/>
                <a:cs typeface="Verdana"/>
              </a:rPr>
              <a:t>rely</a:t>
            </a:r>
            <a:r>
              <a:rPr dirty="0" sz="2450" spc="8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on </a:t>
            </a:r>
            <a:r>
              <a:rPr dirty="0" sz="2450" spc="65">
                <a:latin typeface="Verdana"/>
                <a:cs typeface="Verdana"/>
              </a:rPr>
              <a:t>between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sides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triangle.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The </a:t>
            </a:r>
            <a:r>
              <a:rPr dirty="0" sz="2450">
                <a:latin typeface="Verdana"/>
                <a:cs typeface="Verdana"/>
              </a:rPr>
              <a:t>primary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40">
                <a:latin typeface="Verdana"/>
                <a:cs typeface="Verdana"/>
              </a:rPr>
              <a:t>ratios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are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,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algn="r" marL="12700" marR="5080" indent="1495425">
              <a:lnSpc>
                <a:spcPct val="117300"/>
              </a:lnSpc>
              <a:spcBef>
                <a:spcPts val="75"/>
              </a:spcBef>
            </a:pP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These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40">
                <a:latin typeface="Verdana"/>
                <a:cs typeface="Verdana"/>
              </a:rPr>
              <a:t>ratios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allow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relate </a:t>
            </a:r>
            <a:r>
              <a:rPr dirty="0" sz="2450">
                <a:latin typeface="Verdana"/>
                <a:cs typeface="Verdana"/>
              </a:rPr>
              <a:t>angles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side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lengths,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making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75">
                <a:latin typeface="Verdana"/>
                <a:cs typeface="Verdana"/>
              </a:rPr>
              <a:t>them </a:t>
            </a:r>
            <a:r>
              <a:rPr dirty="0" sz="2450" spc="60">
                <a:latin typeface="Verdana"/>
                <a:cs typeface="Verdana"/>
              </a:rPr>
              <a:t>fundamental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solving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various </a:t>
            </a:r>
            <a:r>
              <a:rPr dirty="0" sz="2450" spc="55">
                <a:latin typeface="Verdana"/>
                <a:cs typeface="Verdana"/>
              </a:rPr>
              <a:t>mathematical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75">
                <a:latin typeface="Verdana"/>
                <a:cs typeface="Verdana"/>
              </a:rPr>
              <a:t>real-</a:t>
            </a:r>
            <a:r>
              <a:rPr dirty="0" sz="2450">
                <a:latin typeface="Verdana"/>
                <a:cs typeface="Verdana"/>
              </a:rPr>
              <a:t>world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problems.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958850">
              <a:lnSpc>
                <a:spcPct val="100000"/>
              </a:lnSpc>
              <a:spcBef>
                <a:spcPts val="100"/>
              </a:spcBef>
            </a:pPr>
            <a:r>
              <a:rPr dirty="0" sz="6000"/>
              <a:t>The</a:t>
            </a:r>
            <a:r>
              <a:rPr dirty="0" sz="6000" spc="10"/>
              <a:t> </a:t>
            </a:r>
            <a:r>
              <a:rPr dirty="0" sz="6000"/>
              <a:t>Unit</a:t>
            </a:r>
            <a:r>
              <a:rPr dirty="0" sz="6000" spc="-30"/>
              <a:t> </a:t>
            </a:r>
            <a:r>
              <a:rPr dirty="0" sz="6000" spc="90"/>
              <a:t>Circle</a:t>
            </a:r>
            <a:endParaRPr sz="60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8912" y="4274032"/>
            <a:ext cx="3263773" cy="3088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19412" y="2950057"/>
            <a:ext cx="1517967" cy="24778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440357" y="2808326"/>
            <a:ext cx="6238240" cy="354012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r" marL="12700" marR="5080" indent="871219">
              <a:lnSpc>
                <a:spcPct val="118200"/>
              </a:lnSpc>
              <a:spcBef>
                <a:spcPts val="70"/>
              </a:spcBef>
              <a:tabLst>
                <a:tab pos="3179445" algn="l"/>
                <a:tab pos="5668645" algn="l"/>
              </a:tabLst>
            </a:pPr>
            <a:r>
              <a:rPr dirty="0" sz="2450" spc="-25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powerful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tool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 </a:t>
            </a:r>
            <a:r>
              <a:rPr dirty="0" sz="2450">
                <a:latin typeface="Verdana"/>
                <a:cs typeface="Verdana"/>
              </a:rPr>
              <a:t>trigonometry.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130">
                <a:latin typeface="Verdana"/>
                <a:cs typeface="Verdana"/>
              </a:rPr>
              <a:t>It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helps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visualize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 </a:t>
            </a:r>
            <a:r>
              <a:rPr dirty="0" sz="2450">
                <a:latin typeface="Verdana"/>
                <a:cs typeface="Verdana"/>
              </a:rPr>
              <a:t>relationship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between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angles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their </a:t>
            </a:r>
            <a:r>
              <a:rPr dirty="0" sz="2450" spc="40">
                <a:latin typeface="Verdana"/>
                <a:cs typeface="Verdana"/>
              </a:rPr>
              <a:t>corresponding</a:t>
            </a:r>
            <a:r>
              <a:rPr dirty="0" sz="2450">
                <a:latin typeface="Verdana"/>
                <a:cs typeface="Verdana"/>
              </a:rPr>
              <a:t>		</a:t>
            </a: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By</a:t>
            </a:r>
            <a:endParaRPr sz="2450">
              <a:latin typeface="Verdana"/>
              <a:cs typeface="Verdana"/>
            </a:endParaRPr>
          </a:p>
          <a:p>
            <a:pPr algn="just" marL="320040" marR="5080" indent="-74295">
              <a:lnSpc>
                <a:spcPct val="117300"/>
              </a:lnSpc>
            </a:pPr>
            <a:r>
              <a:rPr dirty="0" sz="2450" spc="60">
                <a:latin typeface="Verdana"/>
                <a:cs typeface="Verdana"/>
              </a:rPr>
              <a:t>understanding</a:t>
            </a:r>
            <a:r>
              <a:rPr dirty="0" sz="2450" spc="-22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unit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45">
                <a:latin typeface="Verdana"/>
                <a:cs typeface="Verdana"/>
              </a:rPr>
              <a:t>circle,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you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can </a:t>
            </a:r>
            <a:r>
              <a:rPr dirty="0" sz="2450" spc="-50">
                <a:latin typeface="Verdana"/>
                <a:cs typeface="Verdana"/>
              </a:rPr>
              <a:t>easily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determine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85">
                <a:latin typeface="Verdana"/>
                <a:cs typeface="Verdana"/>
              </a:rPr>
              <a:t>sine,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cosine,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 </a:t>
            </a:r>
            <a:r>
              <a:rPr dirty="0" sz="2450" spc="65">
                <a:latin typeface="Verdana"/>
                <a:cs typeface="Verdana"/>
              </a:rPr>
              <a:t>tangent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any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angle,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75">
                <a:latin typeface="Verdana"/>
                <a:cs typeface="Verdana"/>
              </a:rPr>
              <a:t>enhancing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your</a:t>
            </a:r>
            <a:endParaRPr sz="2450">
              <a:latin typeface="Verdana"/>
              <a:cs typeface="Verdana"/>
            </a:endParaRPr>
          </a:p>
          <a:p>
            <a:pPr algn="just" marL="2735580">
              <a:lnSpc>
                <a:spcPct val="100000"/>
              </a:lnSpc>
              <a:spcBef>
                <a:spcPts val="509"/>
              </a:spcBef>
            </a:pPr>
            <a:r>
              <a:rPr dirty="0" sz="2450">
                <a:latin typeface="Verdana"/>
                <a:cs typeface="Verdana"/>
              </a:rPr>
              <a:t>problem-solving</a:t>
            </a:r>
            <a:r>
              <a:rPr dirty="0" sz="2450" spc="220">
                <a:latin typeface="Verdana"/>
                <a:cs typeface="Verdana"/>
              </a:rPr>
              <a:t> </a:t>
            </a:r>
            <a:r>
              <a:rPr dirty="0" sz="2450" spc="-55">
                <a:latin typeface="Verdana"/>
                <a:cs typeface="Verdana"/>
              </a:rPr>
              <a:t>skills.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5282565" cy="1240790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60"/>
              </a:spcBef>
            </a:pPr>
            <a:r>
              <a:rPr dirty="0" sz="3950" spc="45"/>
              <a:t>Solving</a:t>
            </a:r>
            <a:r>
              <a:rPr dirty="0" sz="3950" spc="-35"/>
              <a:t> </a:t>
            </a:r>
            <a:r>
              <a:rPr dirty="0" sz="3950" spc="-10"/>
              <a:t>Trigonometric Equations</a:t>
            </a:r>
            <a:endParaRPr sz="395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86755" y="2869311"/>
            <a:ext cx="3848671" cy="3088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591978" y="4393311"/>
            <a:ext cx="1444815" cy="24778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713333" y="4010698"/>
            <a:ext cx="1398905" cy="31041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5308961" y="4012310"/>
            <a:ext cx="829310" cy="30880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890373" y="4393311"/>
            <a:ext cx="1417574" cy="308800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0553192" y="2788552"/>
            <a:ext cx="6041390" cy="3069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5178425" algn="l"/>
              </a:tabLst>
            </a:pPr>
            <a:r>
              <a:rPr dirty="0" sz="2450" spc="-100">
                <a:latin typeface="Verdana"/>
                <a:cs typeface="Verdana"/>
              </a:rPr>
              <a:t>To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solve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one</a:t>
            </a:r>
            <a:endParaRPr sz="2450">
              <a:latin typeface="Verdana"/>
              <a:cs typeface="Verdana"/>
            </a:endParaRPr>
          </a:p>
          <a:p>
            <a:pPr marL="12700" marR="566420">
              <a:lnSpc>
                <a:spcPct val="102000"/>
              </a:lnSpc>
            </a:pPr>
            <a:r>
              <a:rPr dirty="0" sz="2450" spc="70">
                <a:latin typeface="Verdana"/>
                <a:cs typeface="Verdana"/>
              </a:rPr>
              <a:t>must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understand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properties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of </a:t>
            </a:r>
            <a:r>
              <a:rPr dirty="0" sz="2450">
                <a:latin typeface="Verdana"/>
                <a:cs typeface="Verdana"/>
              </a:rPr>
              <a:t>angles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their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relationships.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  <a:tabLst>
                <a:tab pos="4576445" algn="l"/>
              </a:tabLst>
            </a:pPr>
            <a:r>
              <a:rPr dirty="0" sz="2450">
                <a:latin typeface="Verdana"/>
                <a:cs typeface="Verdana"/>
              </a:rPr>
              <a:t>Techniques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such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,</a:t>
            </a:r>
            <a:endParaRPr sz="2450">
              <a:latin typeface="Verdana"/>
              <a:cs typeface="Verdana"/>
            </a:endParaRPr>
          </a:p>
          <a:p>
            <a:pPr marL="12700" marR="5080" indent="1467485">
              <a:lnSpc>
                <a:spcPct val="102000"/>
              </a:lnSpc>
              <a:tabLst>
                <a:tab pos="3855085" algn="l"/>
              </a:tabLst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simplify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65">
                <a:latin typeface="Verdana"/>
                <a:cs typeface="Verdana"/>
              </a:rPr>
              <a:t> </a:t>
            </a:r>
            <a:r>
              <a:rPr dirty="0" sz="2450" spc="-45">
                <a:latin typeface="Verdana"/>
                <a:cs typeface="Verdana"/>
              </a:rPr>
              <a:t>process.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Mastering</a:t>
            </a:r>
            <a:r>
              <a:rPr dirty="0" sz="2450" spc="-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these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methods </a:t>
            </a:r>
            <a:r>
              <a:rPr dirty="0" sz="2450">
                <a:latin typeface="Verdana"/>
                <a:cs typeface="Verdana"/>
              </a:rPr>
              <a:t>will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empower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you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tackle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complex </a:t>
            </a:r>
            <a:r>
              <a:rPr dirty="0" sz="2450" spc="50">
                <a:latin typeface="Verdana"/>
                <a:cs typeface="Verdana"/>
              </a:rPr>
              <a:t>problems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with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conﬁdence.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Applications</a:t>
            </a:r>
            <a:r>
              <a:rPr dirty="0" spc="105"/>
              <a:t> </a:t>
            </a:r>
            <a:r>
              <a:rPr dirty="0"/>
              <a:t>of</a:t>
            </a:r>
            <a:r>
              <a:rPr dirty="0" spc="-90"/>
              <a:t> </a:t>
            </a:r>
            <a:r>
              <a:rPr dirty="0" spc="-10"/>
              <a:t>Angles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16733" y="4305719"/>
            <a:ext cx="1694776" cy="27711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48922" y="3826357"/>
            <a:ext cx="1897761" cy="30880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728050" y="2808326"/>
            <a:ext cx="5950585" cy="3540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r" marL="607695" marR="5080" indent="-497205">
              <a:lnSpc>
                <a:spcPct val="117300"/>
              </a:lnSpc>
              <a:spcBef>
                <a:spcPts val="95"/>
              </a:spcBef>
              <a:tabLst>
                <a:tab pos="5618480" algn="l"/>
              </a:tabLst>
            </a:pPr>
            <a:r>
              <a:rPr dirty="0" sz="2450">
                <a:latin typeface="Verdana"/>
                <a:cs typeface="Verdana"/>
              </a:rPr>
              <a:t>Angles</a:t>
            </a:r>
            <a:r>
              <a:rPr dirty="0" sz="2450" spc="-5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trigonometry</a:t>
            </a:r>
            <a:r>
              <a:rPr dirty="0" sz="2450" spc="-5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not</a:t>
            </a:r>
            <a:r>
              <a:rPr dirty="0" sz="2450" spc="-5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just </a:t>
            </a:r>
            <a:r>
              <a:rPr dirty="0" sz="2450" spc="-35">
                <a:latin typeface="Verdana"/>
                <a:cs typeface="Verdana"/>
              </a:rPr>
              <a:t>theoretical;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they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have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75">
                <a:latin typeface="Verdana"/>
                <a:cs typeface="Verdana"/>
              </a:rPr>
              <a:t>real-</a:t>
            </a:r>
            <a:r>
              <a:rPr dirty="0" sz="2450" spc="-10">
                <a:latin typeface="Verdana"/>
                <a:cs typeface="Verdana"/>
              </a:rPr>
              <a:t>world </a:t>
            </a:r>
            <a:r>
              <a:rPr dirty="0" sz="2450">
                <a:latin typeface="Verdana"/>
                <a:cs typeface="Verdana"/>
              </a:rPr>
              <a:t>applications.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From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25">
                <a:latin typeface="Verdana"/>
                <a:cs typeface="Verdana"/>
              </a:rPr>
              <a:t>to</a:t>
            </a:r>
            <a:endParaRPr sz="2450">
              <a:latin typeface="Verdana"/>
              <a:cs typeface="Verdana"/>
            </a:endParaRPr>
          </a:p>
          <a:p>
            <a:pPr algn="r" marL="12700" marR="5080" indent="2354580">
              <a:lnSpc>
                <a:spcPct val="117300"/>
              </a:lnSpc>
              <a:spcBef>
                <a:spcPts val="75"/>
              </a:spcBef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angles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help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design </a:t>
            </a:r>
            <a:r>
              <a:rPr dirty="0" sz="2450" spc="-30">
                <a:latin typeface="Verdana"/>
                <a:cs typeface="Verdana"/>
              </a:rPr>
              <a:t>structures,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navigate,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even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create </a:t>
            </a:r>
            <a:r>
              <a:rPr dirty="0" sz="2450">
                <a:latin typeface="Verdana"/>
                <a:cs typeface="Verdana"/>
              </a:rPr>
              <a:t>animations.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Understanding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these </a:t>
            </a:r>
            <a:r>
              <a:rPr dirty="0" sz="2450">
                <a:latin typeface="Verdana"/>
                <a:cs typeface="Verdana"/>
              </a:rPr>
              <a:t>applications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inspire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creativity</a:t>
            </a:r>
            <a:r>
              <a:rPr dirty="0" sz="2450" spc="-4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 </a:t>
            </a:r>
            <a:r>
              <a:rPr dirty="0" sz="2450">
                <a:latin typeface="Verdana"/>
                <a:cs typeface="Verdana"/>
              </a:rPr>
              <a:t>innovation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various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ﬁelds.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777"/>
            <a:ext cx="18288000" cy="10287000"/>
            <a:chOff x="0" y="-1777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7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18815" y="4739271"/>
              <a:ext cx="1723263" cy="249402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48864" y="2406592"/>
            <a:ext cx="13380719" cy="113284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250" spc="105"/>
              <a:t>Conclusion:</a:t>
            </a:r>
            <a:r>
              <a:rPr dirty="0" sz="7250" spc="-204"/>
              <a:t> </a:t>
            </a:r>
            <a:r>
              <a:rPr dirty="0" sz="7250"/>
              <a:t>The</a:t>
            </a:r>
            <a:r>
              <a:rPr dirty="0" sz="7250" spc="-310"/>
              <a:t> </a:t>
            </a:r>
            <a:r>
              <a:rPr dirty="0" sz="7250"/>
              <a:t>Angle's</a:t>
            </a:r>
            <a:r>
              <a:rPr dirty="0" sz="7250" spc="-45"/>
              <a:t> </a:t>
            </a:r>
            <a:r>
              <a:rPr dirty="0" sz="7250" spc="-10"/>
              <a:t>Impact</a:t>
            </a:r>
            <a:endParaRPr sz="7250"/>
          </a:p>
        </p:txBody>
      </p:sp>
      <p:sp>
        <p:nvSpPr>
          <p:cNvPr id="6" name="object 6" descr=""/>
          <p:cNvSpPr txBox="1"/>
          <p:nvPr/>
        </p:nvSpPr>
        <p:spPr>
          <a:xfrm>
            <a:off x="4320819" y="4660112"/>
            <a:ext cx="9636760" cy="1926589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ctr" marL="12700" marR="5080" indent="-635">
              <a:lnSpc>
                <a:spcPct val="102000"/>
              </a:lnSpc>
              <a:spcBef>
                <a:spcPts val="65"/>
              </a:spcBef>
              <a:tabLst>
                <a:tab pos="6395085" algn="l"/>
              </a:tabLst>
            </a:pPr>
            <a:r>
              <a:rPr dirty="0" sz="2450" spc="-95">
                <a:latin typeface="Verdana"/>
                <a:cs typeface="Verdana"/>
              </a:rPr>
              <a:t>In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conclusion,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angles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of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35">
                <a:latin typeface="Verdana"/>
                <a:cs typeface="Verdana"/>
              </a:rPr>
              <a:t>trigonometric </a:t>
            </a:r>
            <a:r>
              <a:rPr dirty="0" sz="2450">
                <a:latin typeface="Verdana"/>
                <a:cs typeface="Verdana"/>
              </a:rPr>
              <a:t>equations.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By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understanding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their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properties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 </a:t>
            </a:r>
            <a:r>
              <a:rPr dirty="0" sz="2450">
                <a:latin typeface="Verdana"/>
                <a:cs typeface="Verdana"/>
              </a:rPr>
              <a:t>applications,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you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unlock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world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possibilities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 </a:t>
            </a:r>
            <a:r>
              <a:rPr dirty="0" sz="2450" spc="55">
                <a:latin typeface="Verdana"/>
                <a:cs typeface="Verdana"/>
              </a:rPr>
              <a:t>mathematics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beyond.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Continue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exploring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angles,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let </a:t>
            </a:r>
            <a:r>
              <a:rPr dirty="0" sz="2450">
                <a:latin typeface="Verdana"/>
                <a:cs typeface="Verdana"/>
              </a:rPr>
              <a:t>their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secrets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85">
                <a:latin typeface="Verdana"/>
                <a:cs typeface="Verdana"/>
              </a:rPr>
              <a:t>guide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your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journey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learning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creativity!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2024-12-18T06:35:16Z</dcterms:created>
  <dcterms:modified xsi:type="dcterms:W3CDTF">2024-12-18T06:35:16Z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