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4630400" cy="8229600"/>
  <p:notesSz cx="8229600" cy="14630400"/>
  <p:embeddedFontLst>
    <p:embeddedFont>
      <p:font typeface="Poppins Light"/>
      <p:regular r:id="rId17"/>
    </p:embeddedFont>
    <p:embeddedFont>
      <p:font typeface="Poppins Light"/>
      <p:regular r:id="rId18"/>
    </p:embeddedFont>
    <p:embeddedFont>
      <p:font typeface="Poppins Light"/>
      <p:regular r:id="rId19"/>
    </p:embeddedFont>
    <p:embeddedFont>
      <p:font typeface="Poppins Light"/>
      <p:regular r:id="rId20"/>
    </p:embeddedFont>
    <p:embeddedFont>
      <p:font typeface="Roboto Light"/>
      <p:regular r:id="rId21"/>
    </p:embeddedFont>
    <p:embeddedFont>
      <p:font typeface="Roboto Light"/>
      <p:regular r:id="rId22"/>
    </p:embeddedFont>
    <p:embeddedFont>
      <p:font typeface="Roboto Light"/>
      <p:regular r:id="rId23"/>
    </p:embeddedFont>
    <p:embeddedFont>
      <p:font typeface="Roboto Light"/>
      <p:regular r:id="rId24"/>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font" Target="fonts/font3.fntdata"/><Relationship Id="rId20" Type="http://schemas.openxmlformats.org/officeDocument/2006/relationships/font" Target="fonts/font4.fntdata"/><Relationship Id="rId21" Type="http://schemas.openxmlformats.org/officeDocument/2006/relationships/font" Target="fonts/font5.fntdata"/><Relationship Id="rId22" Type="http://schemas.openxmlformats.org/officeDocument/2006/relationships/font" Target="fonts/font6.fntdata"/><Relationship Id="rId23" Type="http://schemas.openxmlformats.org/officeDocument/2006/relationships/font" Target="fonts/font7.fntdata"/><Relationship Id="rId24"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0-1.png"/><Relationship Id="rId3"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1-1.png"/><Relationship Id="rId3"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1.xml"/><Relationship Id="rId5"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5.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6.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9.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0.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80190" y="1466850"/>
            <a:ext cx="7556421" cy="2126337"/>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Asymptotes: Understanding the Limits of Functions</a:t>
            </a:r>
            <a:endParaRPr lang="en-US" sz="4450" dirty="0"/>
          </a:p>
        </p:txBody>
      </p:sp>
      <p:sp>
        <p:nvSpPr>
          <p:cNvPr id="4" name="Text 1"/>
          <p:cNvSpPr/>
          <p:nvPr/>
        </p:nvSpPr>
        <p:spPr>
          <a:xfrm>
            <a:off x="6280190" y="3933349"/>
            <a:ext cx="7556421" cy="2177415"/>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Asymptotes are lines that a function approaches as its input approaches certain values. They are crucial concepts in calculus and other areas of mathematics, providing a way to understand the behavior of functions as they approach infinity or specific points. This presentation will delve into the different types of asymptotes, their algebraic determination, and their real-world applications.</a:t>
            </a:r>
            <a:endParaRPr lang="en-US" sz="1750" dirty="0"/>
          </a:p>
        </p:txBody>
      </p:sp>
      <p:sp>
        <p:nvSpPr>
          <p:cNvPr id="5" name="Shape 2"/>
          <p:cNvSpPr/>
          <p:nvPr/>
        </p:nvSpPr>
        <p:spPr>
          <a:xfrm>
            <a:off x="6280190" y="6382822"/>
            <a:ext cx="362903" cy="362903"/>
          </a:xfrm>
          <a:prstGeom prst="roundRect">
            <a:avLst>
              <a:gd name="adj" fmla="val 25194296"/>
            </a:avLst>
          </a:prstGeom>
          <a:solidFill>
            <a:srgbClr val="B32162"/>
          </a:solidFill>
          <a:ln w="7620">
            <a:solidFill>
              <a:srgbClr val="FFFFFF"/>
            </a:solidFill>
            <a:prstDash val="solid"/>
          </a:ln>
        </p:spPr>
      </p:sp>
      <p:sp>
        <p:nvSpPr>
          <p:cNvPr id="6" name="Text 3"/>
          <p:cNvSpPr/>
          <p:nvPr/>
        </p:nvSpPr>
        <p:spPr>
          <a:xfrm>
            <a:off x="6414135" y="6515457"/>
            <a:ext cx="94893" cy="97512"/>
          </a:xfrm>
          <a:prstGeom prst="rect">
            <a:avLst/>
          </a:prstGeom>
          <a:noFill/>
          <a:ln/>
        </p:spPr>
        <p:txBody>
          <a:bodyPr wrap="none" lIns="0" tIns="0" rIns="0" bIns="0" rtlCol="0" anchor="t"/>
          <a:lstStyle/>
          <a:p>
            <a:pPr algn="ctr" indent="0" marL="0">
              <a:lnSpc>
                <a:spcPts val="750"/>
              </a:lnSpc>
              <a:buNone/>
            </a:pPr>
            <a:r>
              <a:rPr lang="en-US" sz="750" dirty="0">
                <a:solidFill>
                  <a:srgbClr val="FFFFFF"/>
                </a:solidFill>
                <a:latin typeface="Roboto Medium" pitchFamily="34" charset="0"/>
                <a:ea typeface="Roboto Medium" pitchFamily="34" charset="-122"/>
                <a:cs typeface="Roboto Medium" pitchFamily="34" charset="-120"/>
              </a:rPr>
              <a:t>oi</a:t>
            </a:r>
            <a:endParaRPr lang="en-US" sz="750" dirty="0"/>
          </a:p>
        </p:txBody>
      </p:sp>
      <p:sp>
        <p:nvSpPr>
          <p:cNvPr id="7" name="Text 4"/>
          <p:cNvSpPr/>
          <p:nvPr/>
        </p:nvSpPr>
        <p:spPr>
          <a:xfrm>
            <a:off x="6756440" y="6365915"/>
            <a:ext cx="1204198" cy="396835"/>
          </a:xfrm>
          <a:prstGeom prst="rect">
            <a:avLst/>
          </a:prstGeom>
          <a:noFill/>
          <a:ln/>
        </p:spPr>
        <p:txBody>
          <a:bodyPr wrap="none" lIns="0" tIns="0" rIns="0" bIns="0" rtlCol="0" anchor="t"/>
          <a:lstStyle/>
          <a:p>
            <a:pPr algn="l" indent="0" marL="0">
              <a:lnSpc>
                <a:spcPts val="3100"/>
              </a:lnSpc>
              <a:buNone/>
            </a:pPr>
            <a:r>
              <a:rPr lang="en-US" sz="2200" b="1" dirty="0">
                <a:solidFill>
                  <a:srgbClr val="E5E0DF"/>
                </a:solidFill>
                <a:latin typeface="Roboto Bold" pitchFamily="34" charset="0"/>
                <a:ea typeface="Roboto Bold" pitchFamily="34" charset="-122"/>
                <a:cs typeface="Roboto Bold" pitchFamily="34" charset="-120"/>
              </a:rPr>
              <a:t>by onyi ik</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1000363"/>
            <a:ext cx="13042821" cy="1417558"/>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Importance of Asymptotes in Real-World Scenarios</a:t>
            </a:r>
            <a:endParaRPr lang="en-US" sz="4450" dirty="0"/>
          </a:p>
        </p:txBody>
      </p:sp>
      <p:pic>
        <p:nvPicPr>
          <p:cNvPr id="3" name="Image 0" descr="preencoded.png">    </p:cNvPr>
          <p:cNvPicPr>
            <a:picLocks noChangeAspect="1"/>
          </p:cNvPicPr>
          <p:nvPr/>
        </p:nvPicPr>
        <p:blipFill>
          <a:blip r:embed="rId1"/>
          <a:stretch>
            <a:fillRect/>
          </a:stretch>
        </p:blipFill>
        <p:spPr>
          <a:xfrm>
            <a:off x="801410" y="3017520"/>
            <a:ext cx="4221599" cy="2721888"/>
          </a:xfrm>
          <a:prstGeom prst="rect">
            <a:avLst/>
          </a:prstGeom>
        </p:spPr>
      </p:pic>
      <p:pic>
        <p:nvPicPr>
          <p:cNvPr id="4" name="Image 1" descr="preencoded.png">    </p:cNvPr>
          <p:cNvPicPr>
            <a:picLocks noChangeAspect="1"/>
          </p:cNvPicPr>
          <p:nvPr/>
        </p:nvPicPr>
        <p:blipFill>
          <a:blip r:embed="rId2"/>
          <a:stretch>
            <a:fillRect/>
          </a:stretch>
        </p:blipFill>
        <p:spPr>
          <a:xfrm>
            <a:off x="5204460" y="3017520"/>
            <a:ext cx="4221599" cy="2721888"/>
          </a:xfrm>
          <a:prstGeom prst="rect">
            <a:avLst/>
          </a:prstGeom>
        </p:spPr>
      </p:pic>
      <p:pic>
        <p:nvPicPr>
          <p:cNvPr id="5" name="Image 2" descr="preencoded.png">    </p:cNvPr>
          <p:cNvPicPr>
            <a:picLocks noChangeAspect="1"/>
          </p:cNvPicPr>
          <p:nvPr/>
        </p:nvPicPr>
        <p:blipFill>
          <a:blip r:embed="rId3"/>
          <a:stretch>
            <a:fillRect/>
          </a:stretch>
        </p:blipFill>
        <p:spPr>
          <a:xfrm>
            <a:off x="9607510" y="3017520"/>
            <a:ext cx="4221599" cy="2721888"/>
          </a:xfrm>
          <a:prstGeom prst="rect">
            <a:avLst/>
          </a:prstGeom>
        </p:spPr>
      </p:pic>
      <p:sp>
        <p:nvSpPr>
          <p:cNvPr id="6" name="Text 1"/>
          <p:cNvSpPr/>
          <p:nvPr/>
        </p:nvSpPr>
        <p:spPr>
          <a:xfrm>
            <a:off x="793790" y="6140529"/>
            <a:ext cx="13042821" cy="108870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Asymptotes are crucial for understanding the behavior of real-world systems. They provide a way to model and predict how these systems will behave as they approach their limits. Whether in physics, engineering, economics, or other fields, the concept of asymptotes is essential for understanding complex systems and making informed decisions about their design and operation.</a:t>
            </a:r>
            <a:endParaRPr lang="en-US" sz="1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814155"/>
            <a:ext cx="6366034"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What are Asymptotes?</a:t>
            </a:r>
            <a:endParaRPr lang="en-US" sz="4450" dirty="0"/>
          </a:p>
        </p:txBody>
      </p:sp>
      <p:sp>
        <p:nvSpPr>
          <p:cNvPr id="3" name="Text 1"/>
          <p:cNvSpPr/>
          <p:nvPr/>
        </p:nvSpPr>
        <p:spPr>
          <a:xfrm>
            <a:off x="793790" y="3089910"/>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Definition</a:t>
            </a:r>
            <a:endParaRPr lang="en-US" sz="2200" dirty="0"/>
          </a:p>
        </p:txBody>
      </p:sp>
      <p:sp>
        <p:nvSpPr>
          <p:cNvPr id="4" name="Text 2"/>
          <p:cNvSpPr/>
          <p:nvPr/>
        </p:nvSpPr>
        <p:spPr>
          <a:xfrm>
            <a:off x="793790" y="3671054"/>
            <a:ext cx="6244709" cy="254031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An asymptote is a line that a function approaches as its input approaches either positive or negative infinity, or a specific value. The function can get arbitrarily close to the line, but never actually touches it. Asymptotes are visual representations of the limiting behavior of functions. They help us understand how a function behaves in the long run, as its input grows very large or very small.</a:t>
            </a:r>
            <a:endParaRPr lang="en-US" sz="1750" dirty="0"/>
          </a:p>
        </p:txBody>
      </p:sp>
      <p:sp>
        <p:nvSpPr>
          <p:cNvPr id="5" name="Text 3"/>
          <p:cNvSpPr/>
          <p:nvPr/>
        </p:nvSpPr>
        <p:spPr>
          <a:xfrm>
            <a:off x="7599521" y="3089910"/>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Key Concepts</a:t>
            </a:r>
            <a:endParaRPr lang="en-US" sz="2200" dirty="0"/>
          </a:p>
        </p:txBody>
      </p:sp>
      <p:sp>
        <p:nvSpPr>
          <p:cNvPr id="6" name="Text 4"/>
          <p:cNvSpPr/>
          <p:nvPr/>
        </p:nvSpPr>
        <p:spPr>
          <a:xfrm>
            <a:off x="7599521" y="3671054"/>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Asymptotes are essential for understanding the behavior of functions. They represent the function's tendency to approach a particular line as its input increases or decreases indefinitely. Asymptotes can be horizontal, vertical, or oblique.</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33291"/>
          </a:xfrm>
          <a:prstGeom prst="rect">
            <a:avLst/>
          </a:prstGeom>
        </p:spPr>
      </p:pic>
      <p:sp>
        <p:nvSpPr>
          <p:cNvPr id="3" name="Text 0"/>
          <p:cNvSpPr/>
          <p:nvPr/>
        </p:nvSpPr>
        <p:spPr>
          <a:xfrm>
            <a:off x="6229350" y="583763"/>
            <a:ext cx="5452467" cy="663297"/>
          </a:xfrm>
          <a:prstGeom prst="rect">
            <a:avLst/>
          </a:prstGeom>
          <a:noFill/>
          <a:ln/>
        </p:spPr>
        <p:txBody>
          <a:bodyPr wrap="none" lIns="0" tIns="0" rIns="0" bIns="0" rtlCol="0" anchor="t"/>
          <a:lstStyle/>
          <a:p>
            <a:pPr indent="0" marL="0">
              <a:lnSpc>
                <a:spcPts val="5200"/>
              </a:lnSpc>
              <a:buNone/>
            </a:pPr>
            <a:r>
              <a:rPr lang="en-US" sz="4150" dirty="0">
                <a:solidFill>
                  <a:srgbClr val="F2F2F3"/>
                </a:solidFill>
                <a:latin typeface="Poppins Light" pitchFamily="34" charset="0"/>
                <a:ea typeface="Poppins Light" pitchFamily="34" charset="-122"/>
                <a:cs typeface="Poppins Light" pitchFamily="34" charset="-120"/>
              </a:rPr>
              <a:t>Types of Asymptotes</a:t>
            </a:r>
            <a:endParaRPr lang="en-US" sz="4150" dirty="0"/>
          </a:p>
        </p:txBody>
      </p:sp>
      <p:sp>
        <p:nvSpPr>
          <p:cNvPr id="4" name="Shape 1"/>
          <p:cNvSpPr/>
          <p:nvPr/>
        </p:nvSpPr>
        <p:spPr>
          <a:xfrm>
            <a:off x="6229350" y="1565434"/>
            <a:ext cx="3722965" cy="3615095"/>
          </a:xfrm>
          <a:prstGeom prst="roundRect">
            <a:avLst>
              <a:gd name="adj" fmla="val 2466"/>
            </a:avLst>
          </a:prstGeom>
          <a:solidFill>
            <a:srgbClr val="3D3D42"/>
          </a:solidFill>
          <a:ln w="7620">
            <a:solidFill>
              <a:srgbClr val="56565B"/>
            </a:solidFill>
            <a:prstDash val="solid"/>
          </a:ln>
        </p:spPr>
      </p:sp>
      <p:sp>
        <p:nvSpPr>
          <p:cNvPr id="5" name="Text 2"/>
          <p:cNvSpPr/>
          <p:nvPr/>
        </p:nvSpPr>
        <p:spPr>
          <a:xfrm>
            <a:off x="6449139" y="1785223"/>
            <a:ext cx="2653427" cy="331708"/>
          </a:xfrm>
          <a:prstGeom prst="rect">
            <a:avLst/>
          </a:prstGeom>
          <a:noFill/>
          <a:ln/>
        </p:spPr>
        <p:txBody>
          <a:bodyPr wrap="none" lIns="0" tIns="0" rIns="0" bIns="0" rtlCol="0" anchor="t"/>
          <a:lstStyle/>
          <a:p>
            <a:pPr indent="0" marL="0">
              <a:lnSpc>
                <a:spcPts val="2600"/>
              </a:lnSpc>
              <a:buNone/>
            </a:pPr>
            <a:r>
              <a:rPr lang="en-US" sz="2050" dirty="0">
                <a:solidFill>
                  <a:srgbClr val="E5E0DF"/>
                </a:solidFill>
                <a:latin typeface="Poppins Light" pitchFamily="34" charset="0"/>
                <a:ea typeface="Poppins Light" pitchFamily="34" charset="-122"/>
                <a:cs typeface="Poppins Light" pitchFamily="34" charset="-120"/>
              </a:rPr>
              <a:t>Vertical</a:t>
            </a:r>
            <a:endParaRPr lang="en-US" sz="2050" dirty="0"/>
          </a:p>
        </p:txBody>
      </p:sp>
      <p:sp>
        <p:nvSpPr>
          <p:cNvPr id="6" name="Text 3"/>
          <p:cNvSpPr/>
          <p:nvPr/>
        </p:nvSpPr>
        <p:spPr>
          <a:xfrm>
            <a:off x="6449139" y="2244209"/>
            <a:ext cx="3283387" cy="2037397"/>
          </a:xfrm>
          <a:prstGeom prst="rect">
            <a:avLst/>
          </a:prstGeom>
          <a:noFill/>
          <a:ln/>
        </p:spPr>
        <p:txBody>
          <a:bodyPr wrap="square" lIns="0" tIns="0" rIns="0" bIns="0" rtlCol="0" anchor="t"/>
          <a:lstStyle/>
          <a:p>
            <a:pPr indent="0" marL="0">
              <a:lnSpc>
                <a:spcPts val="2650"/>
              </a:lnSpc>
              <a:buNone/>
            </a:pPr>
            <a:r>
              <a:rPr lang="en-US" sz="1650" dirty="0">
                <a:solidFill>
                  <a:srgbClr val="E5E0DF"/>
                </a:solidFill>
                <a:latin typeface="Roboto Light" pitchFamily="34" charset="0"/>
                <a:ea typeface="Roboto Light" pitchFamily="34" charset="-122"/>
                <a:cs typeface="Roboto Light" pitchFamily="34" charset="-120"/>
              </a:rPr>
              <a:t>Occur when the function approaches infinity or negative infinity as the input approaches a specific value. These asymptotes are vertical lines that the function gets closer and closer to.</a:t>
            </a:r>
            <a:endParaRPr lang="en-US" sz="1650" dirty="0"/>
          </a:p>
        </p:txBody>
      </p:sp>
      <p:sp>
        <p:nvSpPr>
          <p:cNvPr id="7" name="Shape 4"/>
          <p:cNvSpPr/>
          <p:nvPr/>
        </p:nvSpPr>
        <p:spPr>
          <a:xfrm>
            <a:off x="10164485" y="1565434"/>
            <a:ext cx="3722965" cy="3615095"/>
          </a:xfrm>
          <a:prstGeom prst="roundRect">
            <a:avLst>
              <a:gd name="adj" fmla="val 2466"/>
            </a:avLst>
          </a:prstGeom>
          <a:solidFill>
            <a:srgbClr val="3D3D42"/>
          </a:solidFill>
          <a:ln w="7620">
            <a:solidFill>
              <a:srgbClr val="56565B"/>
            </a:solidFill>
            <a:prstDash val="solid"/>
          </a:ln>
        </p:spPr>
      </p:sp>
      <p:sp>
        <p:nvSpPr>
          <p:cNvPr id="8" name="Text 5"/>
          <p:cNvSpPr/>
          <p:nvPr/>
        </p:nvSpPr>
        <p:spPr>
          <a:xfrm>
            <a:off x="10384274" y="1785223"/>
            <a:ext cx="2653427" cy="331708"/>
          </a:xfrm>
          <a:prstGeom prst="rect">
            <a:avLst/>
          </a:prstGeom>
          <a:noFill/>
          <a:ln/>
        </p:spPr>
        <p:txBody>
          <a:bodyPr wrap="none" lIns="0" tIns="0" rIns="0" bIns="0" rtlCol="0" anchor="t"/>
          <a:lstStyle/>
          <a:p>
            <a:pPr indent="0" marL="0">
              <a:lnSpc>
                <a:spcPts val="2600"/>
              </a:lnSpc>
              <a:buNone/>
            </a:pPr>
            <a:r>
              <a:rPr lang="en-US" sz="2050" dirty="0">
                <a:solidFill>
                  <a:srgbClr val="E5E0DF"/>
                </a:solidFill>
                <a:latin typeface="Poppins Light" pitchFamily="34" charset="0"/>
                <a:ea typeface="Poppins Light" pitchFamily="34" charset="-122"/>
                <a:cs typeface="Poppins Light" pitchFamily="34" charset="-120"/>
              </a:rPr>
              <a:t>Horizontal</a:t>
            </a:r>
            <a:endParaRPr lang="en-US" sz="2050" dirty="0"/>
          </a:p>
        </p:txBody>
      </p:sp>
      <p:sp>
        <p:nvSpPr>
          <p:cNvPr id="9" name="Text 6"/>
          <p:cNvSpPr/>
          <p:nvPr/>
        </p:nvSpPr>
        <p:spPr>
          <a:xfrm>
            <a:off x="10384274" y="2244209"/>
            <a:ext cx="3283387" cy="2716530"/>
          </a:xfrm>
          <a:prstGeom prst="rect">
            <a:avLst/>
          </a:prstGeom>
          <a:noFill/>
          <a:ln/>
        </p:spPr>
        <p:txBody>
          <a:bodyPr wrap="square" lIns="0" tIns="0" rIns="0" bIns="0" rtlCol="0" anchor="t"/>
          <a:lstStyle/>
          <a:p>
            <a:pPr indent="0" marL="0">
              <a:lnSpc>
                <a:spcPts val="2650"/>
              </a:lnSpc>
              <a:buNone/>
            </a:pPr>
            <a:r>
              <a:rPr lang="en-US" sz="1650" dirty="0">
                <a:solidFill>
                  <a:srgbClr val="E5E0DF"/>
                </a:solidFill>
                <a:latin typeface="Roboto Light" pitchFamily="34" charset="0"/>
                <a:ea typeface="Roboto Light" pitchFamily="34" charset="-122"/>
                <a:cs typeface="Roboto Light" pitchFamily="34" charset="-120"/>
              </a:rPr>
              <a:t>Occur when the function approaches a specific value as the input approaches either positive or negative infinity. These asymptotes are horizontal lines that the function gets closer and closer to as the input grows larger or smaller.</a:t>
            </a:r>
            <a:endParaRPr lang="en-US" sz="1650" dirty="0"/>
          </a:p>
        </p:txBody>
      </p:sp>
      <p:sp>
        <p:nvSpPr>
          <p:cNvPr id="10" name="Shape 7"/>
          <p:cNvSpPr/>
          <p:nvPr/>
        </p:nvSpPr>
        <p:spPr>
          <a:xfrm>
            <a:off x="6229350" y="5392698"/>
            <a:ext cx="7658100" cy="2256830"/>
          </a:xfrm>
          <a:prstGeom prst="roundRect">
            <a:avLst>
              <a:gd name="adj" fmla="val 3951"/>
            </a:avLst>
          </a:prstGeom>
          <a:solidFill>
            <a:srgbClr val="3D3D42"/>
          </a:solidFill>
          <a:ln w="7620">
            <a:solidFill>
              <a:srgbClr val="56565B"/>
            </a:solidFill>
            <a:prstDash val="solid"/>
          </a:ln>
        </p:spPr>
      </p:sp>
      <p:sp>
        <p:nvSpPr>
          <p:cNvPr id="11" name="Text 8"/>
          <p:cNvSpPr/>
          <p:nvPr/>
        </p:nvSpPr>
        <p:spPr>
          <a:xfrm>
            <a:off x="6449139" y="5612487"/>
            <a:ext cx="2653427" cy="331708"/>
          </a:xfrm>
          <a:prstGeom prst="rect">
            <a:avLst/>
          </a:prstGeom>
          <a:noFill/>
          <a:ln/>
        </p:spPr>
        <p:txBody>
          <a:bodyPr wrap="none" lIns="0" tIns="0" rIns="0" bIns="0" rtlCol="0" anchor="t"/>
          <a:lstStyle/>
          <a:p>
            <a:pPr indent="0" marL="0">
              <a:lnSpc>
                <a:spcPts val="2600"/>
              </a:lnSpc>
              <a:buNone/>
            </a:pPr>
            <a:r>
              <a:rPr lang="en-US" sz="2050" dirty="0">
                <a:solidFill>
                  <a:srgbClr val="E5E0DF"/>
                </a:solidFill>
                <a:latin typeface="Poppins Light" pitchFamily="34" charset="0"/>
                <a:ea typeface="Poppins Light" pitchFamily="34" charset="-122"/>
                <a:cs typeface="Poppins Light" pitchFamily="34" charset="-120"/>
              </a:rPr>
              <a:t>Oblique</a:t>
            </a:r>
            <a:endParaRPr lang="en-US" sz="2050" dirty="0"/>
          </a:p>
        </p:txBody>
      </p:sp>
      <p:sp>
        <p:nvSpPr>
          <p:cNvPr id="12" name="Text 9"/>
          <p:cNvSpPr/>
          <p:nvPr/>
        </p:nvSpPr>
        <p:spPr>
          <a:xfrm>
            <a:off x="6449139" y="6071473"/>
            <a:ext cx="7218521" cy="1358265"/>
          </a:xfrm>
          <a:prstGeom prst="rect">
            <a:avLst/>
          </a:prstGeom>
          <a:noFill/>
          <a:ln/>
        </p:spPr>
        <p:txBody>
          <a:bodyPr wrap="square" lIns="0" tIns="0" rIns="0" bIns="0" rtlCol="0" anchor="t"/>
          <a:lstStyle/>
          <a:p>
            <a:pPr indent="0" marL="0">
              <a:lnSpc>
                <a:spcPts val="2650"/>
              </a:lnSpc>
              <a:buNone/>
            </a:pPr>
            <a:r>
              <a:rPr lang="en-US" sz="1650" dirty="0">
                <a:solidFill>
                  <a:srgbClr val="E5E0DF"/>
                </a:solidFill>
                <a:latin typeface="Roboto Light" pitchFamily="34" charset="0"/>
                <a:ea typeface="Roboto Light" pitchFamily="34" charset="-122"/>
                <a:cs typeface="Roboto Light" pitchFamily="34" charset="-120"/>
              </a:rPr>
              <a:t>Occur when the function approaches a non-horizontal line as the input approaches either positive or negative infinity. These asymptotes are slanted lines that the function gets closer and closer to as the input grows larger or smaller.</a:t>
            </a:r>
            <a:endParaRPr lang="en-US" sz="1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80190" y="650319"/>
            <a:ext cx="5670590"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Vertical Asymptotes</a:t>
            </a:r>
            <a:endParaRPr lang="en-US" sz="4450" dirty="0"/>
          </a:p>
        </p:txBody>
      </p:sp>
      <p:pic>
        <p:nvPicPr>
          <p:cNvPr id="4" name="Image 1" descr="preencoded.png">    </p:cNvPr>
          <p:cNvPicPr>
            <a:picLocks noChangeAspect="1"/>
          </p:cNvPicPr>
          <p:nvPr/>
        </p:nvPicPr>
        <p:blipFill>
          <a:blip r:embed="rId2"/>
          <a:stretch>
            <a:fillRect/>
          </a:stretch>
        </p:blipFill>
        <p:spPr>
          <a:xfrm>
            <a:off x="6280190" y="1699260"/>
            <a:ext cx="1134070" cy="3121462"/>
          </a:xfrm>
          <a:prstGeom prst="rect">
            <a:avLst/>
          </a:prstGeom>
        </p:spPr>
      </p:pic>
      <p:sp>
        <p:nvSpPr>
          <p:cNvPr id="5" name="Text 1"/>
          <p:cNvSpPr/>
          <p:nvPr/>
        </p:nvSpPr>
        <p:spPr>
          <a:xfrm>
            <a:off x="7754422" y="1926074"/>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Definition</a:t>
            </a:r>
            <a:endParaRPr lang="en-US" sz="2200" dirty="0"/>
          </a:p>
        </p:txBody>
      </p:sp>
      <p:sp>
        <p:nvSpPr>
          <p:cNvPr id="6" name="Text 2"/>
          <p:cNvSpPr/>
          <p:nvPr/>
        </p:nvSpPr>
        <p:spPr>
          <a:xfrm>
            <a:off x="7754422" y="2416493"/>
            <a:ext cx="6082189" cy="217741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A vertical asymptote is a vertical line that a function approaches as its input approaches a specific value. The function gets closer and closer to the line, but never actually touches it. The value at which the input approaches is where the vertical asymptote is located. It represents a point where the function becomes undefined.</a:t>
            </a:r>
            <a:endParaRPr lang="en-US" sz="1750" dirty="0"/>
          </a:p>
        </p:txBody>
      </p:sp>
      <p:pic>
        <p:nvPicPr>
          <p:cNvPr id="7" name="Image 2" descr="preencoded.png">    </p:cNvPr>
          <p:cNvPicPr>
            <a:picLocks noChangeAspect="1"/>
          </p:cNvPicPr>
          <p:nvPr/>
        </p:nvPicPr>
        <p:blipFill>
          <a:blip r:embed="rId3"/>
          <a:stretch>
            <a:fillRect/>
          </a:stretch>
        </p:blipFill>
        <p:spPr>
          <a:xfrm>
            <a:off x="6280190" y="4820722"/>
            <a:ext cx="1134070" cy="2758559"/>
          </a:xfrm>
          <a:prstGeom prst="rect">
            <a:avLst/>
          </a:prstGeom>
        </p:spPr>
      </p:pic>
      <p:sp>
        <p:nvSpPr>
          <p:cNvPr id="8" name="Text 3"/>
          <p:cNvSpPr/>
          <p:nvPr/>
        </p:nvSpPr>
        <p:spPr>
          <a:xfrm>
            <a:off x="7754422" y="5047536"/>
            <a:ext cx="3896439"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Finding Vertical Asymptotes</a:t>
            </a:r>
            <a:endParaRPr lang="en-US" sz="2200" dirty="0"/>
          </a:p>
        </p:txBody>
      </p:sp>
      <p:sp>
        <p:nvSpPr>
          <p:cNvPr id="9" name="Text 4"/>
          <p:cNvSpPr/>
          <p:nvPr/>
        </p:nvSpPr>
        <p:spPr>
          <a:xfrm>
            <a:off x="7754422" y="5537954"/>
            <a:ext cx="6082189" cy="1814513"/>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To find vertical asymptotes, we usually check where the denominator of a rational function becomes zero, provided the numerator is not also zero at that point. The function will generally have a vertical asymptote where the denominator equals zero, but not where the numerator is also zero.</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1439823"/>
            <a:ext cx="6266259"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Horizontal Asymptotes</a:t>
            </a:r>
            <a:endParaRPr lang="en-US" sz="4450" dirty="0"/>
          </a:p>
        </p:txBody>
      </p:sp>
      <p:pic>
        <p:nvPicPr>
          <p:cNvPr id="3" name="Image 0" descr="preencoded.png">    </p:cNvPr>
          <p:cNvPicPr>
            <a:picLocks noChangeAspect="1"/>
          </p:cNvPicPr>
          <p:nvPr/>
        </p:nvPicPr>
        <p:blipFill>
          <a:blip r:embed="rId1"/>
          <a:stretch>
            <a:fillRect/>
          </a:stretch>
        </p:blipFill>
        <p:spPr>
          <a:xfrm>
            <a:off x="793790" y="2602230"/>
            <a:ext cx="566976" cy="566976"/>
          </a:xfrm>
          <a:prstGeom prst="rect">
            <a:avLst/>
          </a:prstGeom>
        </p:spPr>
      </p:pic>
      <p:sp>
        <p:nvSpPr>
          <p:cNvPr id="4" name="Text 1"/>
          <p:cNvSpPr/>
          <p:nvPr/>
        </p:nvSpPr>
        <p:spPr>
          <a:xfrm>
            <a:off x="793790" y="3396020"/>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Definition</a:t>
            </a:r>
            <a:endParaRPr lang="en-US" sz="2200" dirty="0"/>
          </a:p>
        </p:txBody>
      </p:sp>
      <p:sp>
        <p:nvSpPr>
          <p:cNvPr id="5" name="Text 2"/>
          <p:cNvSpPr/>
          <p:nvPr/>
        </p:nvSpPr>
        <p:spPr>
          <a:xfrm>
            <a:off x="793790" y="3886438"/>
            <a:ext cx="6351270" cy="1814513"/>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A horizontal asymptote is a horizontal line that a function approaches as its input approaches either positive or negative infinity. The function gets closer and closer to the line, but never actually touches it. This asymptote represents the function's limiting behavior as its input grows very large or very small.</a:t>
            </a:r>
            <a:endParaRPr lang="en-US" sz="1750" dirty="0"/>
          </a:p>
        </p:txBody>
      </p:sp>
      <p:pic>
        <p:nvPicPr>
          <p:cNvPr id="6" name="Image 1" descr="preencoded.png">    </p:cNvPr>
          <p:cNvPicPr>
            <a:picLocks noChangeAspect="1"/>
          </p:cNvPicPr>
          <p:nvPr/>
        </p:nvPicPr>
        <p:blipFill>
          <a:blip r:embed="rId2"/>
          <a:stretch>
            <a:fillRect/>
          </a:stretch>
        </p:blipFill>
        <p:spPr>
          <a:xfrm>
            <a:off x="7485221" y="2602230"/>
            <a:ext cx="566976" cy="566976"/>
          </a:xfrm>
          <a:prstGeom prst="rect">
            <a:avLst/>
          </a:prstGeom>
        </p:spPr>
      </p:pic>
      <p:sp>
        <p:nvSpPr>
          <p:cNvPr id="7" name="Text 3"/>
          <p:cNvSpPr/>
          <p:nvPr/>
        </p:nvSpPr>
        <p:spPr>
          <a:xfrm>
            <a:off x="7485221" y="3396020"/>
            <a:ext cx="4220289"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Finding Horizontal Asymptotes</a:t>
            </a:r>
            <a:endParaRPr lang="en-US" sz="2200" dirty="0"/>
          </a:p>
        </p:txBody>
      </p:sp>
      <p:sp>
        <p:nvSpPr>
          <p:cNvPr id="8" name="Text 4"/>
          <p:cNvSpPr/>
          <p:nvPr/>
        </p:nvSpPr>
        <p:spPr>
          <a:xfrm>
            <a:off x="7485221" y="3886438"/>
            <a:ext cx="6351389" cy="2903220"/>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To find horizontal asymptotes, we analyze the degree of the numerator and the denominator of a rational function. If the degree of the numerator is less than the degree of the denominator, the horizontal asymptote is at y=0. If the degrees are equal, the horizontal asymptote is at y=the leading coefficient of the numerator divided by the leading coefficient of the denominator. If the degree of the numerator is greater than the degree of the denominator, there is no horizontal asymptote.</a:t>
            </a:r>
            <a:endParaRPr lang="en-US" sz="1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15685" y="726400"/>
            <a:ext cx="5119092" cy="639008"/>
          </a:xfrm>
          <a:prstGeom prst="rect">
            <a:avLst/>
          </a:prstGeom>
          <a:noFill/>
          <a:ln/>
        </p:spPr>
        <p:txBody>
          <a:bodyPr wrap="none" lIns="0" tIns="0" rIns="0" bIns="0" rtlCol="0" anchor="t"/>
          <a:lstStyle/>
          <a:p>
            <a:pPr indent="0" marL="0">
              <a:lnSpc>
                <a:spcPts val="5000"/>
              </a:lnSpc>
              <a:buNone/>
            </a:pPr>
            <a:r>
              <a:rPr lang="en-US" sz="4000" dirty="0">
                <a:solidFill>
                  <a:srgbClr val="F2F2F3"/>
                </a:solidFill>
                <a:latin typeface="Poppins Light" pitchFamily="34" charset="0"/>
                <a:ea typeface="Poppins Light" pitchFamily="34" charset="-122"/>
                <a:cs typeface="Poppins Light" pitchFamily="34" charset="-120"/>
              </a:rPr>
              <a:t>Oblique Asymptotes</a:t>
            </a:r>
            <a:endParaRPr lang="en-US" sz="4000" dirty="0"/>
          </a:p>
        </p:txBody>
      </p:sp>
      <p:sp>
        <p:nvSpPr>
          <p:cNvPr id="3" name="Shape 1"/>
          <p:cNvSpPr/>
          <p:nvPr/>
        </p:nvSpPr>
        <p:spPr>
          <a:xfrm>
            <a:off x="715685" y="1774269"/>
            <a:ext cx="3299698" cy="2159198"/>
          </a:xfrm>
          <a:prstGeom prst="roundRect">
            <a:avLst>
              <a:gd name="adj" fmla="val 3978"/>
            </a:avLst>
          </a:prstGeom>
          <a:solidFill>
            <a:srgbClr val="3D3D42"/>
          </a:solidFill>
          <a:ln w="7620">
            <a:solidFill>
              <a:srgbClr val="56565B"/>
            </a:solidFill>
            <a:prstDash val="solid"/>
          </a:ln>
        </p:spPr>
      </p:sp>
      <p:sp>
        <p:nvSpPr>
          <p:cNvPr id="4" name="Text 2"/>
          <p:cNvSpPr/>
          <p:nvPr/>
        </p:nvSpPr>
        <p:spPr>
          <a:xfrm>
            <a:off x="927735" y="2649379"/>
            <a:ext cx="74652" cy="408980"/>
          </a:xfrm>
          <a:prstGeom prst="rect">
            <a:avLst/>
          </a:prstGeom>
          <a:noFill/>
          <a:ln/>
        </p:spPr>
        <p:txBody>
          <a:bodyPr wrap="none" lIns="0" tIns="0" rIns="0" bIns="0" rtlCol="0" anchor="t"/>
          <a:lstStyle/>
          <a:p>
            <a:pPr algn="ctr" indent="0" marL="0">
              <a:lnSpc>
                <a:spcPts val="3200"/>
              </a:lnSpc>
              <a:buNone/>
            </a:pPr>
            <a:r>
              <a:rPr lang="en-US" sz="2000" dirty="0">
                <a:solidFill>
                  <a:srgbClr val="E5E0DF"/>
                </a:solidFill>
                <a:latin typeface="Poppins Light" pitchFamily="34" charset="0"/>
                <a:ea typeface="Poppins Light" pitchFamily="34" charset="-122"/>
                <a:cs typeface="Poppins Light" pitchFamily="34" charset="-120"/>
              </a:rPr>
              <a:t>1</a:t>
            </a:r>
            <a:endParaRPr lang="en-US" sz="2000" dirty="0"/>
          </a:p>
        </p:txBody>
      </p:sp>
      <p:sp>
        <p:nvSpPr>
          <p:cNvPr id="5" name="Text 3"/>
          <p:cNvSpPr/>
          <p:nvPr/>
        </p:nvSpPr>
        <p:spPr>
          <a:xfrm>
            <a:off x="4219813" y="1978700"/>
            <a:ext cx="2556034" cy="319445"/>
          </a:xfrm>
          <a:prstGeom prst="rect">
            <a:avLst/>
          </a:prstGeom>
          <a:noFill/>
          <a:ln/>
        </p:spPr>
        <p:txBody>
          <a:bodyPr wrap="none" lIns="0" tIns="0" rIns="0" bIns="0" rtlCol="0" anchor="t"/>
          <a:lstStyle/>
          <a:p>
            <a:pPr algn="l" indent="0" marL="0">
              <a:lnSpc>
                <a:spcPts val="2500"/>
              </a:lnSpc>
              <a:buNone/>
            </a:pPr>
            <a:r>
              <a:rPr lang="en-US" sz="2000" dirty="0">
                <a:solidFill>
                  <a:srgbClr val="E5E0DF"/>
                </a:solidFill>
                <a:latin typeface="Poppins Light" pitchFamily="34" charset="0"/>
                <a:ea typeface="Poppins Light" pitchFamily="34" charset="-122"/>
                <a:cs typeface="Poppins Light" pitchFamily="34" charset="-120"/>
              </a:rPr>
              <a:t>Definition</a:t>
            </a:r>
            <a:endParaRPr lang="en-US" sz="2000" dirty="0"/>
          </a:p>
        </p:txBody>
      </p:sp>
      <p:sp>
        <p:nvSpPr>
          <p:cNvPr id="6" name="Text 4"/>
          <p:cNvSpPr/>
          <p:nvPr/>
        </p:nvSpPr>
        <p:spPr>
          <a:xfrm>
            <a:off x="4219813" y="2420779"/>
            <a:ext cx="9490472" cy="1308259"/>
          </a:xfrm>
          <a:prstGeom prst="rect">
            <a:avLst/>
          </a:prstGeom>
          <a:noFill/>
          <a:ln/>
        </p:spPr>
        <p:txBody>
          <a:bodyPr wrap="square" lIns="0" tIns="0" rIns="0" bIns="0" rtlCol="0" anchor="t"/>
          <a:lstStyle/>
          <a:p>
            <a:pPr algn="l" indent="0" marL="0">
              <a:lnSpc>
                <a:spcPts val="2550"/>
              </a:lnSpc>
              <a:buNone/>
            </a:pPr>
            <a:r>
              <a:rPr lang="en-US" sz="1600" dirty="0">
                <a:solidFill>
                  <a:srgbClr val="E5E0DF"/>
                </a:solidFill>
                <a:latin typeface="Roboto Light" pitchFamily="34" charset="0"/>
                <a:ea typeface="Roboto Light" pitchFamily="34" charset="-122"/>
                <a:cs typeface="Roboto Light" pitchFamily="34" charset="-120"/>
              </a:rPr>
              <a:t>An oblique asymptote is a non-horizontal line that a function approaches as its input approaches either positive or negative infinity. The function gets closer and closer to the line, but never actually touches it. These asymptotes are typically slanted lines and represent the function's asymptotic behavior in the long run.</a:t>
            </a:r>
            <a:endParaRPr lang="en-US" sz="1600" dirty="0"/>
          </a:p>
        </p:txBody>
      </p:sp>
      <p:sp>
        <p:nvSpPr>
          <p:cNvPr id="7" name="Shape 5"/>
          <p:cNvSpPr/>
          <p:nvPr/>
        </p:nvSpPr>
        <p:spPr>
          <a:xfrm>
            <a:off x="4117538" y="3923943"/>
            <a:ext cx="9695021" cy="11430"/>
          </a:xfrm>
          <a:prstGeom prst="roundRect">
            <a:avLst>
              <a:gd name="adj" fmla="val 751392"/>
            </a:avLst>
          </a:prstGeom>
          <a:solidFill>
            <a:srgbClr val="56565B"/>
          </a:solidFill>
          <a:ln/>
        </p:spPr>
      </p:sp>
      <p:sp>
        <p:nvSpPr>
          <p:cNvPr id="8" name="Shape 6"/>
          <p:cNvSpPr/>
          <p:nvPr/>
        </p:nvSpPr>
        <p:spPr>
          <a:xfrm>
            <a:off x="715685" y="4035623"/>
            <a:ext cx="6599515" cy="3467457"/>
          </a:xfrm>
          <a:prstGeom prst="roundRect">
            <a:avLst>
              <a:gd name="adj" fmla="val 2477"/>
            </a:avLst>
          </a:prstGeom>
          <a:solidFill>
            <a:srgbClr val="3D3D42"/>
          </a:solidFill>
          <a:ln w="7620">
            <a:solidFill>
              <a:srgbClr val="56565B"/>
            </a:solidFill>
            <a:prstDash val="solid"/>
          </a:ln>
        </p:spPr>
      </p:sp>
      <p:sp>
        <p:nvSpPr>
          <p:cNvPr id="9" name="Text 7"/>
          <p:cNvSpPr/>
          <p:nvPr/>
        </p:nvSpPr>
        <p:spPr>
          <a:xfrm>
            <a:off x="927735" y="5564862"/>
            <a:ext cx="146209" cy="408980"/>
          </a:xfrm>
          <a:prstGeom prst="rect">
            <a:avLst/>
          </a:prstGeom>
          <a:noFill/>
          <a:ln/>
        </p:spPr>
        <p:txBody>
          <a:bodyPr wrap="none" lIns="0" tIns="0" rIns="0" bIns="0" rtlCol="0" anchor="t"/>
          <a:lstStyle/>
          <a:p>
            <a:pPr algn="ctr" indent="0" marL="0">
              <a:lnSpc>
                <a:spcPts val="3200"/>
              </a:lnSpc>
              <a:buNone/>
            </a:pPr>
            <a:r>
              <a:rPr lang="en-US" sz="2000" dirty="0">
                <a:solidFill>
                  <a:srgbClr val="E5E0DF"/>
                </a:solidFill>
                <a:latin typeface="Poppins Light" pitchFamily="34" charset="0"/>
                <a:ea typeface="Poppins Light" pitchFamily="34" charset="-122"/>
                <a:cs typeface="Poppins Light" pitchFamily="34" charset="-120"/>
              </a:rPr>
              <a:t>2</a:t>
            </a:r>
            <a:endParaRPr lang="en-US" sz="2000" dirty="0"/>
          </a:p>
        </p:txBody>
      </p:sp>
      <p:sp>
        <p:nvSpPr>
          <p:cNvPr id="10" name="Text 8"/>
          <p:cNvSpPr/>
          <p:nvPr/>
        </p:nvSpPr>
        <p:spPr>
          <a:xfrm>
            <a:off x="7519630" y="4240054"/>
            <a:ext cx="3540323" cy="319445"/>
          </a:xfrm>
          <a:prstGeom prst="rect">
            <a:avLst/>
          </a:prstGeom>
          <a:noFill/>
          <a:ln/>
        </p:spPr>
        <p:txBody>
          <a:bodyPr wrap="none" lIns="0" tIns="0" rIns="0" bIns="0" rtlCol="0" anchor="t"/>
          <a:lstStyle/>
          <a:p>
            <a:pPr algn="l" indent="0" marL="0">
              <a:lnSpc>
                <a:spcPts val="2500"/>
              </a:lnSpc>
              <a:buNone/>
            </a:pPr>
            <a:r>
              <a:rPr lang="en-US" sz="2000" dirty="0">
                <a:solidFill>
                  <a:srgbClr val="E5E0DF"/>
                </a:solidFill>
                <a:latin typeface="Poppins Light" pitchFamily="34" charset="0"/>
                <a:ea typeface="Poppins Light" pitchFamily="34" charset="-122"/>
                <a:cs typeface="Poppins Light" pitchFamily="34" charset="-120"/>
              </a:rPr>
              <a:t>Finding Oblique Asymptotes</a:t>
            </a:r>
            <a:endParaRPr lang="en-US" sz="2000" dirty="0"/>
          </a:p>
        </p:txBody>
      </p:sp>
      <p:sp>
        <p:nvSpPr>
          <p:cNvPr id="11" name="Text 9"/>
          <p:cNvSpPr/>
          <p:nvPr/>
        </p:nvSpPr>
        <p:spPr>
          <a:xfrm>
            <a:off x="7519630" y="4682133"/>
            <a:ext cx="6190655" cy="2616518"/>
          </a:xfrm>
          <a:prstGeom prst="rect">
            <a:avLst/>
          </a:prstGeom>
          <a:noFill/>
          <a:ln/>
        </p:spPr>
        <p:txBody>
          <a:bodyPr wrap="square" lIns="0" tIns="0" rIns="0" bIns="0" rtlCol="0" anchor="t"/>
          <a:lstStyle/>
          <a:p>
            <a:pPr algn="l" indent="0" marL="0">
              <a:lnSpc>
                <a:spcPts val="2550"/>
              </a:lnSpc>
              <a:buNone/>
            </a:pPr>
            <a:r>
              <a:rPr lang="en-US" sz="1600" dirty="0">
                <a:solidFill>
                  <a:srgbClr val="E5E0DF"/>
                </a:solidFill>
                <a:latin typeface="Roboto Light" pitchFamily="34" charset="0"/>
                <a:ea typeface="Roboto Light" pitchFamily="34" charset="-122"/>
                <a:cs typeface="Roboto Light" pitchFamily="34" charset="-120"/>
              </a:rPr>
              <a:t>To find oblique asymptotes, we perform polynomial long division of the numerator by the denominator of a rational function. If the degree of the numerator is one greater than the degree of the denominator, the quotient obtained from the division will be a linear equation, representing the oblique asymptote. If the degree of the numerator is more than one greater than the degree of the denominator, the quotient will be a higher-degree polynomial, and there will be no oblique asymptote.</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1269802"/>
            <a:ext cx="9306997"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Finding Asymptotes Algebraically</a:t>
            </a:r>
            <a:endParaRPr lang="en-US" sz="4450" dirty="0"/>
          </a:p>
        </p:txBody>
      </p:sp>
      <p:sp>
        <p:nvSpPr>
          <p:cNvPr id="3" name="Text 1"/>
          <p:cNvSpPr/>
          <p:nvPr/>
        </p:nvSpPr>
        <p:spPr>
          <a:xfrm>
            <a:off x="793790" y="2545556"/>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Vertical Asymptotes</a:t>
            </a:r>
            <a:endParaRPr lang="en-US" sz="2200" dirty="0"/>
          </a:p>
        </p:txBody>
      </p:sp>
      <p:sp>
        <p:nvSpPr>
          <p:cNvPr id="4" name="Text 2"/>
          <p:cNvSpPr/>
          <p:nvPr/>
        </p:nvSpPr>
        <p:spPr>
          <a:xfrm>
            <a:off x="793790" y="3126700"/>
            <a:ext cx="6244709" cy="1814513"/>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To find vertical asymptotes, factor the denominator of a rational function. Set the denominator equal to zero and solve for the variable. Any values that make the denominator zero and do not also make the numerator zero are vertical asymptotes.</a:t>
            </a:r>
            <a:endParaRPr lang="en-US" sz="1750" dirty="0"/>
          </a:p>
        </p:txBody>
      </p:sp>
      <p:sp>
        <p:nvSpPr>
          <p:cNvPr id="5" name="Text 3"/>
          <p:cNvSpPr/>
          <p:nvPr/>
        </p:nvSpPr>
        <p:spPr>
          <a:xfrm>
            <a:off x="7599521" y="2545556"/>
            <a:ext cx="4940379"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Horizontal and Oblique Asymptotes</a:t>
            </a:r>
            <a:endParaRPr lang="en-US" sz="2200" dirty="0"/>
          </a:p>
        </p:txBody>
      </p:sp>
      <p:sp>
        <p:nvSpPr>
          <p:cNvPr id="6" name="Text 4"/>
          <p:cNvSpPr/>
          <p:nvPr/>
        </p:nvSpPr>
        <p:spPr>
          <a:xfrm>
            <a:off x="7599521" y="3126700"/>
            <a:ext cx="6244709" cy="3629025"/>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To find horizontal and oblique asymptotes, consider the degrees of the numerator and denominator. If the degree of the numerator is less than the degree of the denominator, the horizontal asymptote is at y=0. If the degrees are equal, the horizontal asymptote is at y=the leading coefficient of the numerator divided by the leading coefficient of the denominator. If the degree of the numerator is greater than the degree of the denominator, there is no horizontal asymptote, but we can use polynomial long division to find an oblique asymptote.</a:t>
            </a:r>
            <a:endParaRPr lang="en-US" sz="1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2072045"/>
          </a:xfrm>
          <a:prstGeom prst="rect">
            <a:avLst/>
          </a:prstGeom>
        </p:spPr>
      </p:pic>
      <p:sp>
        <p:nvSpPr>
          <p:cNvPr id="3" name="Text 0"/>
          <p:cNvSpPr/>
          <p:nvPr/>
        </p:nvSpPr>
        <p:spPr>
          <a:xfrm>
            <a:off x="580192" y="2660571"/>
            <a:ext cx="7520702" cy="518041"/>
          </a:xfrm>
          <a:prstGeom prst="rect">
            <a:avLst/>
          </a:prstGeom>
          <a:noFill/>
          <a:ln/>
        </p:spPr>
        <p:txBody>
          <a:bodyPr wrap="none" lIns="0" tIns="0" rIns="0" bIns="0" rtlCol="0" anchor="t"/>
          <a:lstStyle/>
          <a:p>
            <a:pPr indent="0" marL="0">
              <a:lnSpc>
                <a:spcPts val="4050"/>
              </a:lnSpc>
              <a:buNone/>
            </a:pPr>
            <a:r>
              <a:rPr lang="en-US" sz="3250" dirty="0">
                <a:solidFill>
                  <a:srgbClr val="F2F2F3"/>
                </a:solidFill>
                <a:latin typeface="Poppins Light" pitchFamily="34" charset="0"/>
                <a:ea typeface="Poppins Light" pitchFamily="34" charset="-122"/>
                <a:cs typeface="Poppins Light" pitchFamily="34" charset="-120"/>
              </a:rPr>
              <a:t>Graphing Functions with Asymptotes</a:t>
            </a:r>
            <a:endParaRPr lang="en-US" sz="3250" dirty="0"/>
          </a:p>
        </p:txBody>
      </p:sp>
      <p:sp>
        <p:nvSpPr>
          <p:cNvPr id="4" name="Text 1"/>
          <p:cNvSpPr/>
          <p:nvPr/>
        </p:nvSpPr>
        <p:spPr>
          <a:xfrm>
            <a:off x="580192" y="3510082"/>
            <a:ext cx="6610707" cy="546973"/>
          </a:xfrm>
          <a:prstGeom prst="rect">
            <a:avLst/>
          </a:prstGeom>
          <a:noFill/>
          <a:ln/>
        </p:spPr>
        <p:txBody>
          <a:bodyPr wrap="none" lIns="0" tIns="0" rIns="0" bIns="0" rtlCol="0" anchor="t"/>
          <a:lstStyle/>
          <a:p>
            <a:pPr algn="ctr" indent="0" marL="0">
              <a:lnSpc>
                <a:spcPts val="4300"/>
              </a:lnSpc>
              <a:buNone/>
            </a:pPr>
            <a:r>
              <a:rPr lang="en-US" sz="4300" dirty="0">
                <a:solidFill>
                  <a:srgbClr val="E5E0DF"/>
                </a:solidFill>
                <a:latin typeface="Poppins Light" pitchFamily="34" charset="0"/>
                <a:ea typeface="Poppins Light" pitchFamily="34" charset="-122"/>
                <a:cs typeface="Poppins Light" pitchFamily="34" charset="-120"/>
              </a:rPr>
              <a:t>1</a:t>
            </a:r>
            <a:endParaRPr lang="en-US" sz="4300" dirty="0"/>
          </a:p>
        </p:txBody>
      </p:sp>
      <p:sp>
        <p:nvSpPr>
          <p:cNvPr id="5" name="Text 2"/>
          <p:cNvSpPr/>
          <p:nvPr/>
        </p:nvSpPr>
        <p:spPr>
          <a:xfrm>
            <a:off x="2849523" y="4264223"/>
            <a:ext cx="2072045" cy="258961"/>
          </a:xfrm>
          <a:prstGeom prst="rect">
            <a:avLst/>
          </a:prstGeom>
          <a:noFill/>
          <a:ln/>
        </p:spPr>
        <p:txBody>
          <a:bodyPr wrap="none" lIns="0" tIns="0" rIns="0" bIns="0" rtlCol="0" anchor="t"/>
          <a:lstStyle/>
          <a:p>
            <a:pPr algn="ctr" indent="0" marL="0">
              <a:lnSpc>
                <a:spcPts val="2000"/>
              </a:lnSpc>
              <a:buNone/>
            </a:pPr>
            <a:r>
              <a:rPr lang="en-US" sz="1600" dirty="0">
                <a:solidFill>
                  <a:srgbClr val="E5E0DF"/>
                </a:solidFill>
                <a:latin typeface="Poppins Light" pitchFamily="34" charset="0"/>
                <a:ea typeface="Poppins Light" pitchFamily="34" charset="-122"/>
                <a:cs typeface="Poppins Light" pitchFamily="34" charset="-120"/>
              </a:rPr>
              <a:t>Identify Asymptotes</a:t>
            </a:r>
            <a:endParaRPr lang="en-US" sz="1600" dirty="0"/>
          </a:p>
        </p:txBody>
      </p:sp>
      <p:sp>
        <p:nvSpPr>
          <p:cNvPr id="6" name="Text 3"/>
          <p:cNvSpPr/>
          <p:nvPr/>
        </p:nvSpPr>
        <p:spPr>
          <a:xfrm>
            <a:off x="580192" y="4622602"/>
            <a:ext cx="6610707" cy="265152"/>
          </a:xfrm>
          <a:prstGeom prst="rect">
            <a:avLst/>
          </a:prstGeom>
          <a:noFill/>
          <a:ln/>
        </p:spPr>
        <p:txBody>
          <a:bodyPr wrap="none" lIns="0" tIns="0" rIns="0" bIns="0" rtlCol="0" anchor="t"/>
          <a:lstStyle/>
          <a:p>
            <a:pPr algn="ctr" indent="0" marL="0">
              <a:lnSpc>
                <a:spcPts val="2050"/>
              </a:lnSpc>
              <a:buNone/>
            </a:pPr>
            <a:r>
              <a:rPr lang="en-US" sz="1300" dirty="0">
                <a:solidFill>
                  <a:srgbClr val="E5E0DF"/>
                </a:solidFill>
                <a:latin typeface="Roboto Light" pitchFamily="34" charset="0"/>
                <a:ea typeface="Roboto Light" pitchFamily="34" charset="-122"/>
                <a:cs typeface="Roboto Light" pitchFamily="34" charset="-120"/>
              </a:rPr>
              <a:t>Use the methods discussed earlier to find the vertical, horizontal, and oblique asymptotes.</a:t>
            </a:r>
            <a:endParaRPr lang="en-US" sz="1300" dirty="0"/>
          </a:p>
        </p:txBody>
      </p:sp>
      <p:sp>
        <p:nvSpPr>
          <p:cNvPr id="7" name="Text 4"/>
          <p:cNvSpPr/>
          <p:nvPr/>
        </p:nvSpPr>
        <p:spPr>
          <a:xfrm>
            <a:off x="7439501" y="3510082"/>
            <a:ext cx="6610707" cy="546973"/>
          </a:xfrm>
          <a:prstGeom prst="rect">
            <a:avLst/>
          </a:prstGeom>
          <a:noFill/>
          <a:ln/>
        </p:spPr>
        <p:txBody>
          <a:bodyPr wrap="none" lIns="0" tIns="0" rIns="0" bIns="0" rtlCol="0" anchor="t"/>
          <a:lstStyle/>
          <a:p>
            <a:pPr algn="ctr" indent="0" marL="0">
              <a:lnSpc>
                <a:spcPts val="4300"/>
              </a:lnSpc>
              <a:buNone/>
            </a:pPr>
            <a:r>
              <a:rPr lang="en-US" sz="4300" dirty="0">
                <a:solidFill>
                  <a:srgbClr val="E5E0DF"/>
                </a:solidFill>
                <a:latin typeface="Poppins Light" pitchFamily="34" charset="0"/>
                <a:ea typeface="Poppins Light" pitchFamily="34" charset="-122"/>
                <a:cs typeface="Poppins Light" pitchFamily="34" charset="-120"/>
              </a:rPr>
              <a:t>2</a:t>
            </a:r>
            <a:endParaRPr lang="en-US" sz="4300" dirty="0"/>
          </a:p>
        </p:txBody>
      </p:sp>
      <p:sp>
        <p:nvSpPr>
          <p:cNvPr id="8" name="Text 5"/>
          <p:cNvSpPr/>
          <p:nvPr/>
        </p:nvSpPr>
        <p:spPr>
          <a:xfrm>
            <a:off x="9708833" y="4264223"/>
            <a:ext cx="2072045" cy="258961"/>
          </a:xfrm>
          <a:prstGeom prst="rect">
            <a:avLst/>
          </a:prstGeom>
          <a:noFill/>
          <a:ln/>
        </p:spPr>
        <p:txBody>
          <a:bodyPr wrap="none" lIns="0" tIns="0" rIns="0" bIns="0" rtlCol="0" anchor="t"/>
          <a:lstStyle/>
          <a:p>
            <a:pPr algn="ctr" indent="0" marL="0">
              <a:lnSpc>
                <a:spcPts val="2000"/>
              </a:lnSpc>
              <a:buNone/>
            </a:pPr>
            <a:r>
              <a:rPr lang="en-US" sz="1600" dirty="0">
                <a:solidFill>
                  <a:srgbClr val="E5E0DF"/>
                </a:solidFill>
                <a:latin typeface="Poppins Light" pitchFamily="34" charset="0"/>
                <a:ea typeface="Poppins Light" pitchFamily="34" charset="-122"/>
                <a:cs typeface="Poppins Light" pitchFamily="34" charset="-120"/>
              </a:rPr>
              <a:t>Plot Asymptotes</a:t>
            </a:r>
            <a:endParaRPr lang="en-US" sz="1600" dirty="0"/>
          </a:p>
        </p:txBody>
      </p:sp>
      <p:sp>
        <p:nvSpPr>
          <p:cNvPr id="9" name="Text 6"/>
          <p:cNvSpPr/>
          <p:nvPr/>
        </p:nvSpPr>
        <p:spPr>
          <a:xfrm>
            <a:off x="7439501" y="4622602"/>
            <a:ext cx="6610707" cy="265152"/>
          </a:xfrm>
          <a:prstGeom prst="rect">
            <a:avLst/>
          </a:prstGeom>
          <a:noFill/>
          <a:ln/>
        </p:spPr>
        <p:txBody>
          <a:bodyPr wrap="none" lIns="0" tIns="0" rIns="0" bIns="0" rtlCol="0" anchor="t"/>
          <a:lstStyle/>
          <a:p>
            <a:pPr algn="ctr" indent="0" marL="0">
              <a:lnSpc>
                <a:spcPts val="2050"/>
              </a:lnSpc>
              <a:buNone/>
            </a:pPr>
            <a:r>
              <a:rPr lang="en-US" sz="1300" dirty="0">
                <a:solidFill>
                  <a:srgbClr val="E5E0DF"/>
                </a:solidFill>
                <a:latin typeface="Roboto Light" pitchFamily="34" charset="0"/>
                <a:ea typeface="Roboto Light" pitchFamily="34" charset="-122"/>
                <a:cs typeface="Roboto Light" pitchFamily="34" charset="-120"/>
              </a:rPr>
              <a:t>Draw the asymptotes as dotted lines on the coordinate plane.</a:t>
            </a:r>
            <a:endParaRPr lang="en-US" sz="1300" dirty="0"/>
          </a:p>
        </p:txBody>
      </p:sp>
      <p:sp>
        <p:nvSpPr>
          <p:cNvPr id="10" name="Text 7"/>
          <p:cNvSpPr/>
          <p:nvPr/>
        </p:nvSpPr>
        <p:spPr>
          <a:xfrm>
            <a:off x="580192" y="5467826"/>
            <a:ext cx="6610707" cy="546973"/>
          </a:xfrm>
          <a:prstGeom prst="rect">
            <a:avLst/>
          </a:prstGeom>
          <a:noFill/>
          <a:ln/>
        </p:spPr>
        <p:txBody>
          <a:bodyPr wrap="none" lIns="0" tIns="0" rIns="0" bIns="0" rtlCol="0" anchor="t"/>
          <a:lstStyle/>
          <a:p>
            <a:pPr algn="ctr" indent="0" marL="0">
              <a:lnSpc>
                <a:spcPts val="4300"/>
              </a:lnSpc>
              <a:buNone/>
            </a:pPr>
            <a:r>
              <a:rPr lang="en-US" sz="4300" dirty="0">
                <a:solidFill>
                  <a:srgbClr val="E5E0DF"/>
                </a:solidFill>
                <a:latin typeface="Poppins Light" pitchFamily="34" charset="0"/>
                <a:ea typeface="Poppins Light" pitchFamily="34" charset="-122"/>
                <a:cs typeface="Poppins Light" pitchFamily="34" charset="-120"/>
              </a:rPr>
              <a:t>3</a:t>
            </a:r>
            <a:endParaRPr lang="en-US" sz="4300" dirty="0"/>
          </a:p>
        </p:txBody>
      </p:sp>
      <p:sp>
        <p:nvSpPr>
          <p:cNvPr id="11" name="Text 8"/>
          <p:cNvSpPr/>
          <p:nvPr/>
        </p:nvSpPr>
        <p:spPr>
          <a:xfrm>
            <a:off x="2849523" y="6221968"/>
            <a:ext cx="2072045" cy="258961"/>
          </a:xfrm>
          <a:prstGeom prst="rect">
            <a:avLst/>
          </a:prstGeom>
          <a:noFill/>
          <a:ln/>
        </p:spPr>
        <p:txBody>
          <a:bodyPr wrap="none" lIns="0" tIns="0" rIns="0" bIns="0" rtlCol="0" anchor="t"/>
          <a:lstStyle/>
          <a:p>
            <a:pPr algn="ctr" indent="0" marL="0">
              <a:lnSpc>
                <a:spcPts val="2000"/>
              </a:lnSpc>
              <a:buNone/>
            </a:pPr>
            <a:r>
              <a:rPr lang="en-US" sz="1600" dirty="0">
                <a:solidFill>
                  <a:srgbClr val="E5E0DF"/>
                </a:solidFill>
                <a:latin typeface="Poppins Light" pitchFamily="34" charset="0"/>
                <a:ea typeface="Poppins Light" pitchFamily="34" charset="-122"/>
                <a:cs typeface="Poppins Light" pitchFamily="34" charset="-120"/>
              </a:rPr>
              <a:t>Plot Points</a:t>
            </a:r>
            <a:endParaRPr lang="en-US" sz="1600" dirty="0"/>
          </a:p>
        </p:txBody>
      </p:sp>
      <p:sp>
        <p:nvSpPr>
          <p:cNvPr id="12" name="Text 9"/>
          <p:cNvSpPr/>
          <p:nvPr/>
        </p:nvSpPr>
        <p:spPr>
          <a:xfrm>
            <a:off x="580192" y="6580346"/>
            <a:ext cx="6610707" cy="530304"/>
          </a:xfrm>
          <a:prstGeom prst="rect">
            <a:avLst/>
          </a:prstGeom>
          <a:noFill/>
          <a:ln/>
        </p:spPr>
        <p:txBody>
          <a:bodyPr wrap="square" lIns="0" tIns="0" rIns="0" bIns="0" rtlCol="0" anchor="t"/>
          <a:lstStyle/>
          <a:p>
            <a:pPr algn="ctr" indent="0" marL="0">
              <a:lnSpc>
                <a:spcPts val="2050"/>
              </a:lnSpc>
              <a:buNone/>
            </a:pPr>
            <a:r>
              <a:rPr lang="en-US" sz="1300" dirty="0">
                <a:solidFill>
                  <a:srgbClr val="E5E0DF"/>
                </a:solidFill>
                <a:latin typeface="Roboto Light" pitchFamily="34" charset="0"/>
                <a:ea typeface="Roboto Light" pitchFamily="34" charset="-122"/>
                <a:cs typeface="Roboto Light" pitchFamily="34" charset="-120"/>
              </a:rPr>
              <a:t>Choose a few input values and calculate the corresponding output values. Plot these points on the graph.</a:t>
            </a:r>
            <a:endParaRPr lang="en-US" sz="1300" dirty="0"/>
          </a:p>
        </p:txBody>
      </p:sp>
      <p:sp>
        <p:nvSpPr>
          <p:cNvPr id="13" name="Text 10"/>
          <p:cNvSpPr/>
          <p:nvPr/>
        </p:nvSpPr>
        <p:spPr>
          <a:xfrm>
            <a:off x="7439501" y="5467826"/>
            <a:ext cx="6610707" cy="546973"/>
          </a:xfrm>
          <a:prstGeom prst="rect">
            <a:avLst/>
          </a:prstGeom>
          <a:noFill/>
          <a:ln/>
        </p:spPr>
        <p:txBody>
          <a:bodyPr wrap="none" lIns="0" tIns="0" rIns="0" bIns="0" rtlCol="0" anchor="t"/>
          <a:lstStyle/>
          <a:p>
            <a:pPr algn="ctr" indent="0" marL="0">
              <a:lnSpc>
                <a:spcPts val="4300"/>
              </a:lnSpc>
              <a:buNone/>
            </a:pPr>
            <a:r>
              <a:rPr lang="en-US" sz="4300" dirty="0">
                <a:solidFill>
                  <a:srgbClr val="E5E0DF"/>
                </a:solidFill>
                <a:latin typeface="Poppins Light" pitchFamily="34" charset="0"/>
                <a:ea typeface="Poppins Light" pitchFamily="34" charset="-122"/>
                <a:cs typeface="Poppins Light" pitchFamily="34" charset="-120"/>
              </a:rPr>
              <a:t>4</a:t>
            </a:r>
            <a:endParaRPr lang="en-US" sz="4300" dirty="0"/>
          </a:p>
        </p:txBody>
      </p:sp>
      <p:sp>
        <p:nvSpPr>
          <p:cNvPr id="14" name="Text 11"/>
          <p:cNvSpPr/>
          <p:nvPr/>
        </p:nvSpPr>
        <p:spPr>
          <a:xfrm>
            <a:off x="9708833" y="6221968"/>
            <a:ext cx="2072045" cy="258961"/>
          </a:xfrm>
          <a:prstGeom prst="rect">
            <a:avLst/>
          </a:prstGeom>
          <a:noFill/>
          <a:ln/>
        </p:spPr>
        <p:txBody>
          <a:bodyPr wrap="none" lIns="0" tIns="0" rIns="0" bIns="0" rtlCol="0" anchor="t"/>
          <a:lstStyle/>
          <a:p>
            <a:pPr algn="ctr" indent="0" marL="0">
              <a:lnSpc>
                <a:spcPts val="2000"/>
              </a:lnSpc>
              <a:buNone/>
            </a:pPr>
            <a:r>
              <a:rPr lang="en-US" sz="1600" dirty="0">
                <a:solidFill>
                  <a:srgbClr val="E5E0DF"/>
                </a:solidFill>
                <a:latin typeface="Poppins Light" pitchFamily="34" charset="0"/>
                <a:ea typeface="Poppins Light" pitchFamily="34" charset="-122"/>
                <a:cs typeface="Poppins Light" pitchFamily="34" charset="-120"/>
              </a:rPr>
              <a:t>Sketch the Curve</a:t>
            </a:r>
            <a:endParaRPr lang="en-US" sz="1600" dirty="0"/>
          </a:p>
        </p:txBody>
      </p:sp>
      <p:sp>
        <p:nvSpPr>
          <p:cNvPr id="15" name="Text 12"/>
          <p:cNvSpPr/>
          <p:nvPr/>
        </p:nvSpPr>
        <p:spPr>
          <a:xfrm>
            <a:off x="7439501" y="6580346"/>
            <a:ext cx="6610707" cy="1060609"/>
          </a:xfrm>
          <a:prstGeom prst="rect">
            <a:avLst/>
          </a:prstGeom>
          <a:noFill/>
          <a:ln/>
        </p:spPr>
        <p:txBody>
          <a:bodyPr wrap="square" lIns="0" tIns="0" rIns="0" bIns="0" rtlCol="0" anchor="t"/>
          <a:lstStyle/>
          <a:p>
            <a:pPr algn="ctr" indent="0" marL="0">
              <a:lnSpc>
                <a:spcPts val="2050"/>
              </a:lnSpc>
              <a:buNone/>
            </a:pPr>
            <a:r>
              <a:rPr lang="en-US" sz="1300" dirty="0">
                <a:solidFill>
                  <a:srgbClr val="E5E0DF"/>
                </a:solidFill>
                <a:latin typeface="Roboto Light" pitchFamily="34" charset="0"/>
                <a:ea typeface="Roboto Light" pitchFamily="34" charset="-122"/>
                <a:cs typeface="Roboto Light" pitchFamily="34" charset="-120"/>
              </a:rPr>
              <a:t>Connect the plotted points with a smooth curve, keeping in mind the asymptotic behavior. The function should get closer and closer to the asymptotes but never touch them. The shape of the curve near the asymptotes can be determined by analyzing the function's behavior as the input approaches the asymptotic values.</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605195" y="889397"/>
            <a:ext cx="5844659" cy="540306"/>
          </a:xfrm>
          <a:prstGeom prst="rect">
            <a:avLst/>
          </a:prstGeom>
          <a:noFill/>
          <a:ln/>
        </p:spPr>
        <p:txBody>
          <a:bodyPr wrap="none" lIns="0" tIns="0" rIns="0" bIns="0" rtlCol="0" anchor="t"/>
          <a:lstStyle/>
          <a:p>
            <a:pPr indent="0" marL="0">
              <a:lnSpc>
                <a:spcPts val="4250"/>
              </a:lnSpc>
              <a:buNone/>
            </a:pPr>
            <a:r>
              <a:rPr lang="en-US" sz="3400" dirty="0">
                <a:solidFill>
                  <a:srgbClr val="F2F2F3"/>
                </a:solidFill>
                <a:latin typeface="Poppins Light" pitchFamily="34" charset="0"/>
                <a:ea typeface="Poppins Light" pitchFamily="34" charset="-122"/>
                <a:cs typeface="Poppins Light" pitchFamily="34" charset="-120"/>
              </a:rPr>
              <a:t>Applications of Asymptotes</a:t>
            </a:r>
            <a:endParaRPr lang="en-US" sz="3400" dirty="0"/>
          </a:p>
        </p:txBody>
      </p:sp>
      <p:pic>
        <p:nvPicPr>
          <p:cNvPr id="3" name="Image 0" descr="preencoded.png">    </p:cNvPr>
          <p:cNvPicPr>
            <a:picLocks noChangeAspect="1"/>
          </p:cNvPicPr>
          <p:nvPr/>
        </p:nvPicPr>
        <p:blipFill>
          <a:blip r:embed="rId1"/>
          <a:stretch>
            <a:fillRect/>
          </a:stretch>
        </p:blipFill>
        <p:spPr>
          <a:xfrm>
            <a:off x="2852976" y="1775460"/>
            <a:ext cx="2214205" cy="1826062"/>
          </a:xfrm>
          <a:prstGeom prst="rect">
            <a:avLst/>
          </a:prstGeom>
        </p:spPr>
      </p:pic>
      <p:sp>
        <p:nvSpPr>
          <p:cNvPr id="4" name="Text 1"/>
          <p:cNvSpPr/>
          <p:nvPr/>
        </p:nvSpPr>
        <p:spPr>
          <a:xfrm>
            <a:off x="3928467" y="2763441"/>
            <a:ext cx="63103" cy="345877"/>
          </a:xfrm>
          <a:prstGeom prst="rect">
            <a:avLst/>
          </a:prstGeom>
          <a:noFill/>
          <a:ln/>
        </p:spPr>
        <p:txBody>
          <a:bodyPr wrap="none" lIns="0" tIns="0" rIns="0" bIns="0" rtlCol="0" anchor="t"/>
          <a:lstStyle/>
          <a:p>
            <a:pPr algn="ctr" indent="0" marL="0">
              <a:lnSpc>
                <a:spcPts val="2700"/>
              </a:lnSpc>
              <a:buNone/>
            </a:pPr>
            <a:r>
              <a:rPr lang="en-US" sz="1700" dirty="0">
                <a:solidFill>
                  <a:srgbClr val="E5E0DF"/>
                </a:solidFill>
                <a:latin typeface="Poppins Light" pitchFamily="34" charset="0"/>
                <a:ea typeface="Poppins Light" pitchFamily="34" charset="-122"/>
                <a:cs typeface="Poppins Light" pitchFamily="34" charset="-120"/>
              </a:rPr>
              <a:t>1</a:t>
            </a:r>
            <a:endParaRPr lang="en-US" sz="1700" dirty="0"/>
          </a:p>
        </p:txBody>
      </p:sp>
      <p:sp>
        <p:nvSpPr>
          <p:cNvPr id="5" name="Text 2"/>
          <p:cNvSpPr/>
          <p:nvPr/>
        </p:nvSpPr>
        <p:spPr>
          <a:xfrm>
            <a:off x="5240060" y="2086570"/>
            <a:ext cx="2161580" cy="270272"/>
          </a:xfrm>
          <a:prstGeom prst="rect">
            <a:avLst/>
          </a:prstGeom>
          <a:noFill/>
          <a:ln/>
        </p:spPr>
        <p:txBody>
          <a:bodyPr wrap="none" lIns="0" tIns="0" rIns="0" bIns="0" rtlCol="0" anchor="t"/>
          <a:lstStyle/>
          <a:p>
            <a:pPr algn="l" indent="0" marL="0">
              <a:lnSpc>
                <a:spcPts val="2100"/>
              </a:lnSpc>
              <a:buNone/>
            </a:pPr>
            <a:r>
              <a:rPr lang="en-US" sz="1700" dirty="0">
                <a:solidFill>
                  <a:srgbClr val="E5E0DF"/>
                </a:solidFill>
                <a:latin typeface="Poppins Light" pitchFamily="34" charset="0"/>
                <a:ea typeface="Poppins Light" pitchFamily="34" charset="-122"/>
                <a:cs typeface="Poppins Light" pitchFamily="34" charset="-120"/>
              </a:rPr>
              <a:t>Physics</a:t>
            </a:r>
            <a:endParaRPr lang="en-US" sz="1700" dirty="0"/>
          </a:p>
        </p:txBody>
      </p:sp>
      <p:sp>
        <p:nvSpPr>
          <p:cNvPr id="6" name="Text 3"/>
          <p:cNvSpPr/>
          <p:nvPr/>
        </p:nvSpPr>
        <p:spPr>
          <a:xfrm>
            <a:off x="5240060" y="2460546"/>
            <a:ext cx="8612267" cy="829747"/>
          </a:xfrm>
          <a:prstGeom prst="rect">
            <a:avLst/>
          </a:prstGeom>
          <a:noFill/>
          <a:ln/>
        </p:spPr>
        <p:txBody>
          <a:bodyPr wrap="square" lIns="0" tIns="0" rIns="0" bIns="0" rtlCol="0" anchor="t"/>
          <a:lstStyle/>
          <a:p>
            <a:pPr algn="l" indent="0" marL="0">
              <a:lnSpc>
                <a:spcPts val="2150"/>
              </a:lnSpc>
              <a:buNone/>
            </a:pPr>
            <a:r>
              <a:rPr lang="en-US" sz="1350" dirty="0">
                <a:solidFill>
                  <a:srgbClr val="E5E0DF"/>
                </a:solidFill>
                <a:latin typeface="Roboto Light" pitchFamily="34" charset="0"/>
                <a:ea typeface="Roboto Light" pitchFamily="34" charset="-122"/>
                <a:cs typeface="Roboto Light" pitchFamily="34" charset="-120"/>
              </a:rPr>
              <a:t>Asymptotes are used to describe the behavior of physical systems, such as the velocity of an object falling under gravity or the temperature of a heated object cooling down. They are essential tools for understanding the limits of physical systems and predicting their behavior under different conditions.</a:t>
            </a:r>
            <a:endParaRPr lang="en-US" sz="1350" dirty="0"/>
          </a:p>
        </p:txBody>
      </p:sp>
      <p:sp>
        <p:nvSpPr>
          <p:cNvPr id="7" name="Shape 4"/>
          <p:cNvSpPr/>
          <p:nvPr/>
        </p:nvSpPr>
        <p:spPr>
          <a:xfrm>
            <a:off x="5110401" y="3613547"/>
            <a:ext cx="8871585" cy="11430"/>
          </a:xfrm>
          <a:prstGeom prst="roundRect">
            <a:avLst>
              <a:gd name="adj" fmla="val 635441"/>
            </a:avLst>
          </a:prstGeom>
          <a:solidFill>
            <a:srgbClr val="56565B"/>
          </a:solidFill>
          <a:ln/>
        </p:spPr>
      </p:sp>
      <p:pic>
        <p:nvPicPr>
          <p:cNvPr id="8" name="Image 1" descr="preencoded.png">    </p:cNvPr>
          <p:cNvPicPr>
            <a:picLocks noChangeAspect="1"/>
          </p:cNvPicPr>
          <p:nvPr/>
        </p:nvPicPr>
        <p:blipFill>
          <a:blip r:embed="rId2"/>
          <a:stretch>
            <a:fillRect/>
          </a:stretch>
        </p:blipFill>
        <p:spPr>
          <a:xfrm>
            <a:off x="1745813" y="3644741"/>
            <a:ext cx="4428530" cy="1826062"/>
          </a:xfrm>
          <a:prstGeom prst="rect">
            <a:avLst/>
          </a:prstGeom>
        </p:spPr>
      </p:pic>
      <p:sp>
        <p:nvSpPr>
          <p:cNvPr id="9" name="Text 5"/>
          <p:cNvSpPr/>
          <p:nvPr/>
        </p:nvSpPr>
        <p:spPr>
          <a:xfrm>
            <a:off x="3898106" y="4384834"/>
            <a:ext cx="123706" cy="345877"/>
          </a:xfrm>
          <a:prstGeom prst="rect">
            <a:avLst/>
          </a:prstGeom>
          <a:noFill/>
          <a:ln/>
        </p:spPr>
        <p:txBody>
          <a:bodyPr wrap="none" lIns="0" tIns="0" rIns="0" bIns="0" rtlCol="0" anchor="t"/>
          <a:lstStyle/>
          <a:p>
            <a:pPr algn="ctr" indent="0" marL="0">
              <a:lnSpc>
                <a:spcPts val="2700"/>
              </a:lnSpc>
              <a:buNone/>
            </a:pPr>
            <a:r>
              <a:rPr lang="en-US" sz="1700" dirty="0">
                <a:solidFill>
                  <a:srgbClr val="E5E0DF"/>
                </a:solidFill>
                <a:latin typeface="Poppins Light" pitchFamily="34" charset="0"/>
                <a:ea typeface="Poppins Light" pitchFamily="34" charset="-122"/>
                <a:cs typeface="Poppins Light" pitchFamily="34" charset="-120"/>
              </a:rPr>
              <a:t>2</a:t>
            </a:r>
            <a:endParaRPr lang="en-US" sz="1700" dirty="0"/>
          </a:p>
        </p:txBody>
      </p:sp>
      <p:sp>
        <p:nvSpPr>
          <p:cNvPr id="10" name="Text 6"/>
          <p:cNvSpPr/>
          <p:nvPr/>
        </p:nvSpPr>
        <p:spPr>
          <a:xfrm>
            <a:off x="6347222" y="3955852"/>
            <a:ext cx="2161580" cy="270272"/>
          </a:xfrm>
          <a:prstGeom prst="rect">
            <a:avLst/>
          </a:prstGeom>
          <a:noFill/>
          <a:ln/>
        </p:spPr>
        <p:txBody>
          <a:bodyPr wrap="none" lIns="0" tIns="0" rIns="0" bIns="0" rtlCol="0" anchor="t"/>
          <a:lstStyle/>
          <a:p>
            <a:pPr algn="l" indent="0" marL="0">
              <a:lnSpc>
                <a:spcPts val="2100"/>
              </a:lnSpc>
              <a:buNone/>
            </a:pPr>
            <a:r>
              <a:rPr lang="en-US" sz="1700" dirty="0">
                <a:solidFill>
                  <a:srgbClr val="E5E0DF"/>
                </a:solidFill>
                <a:latin typeface="Poppins Light" pitchFamily="34" charset="0"/>
                <a:ea typeface="Poppins Light" pitchFamily="34" charset="-122"/>
                <a:cs typeface="Poppins Light" pitchFamily="34" charset="-120"/>
              </a:rPr>
              <a:t>Engineering</a:t>
            </a:r>
            <a:endParaRPr lang="en-US" sz="1700" dirty="0"/>
          </a:p>
        </p:txBody>
      </p:sp>
      <p:sp>
        <p:nvSpPr>
          <p:cNvPr id="11" name="Text 7"/>
          <p:cNvSpPr/>
          <p:nvPr/>
        </p:nvSpPr>
        <p:spPr>
          <a:xfrm>
            <a:off x="6347222" y="4329827"/>
            <a:ext cx="7505105" cy="829747"/>
          </a:xfrm>
          <a:prstGeom prst="rect">
            <a:avLst/>
          </a:prstGeom>
          <a:noFill/>
          <a:ln/>
        </p:spPr>
        <p:txBody>
          <a:bodyPr wrap="square" lIns="0" tIns="0" rIns="0" bIns="0" rtlCol="0" anchor="t"/>
          <a:lstStyle/>
          <a:p>
            <a:pPr algn="l" indent="0" marL="0">
              <a:lnSpc>
                <a:spcPts val="2150"/>
              </a:lnSpc>
              <a:buNone/>
            </a:pPr>
            <a:r>
              <a:rPr lang="en-US" sz="1350" dirty="0">
                <a:solidFill>
                  <a:srgbClr val="E5E0DF"/>
                </a:solidFill>
                <a:latin typeface="Roboto Light" pitchFamily="34" charset="0"/>
                <a:ea typeface="Roboto Light" pitchFamily="34" charset="-122"/>
                <a:cs typeface="Roboto Light" pitchFamily="34" charset="-120"/>
              </a:rPr>
              <a:t>Engineers utilize asymptotes to design and analyze structures, circuits, and other systems. They help determine the limits of system performance and predict the behavior of systems under extreme conditions.</a:t>
            </a:r>
            <a:endParaRPr lang="en-US" sz="1350" dirty="0"/>
          </a:p>
        </p:txBody>
      </p:sp>
      <p:sp>
        <p:nvSpPr>
          <p:cNvPr id="12" name="Shape 8"/>
          <p:cNvSpPr/>
          <p:nvPr/>
        </p:nvSpPr>
        <p:spPr>
          <a:xfrm>
            <a:off x="6217563" y="5482828"/>
            <a:ext cx="7764423" cy="11430"/>
          </a:xfrm>
          <a:prstGeom prst="roundRect">
            <a:avLst>
              <a:gd name="adj" fmla="val 635441"/>
            </a:avLst>
          </a:prstGeom>
          <a:solidFill>
            <a:srgbClr val="56565B"/>
          </a:solidFill>
          <a:ln/>
        </p:spPr>
      </p:sp>
      <p:pic>
        <p:nvPicPr>
          <p:cNvPr id="13" name="Image 2" descr="preencoded.png">    </p:cNvPr>
          <p:cNvPicPr>
            <a:picLocks noChangeAspect="1"/>
          </p:cNvPicPr>
          <p:nvPr/>
        </p:nvPicPr>
        <p:blipFill>
          <a:blip r:embed="rId3"/>
          <a:stretch>
            <a:fillRect/>
          </a:stretch>
        </p:blipFill>
        <p:spPr>
          <a:xfrm>
            <a:off x="638651" y="5514023"/>
            <a:ext cx="6642854" cy="1826062"/>
          </a:xfrm>
          <a:prstGeom prst="rect">
            <a:avLst/>
          </a:prstGeom>
        </p:spPr>
      </p:pic>
      <p:sp>
        <p:nvSpPr>
          <p:cNvPr id="14" name="Text 9"/>
          <p:cNvSpPr/>
          <p:nvPr/>
        </p:nvSpPr>
        <p:spPr>
          <a:xfrm>
            <a:off x="3896797" y="6254115"/>
            <a:ext cx="126444" cy="345877"/>
          </a:xfrm>
          <a:prstGeom prst="rect">
            <a:avLst/>
          </a:prstGeom>
          <a:noFill/>
          <a:ln/>
        </p:spPr>
        <p:txBody>
          <a:bodyPr wrap="none" lIns="0" tIns="0" rIns="0" bIns="0" rtlCol="0" anchor="t"/>
          <a:lstStyle/>
          <a:p>
            <a:pPr algn="ctr" indent="0" marL="0">
              <a:lnSpc>
                <a:spcPts val="2700"/>
              </a:lnSpc>
              <a:buNone/>
            </a:pPr>
            <a:r>
              <a:rPr lang="en-US" sz="1700" dirty="0">
                <a:solidFill>
                  <a:srgbClr val="E5E0DF"/>
                </a:solidFill>
                <a:latin typeface="Poppins Light" pitchFamily="34" charset="0"/>
                <a:ea typeface="Poppins Light" pitchFamily="34" charset="-122"/>
                <a:cs typeface="Poppins Light" pitchFamily="34" charset="-120"/>
              </a:rPr>
              <a:t>3</a:t>
            </a:r>
            <a:endParaRPr lang="en-US" sz="1700" dirty="0"/>
          </a:p>
        </p:txBody>
      </p:sp>
      <p:sp>
        <p:nvSpPr>
          <p:cNvPr id="15" name="Text 10"/>
          <p:cNvSpPr/>
          <p:nvPr/>
        </p:nvSpPr>
        <p:spPr>
          <a:xfrm>
            <a:off x="7454384" y="5686901"/>
            <a:ext cx="2161580" cy="270272"/>
          </a:xfrm>
          <a:prstGeom prst="rect">
            <a:avLst/>
          </a:prstGeom>
          <a:noFill/>
          <a:ln/>
        </p:spPr>
        <p:txBody>
          <a:bodyPr wrap="none" lIns="0" tIns="0" rIns="0" bIns="0" rtlCol="0" anchor="t"/>
          <a:lstStyle/>
          <a:p>
            <a:pPr algn="l" indent="0" marL="0">
              <a:lnSpc>
                <a:spcPts val="2100"/>
              </a:lnSpc>
              <a:buNone/>
            </a:pPr>
            <a:r>
              <a:rPr lang="en-US" sz="1700" dirty="0">
                <a:solidFill>
                  <a:srgbClr val="E5E0DF"/>
                </a:solidFill>
                <a:latin typeface="Poppins Light" pitchFamily="34" charset="0"/>
                <a:ea typeface="Poppins Light" pitchFamily="34" charset="-122"/>
                <a:cs typeface="Poppins Light" pitchFamily="34" charset="-120"/>
              </a:rPr>
              <a:t>Economics</a:t>
            </a:r>
            <a:endParaRPr lang="en-US" sz="1700" dirty="0"/>
          </a:p>
        </p:txBody>
      </p:sp>
      <p:sp>
        <p:nvSpPr>
          <p:cNvPr id="16" name="Text 11"/>
          <p:cNvSpPr/>
          <p:nvPr/>
        </p:nvSpPr>
        <p:spPr>
          <a:xfrm>
            <a:off x="7454384" y="6060877"/>
            <a:ext cx="6397943" cy="1106329"/>
          </a:xfrm>
          <a:prstGeom prst="rect">
            <a:avLst/>
          </a:prstGeom>
          <a:noFill/>
          <a:ln/>
        </p:spPr>
        <p:txBody>
          <a:bodyPr wrap="square" lIns="0" tIns="0" rIns="0" bIns="0" rtlCol="0" anchor="t"/>
          <a:lstStyle/>
          <a:p>
            <a:pPr algn="l" indent="0" marL="0">
              <a:lnSpc>
                <a:spcPts val="2150"/>
              </a:lnSpc>
              <a:buNone/>
            </a:pPr>
            <a:r>
              <a:rPr lang="en-US" sz="1350" dirty="0">
                <a:solidFill>
                  <a:srgbClr val="E5E0DF"/>
                </a:solidFill>
                <a:latin typeface="Roboto Light" pitchFamily="34" charset="0"/>
                <a:ea typeface="Roboto Light" pitchFamily="34" charset="-122"/>
                <a:cs typeface="Roboto Light" pitchFamily="34" charset="-120"/>
              </a:rPr>
              <a:t>Asymptotes are employed to model economic phenomena, such as the growth of a company's profits or the supply and demand of a particular product. They provide a way to understand the long-term trends of economic systems and predict their behavior under different market conditions.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2024-12-18T04:43:12Z</dcterms:created>
  <dcterms:modified xsi:type="dcterms:W3CDTF">2024-12-18T04:43:12Z</dcterms:modified>
</cp:coreProperties>
</file>