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27.png" ContentType="image/png"/>
  <Override PartName="/ppt/media/image4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1.png" ContentType="image/png"/>
  <Override PartName="/ppt/media/image9.jpeg" ContentType="image/jpe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0.png" ContentType="image/png"/>
  <Override PartName="/ppt/media/image19.png" ContentType="image/png"/>
  <Override PartName="/ppt/media/image21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90F04F-ECDD-49C0-AD59-DE214972F8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156920" y="556200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904500-85B0-488E-8C64-F9FE32CC3B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6280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C3FF5D-CB47-4A8D-A2BA-5BBCAF355D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52616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89504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15692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52616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89504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504D95-9A24-4CE0-A1AB-21F7637A23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D28DC2-DCEB-4AED-AFFC-A9654BCE2F5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156920" y="3865320"/>
            <a:ext cx="99648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F4F3C1-9C49-44E9-97A4-76DA06D135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99648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1E5176-CA4C-4DD7-A38C-5B819F11AD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268737-284D-4D0F-A038-5420F2268E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DACE97-DE13-460B-A3C4-BEA6079570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3932280" y="1014480"/>
            <a:ext cx="1340316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12EEB1-E163-4F6B-BA95-9ED432B6CE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E914F4-5907-4426-B455-5C692C3D1A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156920" y="3865320"/>
            <a:ext cx="99648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2FC46F-162E-4E1F-8178-74D9F6D32A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6280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E1E61C-D8D5-48EC-8B20-EAA3B5D9E2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7EC07C-7339-4361-B3E7-E59F972DDA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156920" y="556200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197380-1B47-4525-B695-71D93A9386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6280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AC3FDE-99E1-4EA3-880F-E6F7B51BB6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52616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895040" y="386532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15692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52616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895040" y="5562000"/>
            <a:ext cx="32083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FAA356-1BD2-480E-8871-1E0FEAA19B6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99648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DA5BD8-94BD-43D8-B311-C60B46DA7D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59CEDA-C911-4AAA-A4D6-9A414175CB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AE08A1-6A24-4F97-AE5E-2F79E48B29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3932280" y="1014480"/>
            <a:ext cx="1340316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C8E8D0-BE1E-4F4C-A733-52F24E66D9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3A6B2B-A56B-42A0-BF11-A24CA6B82B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62800" y="556200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66E627-FD1E-44B7-B804-29DD68E919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5692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86252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156920" y="5562000"/>
            <a:ext cx="99648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BB0295-DE18-44CD-9614-5477A1DA52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404B83-724C-4445-A9E5-45887B5E47CA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500" spc="-1" strike="noStrike">
                <a:latin typeface="Calibri"/>
              </a:rPr>
              <a:t>Click to edit the title text format</a:t>
            </a:r>
            <a:endParaRPr b="0" lang="en-IN" sz="45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56920" y="3865320"/>
            <a:ext cx="99648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022D99-E712-48A2-97B0-D1DD9C8E1A50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627640"/>
            <a:ext cx="8625960" cy="46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9360" bIns="0" anchor="t">
            <a:spAutoFit/>
          </a:bodyPr>
          <a:p>
            <a:pPr marL="12600">
              <a:lnSpc>
                <a:spcPts val="6979"/>
              </a:lnSpc>
              <a:spcBef>
                <a:spcPts val="1491"/>
              </a:spcBef>
              <a:buNone/>
            </a:pPr>
            <a:r>
              <a:rPr b="0" lang="en-IN" sz="6950" spc="313" strike="noStrike">
                <a:solidFill>
                  <a:srgbClr val="ffffff"/>
                </a:solidFill>
                <a:latin typeface="Cambria"/>
              </a:rPr>
              <a:t>Rhythms</a:t>
            </a:r>
            <a:r>
              <a:rPr b="0" lang="en-IN" sz="6950" spc="23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950" spc="392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0" lang="en-IN" sz="6950" spc="219" strike="noStrike">
                <a:solidFill>
                  <a:srgbClr val="ffffff"/>
                </a:solidFill>
                <a:latin typeface="Cambria"/>
              </a:rPr>
              <a:t>Repetition:</a:t>
            </a:r>
            <a:r>
              <a:rPr b="0" lang="en-IN" sz="6950" spc="24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950" spc="202" strike="noStrike">
                <a:solidFill>
                  <a:srgbClr val="ffffff"/>
                </a:solidFill>
                <a:latin typeface="Cambria"/>
              </a:rPr>
              <a:t>Unveiling </a:t>
            </a:r>
            <a:r>
              <a:rPr b="0" lang="en-IN" sz="6950" spc="267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6950" spc="24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950" spc="454" strike="noStrike">
                <a:solidFill>
                  <a:srgbClr val="ffffff"/>
                </a:solidFill>
                <a:latin typeface="Cambria"/>
              </a:rPr>
              <a:t>Dance</a:t>
            </a:r>
            <a:r>
              <a:rPr b="0" lang="en-IN" sz="6950" spc="25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950" spc="392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0" lang="en-IN" sz="6950" spc="228" strike="noStrike">
                <a:solidFill>
                  <a:srgbClr val="ffffff"/>
                </a:solidFill>
                <a:latin typeface="Cambria"/>
              </a:rPr>
              <a:t>Periodic</a:t>
            </a:r>
            <a:r>
              <a:rPr b="0" lang="en-IN" sz="695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950" spc="287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695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01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7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8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1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14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69" strike="noStrike" u="sng">
                <a:solidFill>
                  <a:srgbClr val="ffffff"/>
                </a:solidFill>
                <a:uFillTx/>
                <a:latin typeface="Arial MT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" strike="noStrike">
                <a:solidFill>
                  <a:srgbClr val="ffffff"/>
                </a:solidFill>
                <a:latin typeface="Arial MT"/>
              </a:rPr>
              <a:t>+91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620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49" strike="noStrike">
                <a:solidFill>
                  <a:srgbClr val="ffffff"/>
                </a:solidFill>
                <a:latin typeface="Arial MT"/>
              </a:rPr>
              <a:t>000</a:t>
            </a:r>
            <a:r>
              <a:rPr b="0" lang="en-IN" sz="305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24" strike="noStrike">
                <a:solidFill>
                  <a:srgbClr val="ffffff"/>
                </a:solidFill>
                <a:latin typeface="Arial MT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94" strike="noStrike" u="sng">
                <a:solidFill>
                  <a:srgbClr val="ffffff"/>
                </a:solidFill>
                <a:uFillTx/>
                <a:latin typeface="Arial MT"/>
                <a:hlinkClick r:id="rId4"/>
              </a:rPr>
              <a:t>www.yourwebsite.com</a:t>
            </a:r>
            <a:r>
              <a:rPr b="0" lang="en-IN" sz="3050" spc="9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50" spc="69" strike="noStrike">
                <a:solidFill>
                  <a:srgbClr val="ffffff"/>
                </a:solidFill>
                <a:latin typeface="Arial MT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15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95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99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0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037760" y="1014480"/>
            <a:ext cx="6324840" cy="186408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r">
              <a:lnSpc>
                <a:spcPts val="4850"/>
              </a:lnSpc>
              <a:spcBef>
                <a:spcPts val="125"/>
              </a:spcBef>
              <a:buNone/>
            </a:pPr>
            <a:r>
              <a:rPr b="0" lang="en-IN" sz="4400" spc="188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0" lang="en-IN" sz="440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80" strike="noStrike">
                <a:solidFill>
                  <a:srgbClr val="ffffff"/>
                </a:solidFill>
                <a:latin typeface="Cambria"/>
              </a:rPr>
              <a:t>to </a:t>
            </a:r>
            <a:r>
              <a:rPr b="0" lang="en-IN" sz="4400" spc="137" strike="noStrike">
                <a:solidFill>
                  <a:srgbClr val="ffffff"/>
                </a:solidFill>
                <a:latin typeface="Cambria"/>
              </a:rPr>
              <a:t>Periodic</a:t>
            </a:r>
            <a:endParaRPr b="0" lang="en-IN" sz="4400" spc="-1" strike="noStrike">
              <a:latin typeface="Calibri"/>
            </a:endParaRPr>
          </a:p>
          <a:p>
            <a:pPr algn="r">
              <a:lnSpc>
                <a:spcPts val="4850"/>
              </a:lnSpc>
              <a:buNone/>
            </a:pPr>
            <a:r>
              <a:rPr b="0" lang="en-IN" sz="4400" spc="182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02" name="object 10" descr=""/>
          <p:cNvPicPr/>
          <p:nvPr/>
        </p:nvPicPr>
        <p:blipFill>
          <a:blip r:embed="rId2"/>
          <a:stretch/>
        </p:blipFill>
        <p:spPr>
          <a:xfrm>
            <a:off x="8928720" y="2902680"/>
            <a:ext cx="1412280" cy="396000"/>
          </a:xfrm>
          <a:prstGeom prst="rect">
            <a:avLst/>
          </a:prstGeom>
          <a:ln w="0">
            <a:noFill/>
          </a:ln>
        </p:spPr>
      </p:pic>
      <p:pic>
        <p:nvPicPr>
          <p:cNvPr id="103" name="object 11" descr=""/>
          <p:cNvPicPr/>
          <p:nvPr/>
        </p:nvPicPr>
        <p:blipFill>
          <a:blip r:embed="rId3"/>
          <a:stretch/>
        </p:blipFill>
        <p:spPr>
          <a:xfrm>
            <a:off x="8107200" y="3359880"/>
            <a:ext cx="1449720" cy="396720"/>
          </a:xfrm>
          <a:prstGeom prst="rect">
            <a:avLst/>
          </a:prstGeom>
          <a:ln w="0">
            <a:noFill/>
          </a:ln>
        </p:spPr>
      </p:pic>
      <p:pic>
        <p:nvPicPr>
          <p:cNvPr id="104" name="object 12" descr=""/>
          <p:cNvPicPr/>
          <p:nvPr/>
        </p:nvPicPr>
        <p:blipFill>
          <a:blip r:embed="rId4"/>
          <a:stretch/>
        </p:blipFill>
        <p:spPr>
          <a:xfrm>
            <a:off x="4146480" y="3826080"/>
            <a:ext cx="1695240" cy="386640"/>
          </a:xfrm>
          <a:prstGeom prst="rect">
            <a:avLst/>
          </a:prstGeom>
          <a:ln w="0">
            <a:noFill/>
          </a:ln>
        </p:spPr>
      </p:pic>
      <p:pic>
        <p:nvPicPr>
          <p:cNvPr id="105" name="object 13" descr=""/>
          <p:cNvPicPr/>
          <p:nvPr/>
        </p:nvPicPr>
        <p:blipFill>
          <a:blip r:embed="rId5"/>
          <a:stretch/>
        </p:blipFill>
        <p:spPr>
          <a:xfrm>
            <a:off x="5016600" y="3357720"/>
            <a:ext cx="1647000" cy="310680"/>
          </a:xfrm>
          <a:prstGeom prst="rect">
            <a:avLst/>
          </a:prstGeom>
          <a:ln w="0">
            <a:noFill/>
          </a:ln>
        </p:spPr>
      </p:pic>
      <p:pic>
        <p:nvPicPr>
          <p:cNvPr id="106" name="object 14" descr=""/>
          <p:cNvPicPr/>
          <p:nvPr/>
        </p:nvPicPr>
        <p:blipFill>
          <a:blip r:embed="rId6"/>
          <a:stretch/>
        </p:blipFill>
        <p:spPr>
          <a:xfrm>
            <a:off x="4286520" y="6141240"/>
            <a:ext cx="1467000" cy="357840"/>
          </a:xfrm>
          <a:prstGeom prst="rect">
            <a:avLst/>
          </a:prstGeom>
          <a:ln w="0">
            <a:noFill/>
          </a:ln>
        </p:spPr>
      </p:pic>
      <p:sp>
        <p:nvSpPr>
          <p:cNvPr id="107" name="object 15"/>
          <p:cNvSpPr/>
          <p:nvPr/>
        </p:nvSpPr>
        <p:spPr>
          <a:xfrm>
            <a:off x="3972600" y="2814120"/>
            <a:ext cx="6380640" cy="458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7304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Welcome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8" strike="noStrike">
                <a:solidFill>
                  <a:srgbClr val="ffffff"/>
                </a:solidFill>
                <a:latin typeface="Arial MT"/>
              </a:rPr>
              <a:t>world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17" strike="noStrike">
                <a:solidFill>
                  <a:srgbClr val="ffffff"/>
                </a:solidFill>
                <a:latin typeface="Arial MT"/>
              </a:rPr>
              <a:t>of</a:t>
            </a:r>
            <a:endParaRPr b="0" lang="en-IN" sz="3000" spc="-1" strike="noStrike">
              <a:latin typeface="Arial"/>
            </a:endParaRPr>
          </a:p>
          <a:p>
            <a:pPr marL="1983600" indent="7088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3000" spc="-1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where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3000" spc="63" strike="noStrike">
                <a:solidFill>
                  <a:srgbClr val="ffffff"/>
                </a:solidFill>
                <a:latin typeface="Arial MT"/>
              </a:rPr>
              <a:t>create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beautiful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2" strike="noStrike">
                <a:solidFill>
                  <a:srgbClr val="ffffff"/>
                </a:solidFill>
                <a:latin typeface="Arial MT"/>
              </a:rPr>
              <a:t>dance.</a:t>
            </a:r>
            <a:endParaRPr b="0" lang="en-IN" sz="3000" spc="-1" strike="noStrike">
              <a:latin typeface="Arial"/>
            </a:endParaRPr>
          </a:p>
          <a:p>
            <a:pPr marL="12600" indent="6084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presentation,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Arial MT"/>
              </a:rPr>
              <a:t>will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explore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Arial MT"/>
              </a:rPr>
              <a:t>nature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3000" spc="137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significance</a:t>
            </a:r>
            <a:r>
              <a:rPr b="0" lang="en-IN" sz="3000" spc="11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000" spc="11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Arial MT"/>
              </a:rPr>
              <a:t>mathematics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beyond.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Get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ready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unveil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the </a:t>
            </a:r>
            <a:r>
              <a:rPr b="0" lang="en-IN" sz="3000" spc="148" strike="noStrike">
                <a:solidFill>
                  <a:srgbClr val="ffffff"/>
                </a:solidFill>
                <a:latin typeface="Arial MT"/>
              </a:rPr>
              <a:t>that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govern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68" strike="noStrike">
                <a:solidFill>
                  <a:srgbClr val="ffffff"/>
                </a:solidFill>
                <a:latin typeface="Arial MT"/>
              </a:rPr>
              <a:t>our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38" strike="noStrike">
                <a:solidFill>
                  <a:srgbClr val="ffffff"/>
                </a:solidFill>
                <a:latin typeface="Arial MT"/>
              </a:rPr>
              <a:t>universe!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08" name="object 16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9" name="object 17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10" name="object 18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object 19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13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4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019120" y="1715040"/>
            <a:ext cx="3895200" cy="237564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073160" indent="-1060560">
              <a:lnSpc>
                <a:spcPts val="4431"/>
              </a:lnSpc>
              <a:spcBef>
                <a:spcPts val="981"/>
              </a:spcBef>
              <a:buNone/>
              <a:tabLst>
                <a:tab algn="l" pos="0"/>
              </a:tabLst>
            </a:pP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Understanding </a:t>
            </a:r>
            <a:r>
              <a:rPr b="0" lang="en-IN" sz="4400" spc="123" strike="noStrike">
                <a:solidFill>
                  <a:srgbClr val="ffffff"/>
                </a:solidFill>
                <a:latin typeface="Cambria"/>
              </a:rPr>
              <a:t>Periodicity</a:t>
            </a:r>
            <a:endParaRPr b="0" lang="en-IN" sz="4400" spc="-1" strike="noStrike">
              <a:latin typeface="Calibri"/>
            </a:endParaRPr>
          </a:p>
        </p:txBody>
      </p:sp>
      <p:grpSp>
        <p:nvGrpSpPr>
          <p:cNvPr id="118" name="object 8"/>
          <p:cNvGrpSpPr/>
          <p:nvPr/>
        </p:nvGrpSpPr>
        <p:grpSpPr>
          <a:xfrm>
            <a:off x="12138120" y="3919320"/>
            <a:ext cx="3229200" cy="1175400"/>
            <a:chOff x="12138120" y="3919320"/>
            <a:chExt cx="3229200" cy="1175400"/>
          </a:xfrm>
        </p:grpSpPr>
        <p:pic>
          <p:nvPicPr>
            <p:cNvPr id="119" name="object 9" descr=""/>
            <p:cNvPicPr/>
            <p:nvPr/>
          </p:nvPicPr>
          <p:blipFill>
            <a:blip r:embed="rId2"/>
            <a:stretch/>
          </p:blipFill>
          <p:spPr>
            <a:xfrm>
              <a:off x="12138120" y="3919320"/>
              <a:ext cx="1664280" cy="35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0" name="object 10" descr=""/>
            <p:cNvPicPr/>
            <p:nvPr/>
          </p:nvPicPr>
          <p:blipFill>
            <a:blip r:embed="rId3"/>
            <a:stretch/>
          </p:blipFill>
          <p:spPr>
            <a:xfrm>
              <a:off x="14366880" y="4738320"/>
              <a:ext cx="1000440" cy="356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1" name="object 11"/>
          <p:cNvSpPr/>
          <p:nvPr/>
        </p:nvSpPr>
        <p:spPr>
          <a:xfrm>
            <a:off x="11941200" y="3429000"/>
            <a:ext cx="5983920" cy="45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7400" algn="just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At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heart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lies</a:t>
            </a:r>
            <a:endParaRPr b="0" lang="en-IN" sz="2700" spc="-1" strike="noStrike">
              <a:latin typeface="Arial"/>
            </a:endParaRPr>
          </a:p>
          <a:p>
            <a:pPr marL="12600" indent="1831320" algn="just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function</a:t>
            </a:r>
            <a:r>
              <a:rPr b="0" lang="en-IN" sz="27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27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Arial MT"/>
              </a:rPr>
              <a:t>if</a:t>
            </a:r>
            <a:r>
              <a:rPr b="0" lang="en-IN" sz="27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it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repeats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its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values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at</a:t>
            </a:r>
            <a:r>
              <a:rPr b="0" lang="en-IN" sz="2700" spc="-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regular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intervals,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known</a:t>
            </a:r>
            <a:r>
              <a:rPr b="0" lang="en-IN" sz="2700" spc="-8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as</a:t>
            </a:r>
            <a:r>
              <a:rPr b="0" lang="en-IN" sz="2700" spc="-8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This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concept</a:t>
            </a:r>
            <a:r>
              <a:rPr b="0" lang="en-IN" sz="27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is</a:t>
            </a:r>
            <a:endParaRPr b="0" lang="en-IN" sz="2700" spc="-1" strike="noStrike">
              <a:latin typeface="Arial"/>
            </a:endParaRPr>
          </a:p>
          <a:p>
            <a:pPr marL="94680" indent="754920" algn="r">
              <a:lnSpc>
                <a:spcPts val="3229"/>
              </a:lnSpc>
              <a:spcBef>
                <a:spcPts val="40"/>
              </a:spcBef>
              <a:buNone/>
              <a:tabLst>
                <a:tab algn="l" pos="0"/>
              </a:tabLst>
            </a:pP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crucial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various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phenomena,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80" strike="noStrike">
                <a:solidFill>
                  <a:srgbClr val="ffffff"/>
                </a:solidFill>
                <a:latin typeface="Arial MT"/>
              </a:rPr>
              <a:t>from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sound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waves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to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seasonal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changes.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Let’s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delve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deeper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into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its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mathematical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foundations.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22" name="object 12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24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" name="object 6"/>
          <p:cNvGrpSpPr/>
          <p:nvPr/>
        </p:nvGrpSpPr>
        <p:grpSpPr>
          <a:xfrm>
            <a:off x="0" y="4062600"/>
            <a:ext cx="5191200" cy="6225120"/>
            <a:chOff x="0" y="4062600"/>
            <a:chExt cx="5191200" cy="6225120"/>
          </a:xfrm>
        </p:grpSpPr>
        <p:sp>
          <p:nvSpPr>
            <p:cNvPr id="128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0" name="object 9" descr=""/>
            <p:cNvPicPr/>
            <p:nvPr/>
          </p:nvPicPr>
          <p:blipFill>
            <a:blip r:embed="rId1"/>
            <a:stretch/>
          </p:blipFill>
          <p:spPr>
            <a:xfrm>
              <a:off x="3708720" y="4402440"/>
              <a:ext cx="1482480" cy="279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65920" y="2171520"/>
            <a:ext cx="905472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300" spc="488" strike="noStrike">
                <a:solidFill>
                  <a:srgbClr val="ffffff"/>
                </a:solidFill>
                <a:latin typeface="Cambria"/>
              </a:rPr>
              <a:t>Common</a:t>
            </a:r>
            <a:r>
              <a:rPr b="0" lang="en-IN" sz="530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300" spc="174" strike="noStrike">
                <a:solidFill>
                  <a:srgbClr val="ffffff"/>
                </a:solidFill>
                <a:latin typeface="Cambria"/>
              </a:rPr>
              <a:t>Periodic</a:t>
            </a:r>
            <a:r>
              <a:rPr b="0" lang="en-IN" sz="5300" spc="20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300" spc="219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5300" spc="-1" strike="noStrike">
              <a:latin typeface="Calibri"/>
            </a:endParaRPr>
          </a:p>
        </p:txBody>
      </p:sp>
      <p:pic>
        <p:nvPicPr>
          <p:cNvPr id="132" name="object 11" descr=""/>
          <p:cNvPicPr/>
          <p:nvPr/>
        </p:nvPicPr>
        <p:blipFill>
          <a:blip r:embed="rId2"/>
          <a:stretch/>
        </p:blipFill>
        <p:spPr>
          <a:xfrm>
            <a:off x="8343360" y="3994920"/>
            <a:ext cx="1270800" cy="356400"/>
          </a:xfrm>
          <a:prstGeom prst="rect">
            <a:avLst/>
          </a:prstGeom>
          <a:ln w="0">
            <a:noFill/>
          </a:ln>
        </p:spPr>
      </p:pic>
      <p:pic>
        <p:nvPicPr>
          <p:cNvPr id="133" name="object 12" descr=""/>
          <p:cNvPicPr/>
          <p:nvPr/>
        </p:nvPicPr>
        <p:blipFill>
          <a:blip r:embed="rId3"/>
          <a:stretch/>
        </p:blipFill>
        <p:spPr>
          <a:xfrm>
            <a:off x="7162560" y="4412880"/>
            <a:ext cx="631440" cy="269280"/>
          </a:xfrm>
          <a:prstGeom prst="rect">
            <a:avLst/>
          </a:prstGeom>
          <a:ln w="0">
            <a:noFill/>
          </a:ln>
        </p:spPr>
      </p:pic>
      <p:pic>
        <p:nvPicPr>
          <p:cNvPr id="134" name="object 13" descr=""/>
          <p:cNvPicPr/>
          <p:nvPr/>
        </p:nvPicPr>
        <p:blipFill>
          <a:blip r:embed="rId4"/>
          <a:stretch/>
        </p:blipFill>
        <p:spPr>
          <a:xfrm>
            <a:off x="8605800" y="4412880"/>
            <a:ext cx="1000080" cy="269280"/>
          </a:xfrm>
          <a:prstGeom prst="rect">
            <a:avLst/>
          </a:prstGeom>
          <a:ln w="0">
            <a:noFill/>
          </a:ln>
        </p:spPr>
      </p:pic>
      <p:sp>
        <p:nvSpPr>
          <p:cNvPr id="135" name="object 14"/>
          <p:cNvSpPr/>
          <p:nvPr/>
        </p:nvSpPr>
        <p:spPr>
          <a:xfrm>
            <a:off x="3573360" y="3913920"/>
            <a:ext cx="605232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12480" algn="just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Some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most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common</a:t>
            </a:r>
            <a:endParaRPr b="0" lang="en-IN" sz="2700" spc="-1" strike="noStrike">
              <a:latin typeface="Arial"/>
            </a:endParaRPr>
          </a:p>
          <a:p>
            <a:pPr marL="1150560" indent="556920" algn="just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include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559" strike="noStrike">
                <a:solidFill>
                  <a:srgbClr val="ffffff"/>
                </a:solidFill>
                <a:latin typeface="Arial MT"/>
              </a:rPr>
              <a:t>    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functions.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27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trigonometric</a:t>
            </a:r>
            <a:endParaRPr b="0" lang="en-IN" sz="2700" spc="-1" strike="noStrike">
              <a:latin typeface="Arial"/>
            </a:endParaRPr>
          </a:p>
          <a:p>
            <a:pPr marL="12600" indent="556920" algn="just">
              <a:lnSpc>
                <a:spcPts val="3115"/>
              </a:lnSpc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are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Arial MT"/>
              </a:rPr>
              <a:t>not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only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fundamental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in</a:t>
            </a:r>
            <a:endParaRPr b="0" lang="en-IN" sz="2700" spc="-1" strike="noStrike">
              <a:latin typeface="Arial"/>
            </a:endParaRPr>
          </a:p>
          <a:p>
            <a:pPr marL="840240" indent="-132120" algn="just">
              <a:lnSpc>
                <a:spcPts val="3229"/>
              </a:lnSpc>
              <a:spcBef>
                <a:spcPts val="156"/>
              </a:spcBef>
              <a:buNone/>
              <a:tabLst>
                <a:tab algn="l" pos="0"/>
              </a:tabLst>
            </a:pP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mathematics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but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also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essential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in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engineering,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physics,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Arial MT"/>
              </a:rPr>
              <a:t>music.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Their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oscillating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patterns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create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harmony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various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applications.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36" name="object 15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object 16" descr=""/>
          <p:cNvPicPr/>
          <p:nvPr/>
        </p:nvPicPr>
        <p:blipFill>
          <a:blip r:embed="rId5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39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0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344680" y="1695960"/>
            <a:ext cx="656928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950" spc="194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495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950" spc="143" strike="noStrike">
                <a:solidFill>
                  <a:srgbClr val="ffffff"/>
                </a:solidFill>
                <a:latin typeface="Cambria"/>
              </a:rPr>
              <a:t>Role</a:t>
            </a:r>
            <a:r>
              <a:rPr b="0" lang="en-IN" sz="495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950" spc="287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495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950" spc="168" strike="noStrike">
                <a:solidFill>
                  <a:srgbClr val="ffffff"/>
                </a:solidFill>
                <a:latin typeface="Cambria"/>
              </a:rPr>
              <a:t>Frequency</a:t>
            </a:r>
            <a:endParaRPr b="0" lang="en-IN" sz="4950" spc="-1" strike="noStrike">
              <a:latin typeface="Calibri"/>
            </a:endParaRPr>
          </a:p>
        </p:txBody>
      </p:sp>
      <p:grpSp>
        <p:nvGrpSpPr>
          <p:cNvPr id="144" name="object 8"/>
          <p:cNvGrpSpPr/>
          <p:nvPr/>
        </p:nvGrpSpPr>
        <p:grpSpPr>
          <a:xfrm>
            <a:off x="14133600" y="5155560"/>
            <a:ext cx="3420360" cy="358920"/>
            <a:chOff x="14133600" y="5155560"/>
            <a:chExt cx="3420360" cy="358920"/>
          </a:xfrm>
        </p:grpSpPr>
        <p:pic>
          <p:nvPicPr>
            <p:cNvPr id="145" name="object 9" descr=""/>
            <p:cNvPicPr/>
            <p:nvPr/>
          </p:nvPicPr>
          <p:blipFill>
            <a:blip r:embed="rId2"/>
            <a:stretch/>
          </p:blipFill>
          <p:spPr>
            <a:xfrm>
              <a:off x="14133600" y="5155560"/>
              <a:ext cx="1618920" cy="35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object 10" descr=""/>
            <p:cNvPicPr/>
            <p:nvPr/>
          </p:nvPicPr>
          <p:blipFill>
            <a:blip r:embed="rId3"/>
            <a:stretch/>
          </p:blipFill>
          <p:spPr>
            <a:xfrm>
              <a:off x="16553880" y="5157720"/>
              <a:ext cx="1000080" cy="356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object 11"/>
          <p:cNvSpPr/>
          <p:nvPr/>
        </p:nvSpPr>
        <p:spPr>
          <a:xfrm>
            <a:off x="12128400" y="3429000"/>
            <a:ext cx="5795280" cy="36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645120" algn="r">
              <a:lnSpc>
                <a:spcPct val="99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Frequency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plays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pivotal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role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in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functions.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It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defines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how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often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function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repeats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itself</a:t>
            </a:r>
            <a:r>
              <a:rPr b="0" lang="en-IN" sz="27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Arial MT"/>
              </a:rPr>
              <a:t>within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given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time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frame.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relationship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between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is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inverse,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creating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Arial MT"/>
              </a:rPr>
              <a:t>fascinating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interplay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that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governs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oscillatory</a:t>
            </a:r>
            <a:endParaRPr b="0" lang="en-IN" sz="2700" spc="-1" strike="noStrike">
              <a:latin typeface="Arial"/>
            </a:endParaRPr>
          </a:p>
          <a:p>
            <a:pPr marL="12600" indent="645120" algn="r">
              <a:lnSpc>
                <a:spcPts val="3226"/>
              </a:lnSpc>
              <a:buNone/>
              <a:tabLst>
                <a:tab algn="l" pos="0"/>
              </a:tabLst>
            </a:pPr>
            <a:r>
              <a:rPr b="0" lang="en-IN" sz="2700" spc="148" strike="noStrike">
                <a:solidFill>
                  <a:srgbClr val="ffffff"/>
                </a:solidFill>
                <a:latin typeface="Arial MT"/>
              </a:rPr>
              <a:t>motion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nature.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48" name="object 12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50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54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5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500" spc="168" strike="noStrike">
                <a:solidFill>
                  <a:srgbClr val="ffffff"/>
                </a:solidFill>
                <a:latin typeface="Cambria"/>
              </a:rPr>
              <a:t>Applications</a:t>
            </a:r>
            <a:r>
              <a:rPr b="0" lang="en-IN" sz="4500" spc="14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62" strike="noStrike">
                <a:solidFill>
                  <a:srgbClr val="ffffff"/>
                </a:solidFill>
                <a:latin typeface="Cambria"/>
              </a:rPr>
              <a:t>in</a:t>
            </a:r>
            <a:r>
              <a:rPr b="0" lang="en-IN" sz="45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89" strike="noStrike">
                <a:solidFill>
                  <a:srgbClr val="ffffff"/>
                </a:solidFill>
                <a:latin typeface="Cambria"/>
              </a:rPr>
              <a:t>Real</a:t>
            </a:r>
            <a:r>
              <a:rPr b="0" lang="en-IN" sz="45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09" strike="noStrike">
                <a:solidFill>
                  <a:srgbClr val="ffffff"/>
                </a:solidFill>
                <a:latin typeface="Cambria"/>
              </a:rPr>
              <a:t>Life</a:t>
            </a:r>
            <a:endParaRPr b="0" lang="en-IN" sz="4500" spc="-1" strike="noStrike">
              <a:latin typeface="Calibri"/>
            </a:endParaRPr>
          </a:p>
        </p:txBody>
      </p:sp>
      <p:pic>
        <p:nvPicPr>
          <p:cNvPr id="157" name="object 10" descr=""/>
          <p:cNvPicPr/>
          <p:nvPr/>
        </p:nvPicPr>
        <p:blipFill>
          <a:blip r:embed="rId2"/>
          <a:stretch/>
        </p:blipFill>
        <p:spPr>
          <a:xfrm>
            <a:off x="5181480" y="3826080"/>
            <a:ext cx="2091240" cy="387000"/>
          </a:xfrm>
          <a:prstGeom prst="rect">
            <a:avLst/>
          </a:prstGeom>
          <a:ln w="0">
            <a:noFill/>
          </a:ln>
        </p:spPr>
      </p:pic>
      <p:pic>
        <p:nvPicPr>
          <p:cNvPr id="158" name="object 11" descr=""/>
          <p:cNvPicPr/>
          <p:nvPr/>
        </p:nvPicPr>
        <p:blipFill>
          <a:blip r:embed="rId3"/>
          <a:stretch/>
        </p:blipFill>
        <p:spPr>
          <a:xfrm>
            <a:off x="7495200" y="3826080"/>
            <a:ext cx="1018800" cy="299520"/>
          </a:xfrm>
          <a:prstGeom prst="rect">
            <a:avLst/>
          </a:prstGeom>
          <a:ln w="0">
            <a:noFill/>
          </a:ln>
        </p:spPr>
      </p:pic>
      <p:pic>
        <p:nvPicPr>
          <p:cNvPr id="159" name="object 12" descr=""/>
          <p:cNvPicPr/>
          <p:nvPr/>
        </p:nvPicPr>
        <p:blipFill>
          <a:blip r:embed="rId4"/>
          <a:stretch/>
        </p:blipFill>
        <p:spPr>
          <a:xfrm>
            <a:off x="4101840" y="4283280"/>
            <a:ext cx="1878480" cy="299520"/>
          </a:xfrm>
          <a:prstGeom prst="rect">
            <a:avLst/>
          </a:prstGeom>
          <a:ln w="0">
            <a:noFill/>
          </a:ln>
        </p:spPr>
      </p:pic>
      <p:sp>
        <p:nvSpPr>
          <p:cNvPr id="160" name="object 13"/>
          <p:cNvSpPr/>
          <p:nvPr/>
        </p:nvSpPr>
        <p:spPr>
          <a:xfrm>
            <a:off x="4104000" y="2814120"/>
            <a:ext cx="624924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3000" spc="52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Arial MT"/>
              </a:rPr>
              <a:t>find</a:t>
            </a:r>
            <a:r>
              <a:rPr b="0" lang="en-IN" sz="30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applications</a:t>
            </a:r>
            <a:endParaRPr b="0" lang="en-IN" sz="3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IN" sz="3000" spc="123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0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Arial MT"/>
              </a:rPr>
              <a:t>diverse</a:t>
            </a:r>
            <a:r>
              <a:rPr b="0" lang="en-IN" sz="30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Arial MT"/>
              </a:rPr>
              <a:t>fields,</a:t>
            </a:r>
            <a:r>
              <a:rPr b="0" lang="en-IN" sz="30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such</a:t>
            </a:r>
            <a:r>
              <a:rPr b="0" lang="en-IN" sz="3000" spc="-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as</a:t>
            </a:r>
            <a:endParaRPr b="0" lang="en-IN" sz="3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1243800"/>
              </a:tabLst>
            </a:pPr>
            <a:r>
              <a:rPr b="0" lang="en-IN" sz="3000" spc="-52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,</a:t>
            </a:r>
            <a:r>
              <a:rPr b="0" lang="en-IN" sz="3000" spc="-9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000" spc="-8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21" strike="noStrike">
                <a:solidFill>
                  <a:srgbClr val="ffffff"/>
                </a:solidFill>
                <a:latin typeface="Arial MT"/>
              </a:rPr>
              <a:t>even</a:t>
            </a:r>
            <a:endParaRPr b="0" lang="en-IN" sz="3000" spc="-1" strike="noStrike">
              <a:latin typeface="Arial"/>
            </a:endParaRPr>
          </a:p>
          <a:p>
            <a:pPr marL="241200" indent="163656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.</a:t>
            </a:r>
            <a:r>
              <a:rPr b="0" lang="en-IN" sz="30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From</a:t>
            </a:r>
            <a:r>
              <a:rPr b="0" lang="en-IN" sz="3000" spc="-5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Arial MT"/>
              </a:rPr>
              <a:t>designing</a:t>
            </a:r>
            <a:r>
              <a:rPr b="0" lang="en-IN" sz="30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Arial MT"/>
              </a:rPr>
              <a:t>bridges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analyzing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28" strike="noStrike">
                <a:solidFill>
                  <a:srgbClr val="ffffff"/>
                </a:solidFill>
                <a:latin typeface="Arial MT"/>
              </a:rPr>
              <a:t>market</a:t>
            </a:r>
            <a:r>
              <a:rPr b="0" lang="en-IN" sz="3000" spc="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Arial MT"/>
              </a:rPr>
              <a:t>trends, </a:t>
            </a:r>
            <a:r>
              <a:rPr b="0" lang="en-IN" sz="3000" spc="103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Arial MT"/>
              </a:rPr>
              <a:t>rhythms</a:t>
            </a:r>
            <a:r>
              <a:rPr b="0" lang="en-IN" sz="30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26" strike="noStrike">
                <a:solidFill>
                  <a:srgbClr val="ffffff"/>
                </a:solidFill>
                <a:latin typeface="Arial MT"/>
              </a:rPr>
              <a:t>can </a:t>
            </a:r>
            <a:r>
              <a:rPr b="0" lang="en-IN" sz="3000" spc="63" strike="noStrike">
                <a:solidFill>
                  <a:srgbClr val="ffffff"/>
                </a:solidFill>
                <a:latin typeface="Arial MT"/>
              </a:rPr>
              <a:t>lead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174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innovative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Arial MT"/>
              </a:rPr>
              <a:t>solutions</a:t>
            </a:r>
            <a:r>
              <a:rPr b="0" lang="en-IN" sz="30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3000" spc="49" strike="noStrike">
                <a:solidFill>
                  <a:srgbClr val="ffffff"/>
                </a:solidFill>
                <a:latin typeface="Arial MT"/>
              </a:rPr>
              <a:t>insights.</a:t>
            </a:r>
            <a:r>
              <a:rPr b="0" lang="en-IN" sz="30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-1" strike="noStrike">
                <a:solidFill>
                  <a:srgbClr val="ffffff"/>
                </a:solidFill>
                <a:latin typeface="Arial MT"/>
              </a:rPr>
              <a:t>Let’s</a:t>
            </a:r>
            <a:r>
              <a:rPr b="0" lang="en-IN" sz="30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Arial MT"/>
              </a:rPr>
              <a:t>explore</a:t>
            </a:r>
            <a:r>
              <a:rPr b="0" lang="en-IN" sz="30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Arial MT"/>
              </a:rPr>
              <a:t>some </a:t>
            </a:r>
            <a:r>
              <a:rPr b="0" lang="en-IN" sz="3000" spc="109" strike="noStrike">
                <a:solidFill>
                  <a:srgbClr val="ffffff"/>
                </a:solidFill>
                <a:latin typeface="Arial MT"/>
              </a:rPr>
              <a:t>intriguing</a:t>
            </a:r>
            <a:r>
              <a:rPr b="0" lang="en-IN" sz="30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000" spc="43" strike="noStrike">
                <a:solidFill>
                  <a:srgbClr val="ffffff"/>
                </a:solidFill>
                <a:latin typeface="Arial MT"/>
              </a:rPr>
              <a:t>examples.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61" name="object 14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2" name="object 15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63" name="object 16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object 17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75" y="0"/>
                </a:moveTo>
                <a:lnTo>
                  <a:pt x="19842" y="0"/>
                </a:lnTo>
                <a:lnTo>
                  <a:pt x="0" y="19842"/>
                </a:lnTo>
                <a:lnTo>
                  <a:pt x="0" y="1841647"/>
                </a:lnTo>
                <a:lnTo>
                  <a:pt x="827410" y="2669057"/>
                </a:lnTo>
                <a:lnTo>
                  <a:pt x="2565717" y="930744"/>
                </a:lnTo>
                <a:lnTo>
                  <a:pt x="1634975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67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9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8554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469584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550" spc="123" strike="noStrike">
                <a:solidFill>
                  <a:srgbClr val="ffffff"/>
                </a:solidFill>
                <a:latin typeface="Cambria"/>
              </a:rPr>
              <a:t>Fourier</a:t>
            </a:r>
            <a:r>
              <a:rPr b="0" lang="en-IN" sz="4550" spc="5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117" strike="noStrike">
                <a:solidFill>
                  <a:srgbClr val="ffffff"/>
                </a:solidFill>
                <a:latin typeface="Cambria"/>
              </a:rPr>
              <a:t>Series:</a:t>
            </a:r>
            <a:r>
              <a:rPr b="0" lang="en-IN" sz="455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117" strike="noStrike">
                <a:solidFill>
                  <a:srgbClr val="ffffff"/>
                </a:solidFill>
                <a:latin typeface="Cambria"/>
              </a:rPr>
              <a:t>Breaking</a:t>
            </a:r>
            <a:r>
              <a:rPr b="0" lang="en-IN" sz="455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89" strike="noStrike">
                <a:solidFill>
                  <a:srgbClr val="ffffff"/>
                </a:solidFill>
                <a:latin typeface="Cambria"/>
              </a:rPr>
              <a:t>it</a:t>
            </a:r>
            <a:r>
              <a:rPr b="0" lang="en-IN" sz="455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273" strike="noStrike">
                <a:solidFill>
                  <a:srgbClr val="ffffff"/>
                </a:solidFill>
                <a:latin typeface="Cambria"/>
              </a:rPr>
              <a:t>Down</a:t>
            </a:r>
            <a:endParaRPr b="0" lang="en-IN" sz="4550" spc="-1" strike="noStrike">
              <a:latin typeface="Calibri"/>
            </a:endParaRPr>
          </a:p>
        </p:txBody>
      </p:sp>
      <p:pic>
        <p:nvPicPr>
          <p:cNvPr id="171" name="object 8" descr=""/>
          <p:cNvPicPr/>
          <p:nvPr/>
        </p:nvPicPr>
        <p:blipFill>
          <a:blip r:embed="rId2"/>
          <a:stretch/>
        </p:blipFill>
        <p:spPr>
          <a:xfrm>
            <a:off x="9347400" y="3237120"/>
            <a:ext cx="2145600" cy="269280"/>
          </a:xfrm>
          <a:prstGeom prst="rect">
            <a:avLst/>
          </a:prstGeom>
          <a:ln w="0">
            <a:noFill/>
          </a:ln>
        </p:spPr>
      </p:pic>
      <p:sp>
        <p:nvSpPr>
          <p:cNvPr id="172" name="object 9"/>
          <p:cNvSpPr/>
          <p:nvPr/>
        </p:nvSpPr>
        <p:spPr>
          <a:xfrm>
            <a:off x="8620200" y="3147840"/>
            <a:ext cx="692568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2962800"/>
              </a:tabLst>
            </a:pP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Arial MT"/>
              </a:rPr>
              <a:t>powerful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tool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Arial MT"/>
              </a:rPr>
              <a:t>that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allows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us </a:t>
            </a:r>
            <a:r>
              <a:rPr b="0" lang="en-IN" sz="2700" spc="162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express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 as 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a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sum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sine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18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cosine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functions.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This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decomposition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reveals</a:t>
            </a:r>
            <a:r>
              <a:rPr b="0" lang="en-IN" sz="27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underlying </a:t>
            </a:r>
            <a:r>
              <a:rPr b="0" lang="en-IN" sz="2700" spc="69" strike="noStrike">
                <a:solidFill>
                  <a:srgbClr val="ffffff"/>
                </a:solidFill>
                <a:latin typeface="Arial MT"/>
              </a:rPr>
              <a:t>frequencies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harmonics,</a:t>
            </a:r>
            <a:r>
              <a:rPr b="0" lang="en-IN" sz="27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enabling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deeper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analysis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Arial MT"/>
              </a:rPr>
              <a:t>of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complex</a:t>
            </a:r>
            <a:r>
              <a:rPr b="0" lang="en-IN" sz="27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waveforms.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73" name="object 10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5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76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8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79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1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932280" y="1014480"/>
            <a:ext cx="1340316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555768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500" spc="157" strike="noStrike">
                <a:solidFill>
                  <a:srgbClr val="ffffff"/>
                </a:solidFill>
                <a:latin typeface="Cambria"/>
              </a:rPr>
              <a:t>Exploring </a:t>
            </a:r>
            <a:r>
              <a:rPr b="0" lang="en-IN" sz="4500" spc="253" strike="noStrike">
                <a:solidFill>
                  <a:srgbClr val="ffffff"/>
                </a:solidFill>
                <a:latin typeface="Cambria"/>
              </a:rPr>
              <a:t>Chaos</a:t>
            </a:r>
            <a:r>
              <a:rPr b="0" lang="en-IN" sz="45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99" strike="noStrike">
                <a:solidFill>
                  <a:srgbClr val="ffffff"/>
                </a:solidFill>
                <a:latin typeface="Cambria"/>
              </a:rPr>
              <a:t>and</a:t>
            </a:r>
            <a:r>
              <a:rPr b="0" lang="en-IN" sz="4500" spc="16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57" strike="noStrike">
                <a:solidFill>
                  <a:srgbClr val="ffffff"/>
                </a:solidFill>
                <a:latin typeface="Cambria"/>
              </a:rPr>
              <a:t>Order</a:t>
            </a:r>
            <a:endParaRPr b="0" lang="en-IN" sz="4500" spc="-1" strike="noStrike">
              <a:latin typeface="Calibri"/>
            </a:endParaRPr>
          </a:p>
        </p:txBody>
      </p:sp>
      <p:pic>
        <p:nvPicPr>
          <p:cNvPr id="184" name="object 12" descr=""/>
          <p:cNvPicPr/>
          <p:nvPr/>
        </p:nvPicPr>
        <p:blipFill>
          <a:blip r:embed="rId3"/>
          <a:stretch/>
        </p:blipFill>
        <p:spPr>
          <a:xfrm>
            <a:off x="12882960" y="3344760"/>
            <a:ext cx="914040" cy="277920"/>
          </a:xfrm>
          <a:prstGeom prst="rect">
            <a:avLst/>
          </a:prstGeom>
          <a:ln w="0">
            <a:noFill/>
          </a:ln>
        </p:spPr>
      </p:pic>
      <p:sp>
        <p:nvSpPr>
          <p:cNvPr id="185" name="object 13"/>
          <p:cNvSpPr/>
          <p:nvPr/>
        </p:nvSpPr>
        <p:spPr>
          <a:xfrm>
            <a:off x="9489240" y="2854440"/>
            <a:ext cx="6601680" cy="28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4398480"/>
              </a:tabLst>
            </a:pP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While</a:t>
            </a:r>
            <a:r>
              <a:rPr b="0" lang="en-IN" sz="2700" spc="1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periodic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functions</a:t>
            </a:r>
            <a:r>
              <a:rPr b="0" lang="en-IN" sz="2700" spc="2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represent</a:t>
            </a:r>
            <a:r>
              <a:rPr b="0" lang="en-IN" sz="2700" spc="29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order, they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also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Arial MT"/>
              </a:rPr>
              <a:t>lead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5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Arial MT"/>
              </a:rPr>
              <a:t>certain </a:t>
            </a:r>
            <a:r>
              <a:rPr b="0" lang="en-IN" sz="2700" spc="72" strike="noStrike">
                <a:solidFill>
                  <a:srgbClr val="ffffff"/>
                </a:solidFill>
                <a:latin typeface="Arial MT"/>
              </a:rPr>
              <a:t>conditions.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Understanding</a:t>
            </a:r>
            <a:r>
              <a:rPr b="0" lang="en-IN" sz="2700" spc="-2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2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transition </a:t>
            </a:r>
            <a:r>
              <a:rPr b="0" lang="en-IN" sz="2700" spc="89" strike="noStrike">
                <a:solidFill>
                  <a:srgbClr val="ffffff"/>
                </a:solidFill>
                <a:latin typeface="Arial MT"/>
              </a:rPr>
              <a:t>between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order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chaos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2700" spc="-1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Arial MT"/>
              </a:rPr>
              <a:t>periodic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systems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is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Arial MT"/>
              </a:rPr>
              <a:t>a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fascinating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area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4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Arial MT"/>
              </a:rPr>
              <a:t>study, </a:t>
            </a:r>
            <a:r>
              <a:rPr b="0" lang="en-IN" sz="2700" spc="49" strike="noStrike">
                <a:solidFill>
                  <a:srgbClr val="ffffff"/>
                </a:solidFill>
                <a:latin typeface="Arial MT"/>
              </a:rPr>
              <a:t>revealing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Arial MT"/>
              </a:rPr>
              <a:t>complexity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27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Arial MT"/>
              </a:rPr>
              <a:t>natural rhythms.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6" name="object 14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188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0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191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4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object 11" descr=""/>
          <p:cNvPicPr/>
          <p:nvPr/>
        </p:nvPicPr>
        <p:blipFill>
          <a:blip r:embed="rId1"/>
          <a:stretch/>
        </p:blipFill>
        <p:spPr>
          <a:xfrm>
            <a:off x="7995600" y="3964680"/>
            <a:ext cx="5640840" cy="46800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4156920" y="3865320"/>
            <a:ext cx="9964800" cy="58989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ctr">
              <a:lnSpc>
                <a:spcPct val="100000"/>
              </a:lnSpc>
              <a:spcBef>
                <a:spcPts val="125"/>
              </a:spcBef>
              <a:buNone/>
              <a:tabLst>
                <a:tab algn="l" pos="9564480"/>
              </a:tabLst>
            </a:pP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69" strike="noStrike">
                <a:solidFill>
                  <a:srgbClr val="ffffff"/>
                </a:solidFill>
                <a:latin typeface="Arial MT"/>
              </a:rPr>
              <a:t>conclusion,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	</a:t>
            </a:r>
            <a:r>
              <a:rPr b="0" lang="en-IN" sz="3500" spc="-26" strike="noStrike">
                <a:solidFill>
                  <a:srgbClr val="ffffff"/>
                </a:solidFill>
                <a:latin typeface="Arial MT"/>
              </a:rPr>
              <a:t>is</a:t>
            </a:r>
            <a:endParaRPr b="0" lang="en-IN" sz="3500" spc="-1" strike="noStrike">
              <a:latin typeface="Calibri"/>
            </a:endParaRPr>
          </a:p>
          <a:p>
            <a:pPr algn="ctr">
              <a:lnSpc>
                <a:spcPct val="100000"/>
              </a:lnSpc>
              <a:buNone/>
              <a:tabLst>
                <a:tab algn="l" pos="9564480"/>
              </a:tabLst>
            </a:pP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an</a:t>
            </a:r>
            <a:r>
              <a:rPr b="0" lang="en-IN" sz="3500" spc="-7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52" strike="noStrike">
                <a:solidFill>
                  <a:srgbClr val="ffffff"/>
                </a:solidFill>
                <a:latin typeface="Arial MT"/>
              </a:rPr>
              <a:t>essential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49" strike="noStrike">
                <a:solidFill>
                  <a:srgbClr val="ffffff"/>
                </a:solidFill>
                <a:latin typeface="Arial MT"/>
              </a:rPr>
              <a:t>aspect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74" strike="noStrike">
                <a:solidFill>
                  <a:srgbClr val="ffffff"/>
                </a:solidFill>
                <a:latin typeface="Arial MT"/>
              </a:rPr>
              <a:t>of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202" strike="noStrike">
                <a:solidFill>
                  <a:srgbClr val="ffffff"/>
                </a:solidFill>
                <a:latin typeface="Arial MT"/>
              </a:rPr>
              <a:t>our</a:t>
            </a:r>
            <a:r>
              <a:rPr b="0" lang="en-IN" sz="3500" spc="-60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Arial MT"/>
              </a:rPr>
              <a:t>world.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By</a:t>
            </a:r>
            <a:r>
              <a:rPr b="0" lang="en-IN" sz="3500" spc="-6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Arial MT"/>
              </a:rPr>
              <a:t>embracing</a:t>
            </a:r>
            <a:endParaRPr b="0" lang="en-IN" sz="3500" spc="-1" strike="noStrike">
              <a:latin typeface="Calibri"/>
            </a:endParaRPr>
          </a:p>
          <a:p>
            <a:pPr marL="12600" indent="-3960" algn="ctr">
              <a:lnSpc>
                <a:spcPct val="100000"/>
              </a:lnSpc>
              <a:spcBef>
                <a:spcPts val="51"/>
              </a:spcBef>
              <a:buNone/>
              <a:tabLst>
                <a:tab algn="l" pos="0"/>
              </a:tabLst>
            </a:pPr>
            <a:r>
              <a:rPr b="0" lang="en-IN" sz="3500" spc="77" strike="noStrike">
                <a:solidFill>
                  <a:srgbClr val="ffffff"/>
                </a:solidFill>
                <a:latin typeface="Arial MT"/>
              </a:rPr>
              <a:t>these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Arial MT"/>
              </a:rPr>
              <a:t>rhythms,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we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-1" strike="noStrike">
                <a:solidFill>
                  <a:srgbClr val="ffffff"/>
                </a:solidFill>
                <a:latin typeface="Arial MT"/>
              </a:rPr>
              <a:t>can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Arial MT"/>
              </a:rPr>
              <a:t>unlock</a:t>
            </a:r>
            <a:r>
              <a:rPr b="0" lang="en-IN" sz="3500" spc="-35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Arial MT"/>
              </a:rPr>
              <a:t>new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77" strike="noStrike">
                <a:solidFill>
                  <a:srgbClr val="ffffff"/>
                </a:solidFill>
                <a:latin typeface="Arial MT"/>
              </a:rPr>
              <a:t>insights</a:t>
            </a:r>
            <a:r>
              <a:rPr b="0" lang="en-IN" sz="3500" spc="-32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Arial MT"/>
              </a:rPr>
              <a:t>and </a:t>
            </a:r>
            <a:r>
              <a:rPr b="0" lang="en-IN" sz="3500" spc="134" strike="noStrike">
                <a:solidFill>
                  <a:srgbClr val="ffffff"/>
                </a:solidFill>
                <a:latin typeface="Arial MT"/>
              </a:rPr>
              <a:t>foster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94" strike="noStrike">
                <a:solidFill>
                  <a:srgbClr val="ffffff"/>
                </a:solidFill>
                <a:latin typeface="Arial MT"/>
              </a:rPr>
              <a:t>creativity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Arial MT"/>
              </a:rPr>
              <a:t>various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Arial MT"/>
              </a:rPr>
              <a:t>disciplines.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52" strike="noStrike">
                <a:solidFill>
                  <a:srgbClr val="ffffff"/>
                </a:solidFill>
                <a:latin typeface="Arial MT"/>
              </a:rPr>
              <a:t>Let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24" strike="noStrike">
                <a:solidFill>
                  <a:srgbClr val="ffffff"/>
                </a:solidFill>
                <a:latin typeface="Arial MT"/>
              </a:rPr>
              <a:t>us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continue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208" strike="noStrike">
                <a:solidFill>
                  <a:srgbClr val="ffffff"/>
                </a:solidFill>
                <a:latin typeface="Arial MT"/>
              </a:rPr>
              <a:t>to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Arial MT"/>
              </a:rPr>
              <a:t>explore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Arial MT"/>
              </a:rPr>
              <a:t>celebrate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Arial MT"/>
              </a:rPr>
              <a:t>the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beauty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48" strike="noStrike">
                <a:solidFill>
                  <a:srgbClr val="ffffff"/>
                </a:solidFill>
                <a:latin typeface="Arial MT"/>
              </a:rPr>
              <a:t>of </a:t>
            </a:r>
            <a:r>
              <a:rPr b="0" lang="en-IN" sz="3500" spc="154" strike="noStrike">
                <a:solidFill>
                  <a:srgbClr val="ffffff"/>
                </a:solidFill>
                <a:latin typeface="Arial MT"/>
              </a:rPr>
              <a:t>repetition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Arial MT"/>
              </a:rPr>
              <a:t>in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Arial MT"/>
              </a:rPr>
              <a:t>mathematics</a:t>
            </a:r>
            <a:r>
              <a:rPr b="0" lang="en-IN" sz="3500" spc="-41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Arial MT"/>
              </a:rPr>
              <a:t>and</a:t>
            </a:r>
            <a:r>
              <a:rPr b="0" lang="en-IN" sz="3500" spc="-46" strike="noStrike">
                <a:solidFill>
                  <a:srgbClr val="ffffff"/>
                </a:solidFill>
                <a:latin typeface="Arial MT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Arial MT"/>
              </a:rPr>
              <a:t>nature!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4901040" y="1970280"/>
            <a:ext cx="7797600" cy="19958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2754000" indent="-274176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08" strike="noStrike">
                <a:solidFill>
                  <a:srgbClr val="ffffff"/>
                </a:solidFill>
                <a:latin typeface="Cambria"/>
              </a:rPr>
              <a:t>Embracing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162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4850" spc="222" strike="noStrike">
                <a:solidFill>
                  <a:srgbClr val="ffffff"/>
                </a:solidFill>
                <a:latin typeface="Cambria"/>
              </a:rPr>
              <a:t>Rhythm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199" name="object 14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2024-12-18T06:37:28Z</dcterms:created>
  <dc:creator/>
  <dc:description/>
  <dc:language>en-IN</dc:language>
  <cp:lastModifiedBy/>
  <dcterms:modified xsi:type="dcterms:W3CDTF">2025-02-10T11:19:48Z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